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56" r:id="rId15"/>
    <p:sldId id="257" r:id="rId16"/>
    <p:sldId id="279" r:id="rId17"/>
    <p:sldId id="258" r:id="rId18"/>
    <p:sldId id="259" r:id="rId19"/>
    <p:sldId id="260" r:id="rId20"/>
    <p:sldId id="261" r:id="rId21"/>
    <p:sldId id="262" r:id="rId22"/>
    <p:sldId id="263" r:id="rId23"/>
    <p:sldId id="265" r:id="rId24"/>
    <p:sldId id="287" r:id="rId25"/>
    <p:sldId id="280" r:id="rId26"/>
    <p:sldId id="281" r:id="rId27"/>
    <p:sldId id="282" r:id="rId28"/>
    <p:sldId id="283" r:id="rId29"/>
    <p:sldId id="292" r:id="rId30"/>
    <p:sldId id="284" r:id="rId31"/>
    <p:sldId id="288" r:id="rId32"/>
    <p:sldId id="289" r:id="rId33"/>
    <p:sldId id="290" r:id="rId34"/>
    <p:sldId id="291"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3CCE9-0B26-4AAE-BE92-C3836F698CBA}" type="datetimeFigureOut">
              <a:rPr lang="en-US" smtClean="0"/>
              <a:pPr/>
              <a:t>3/4/2020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350A4-7B70-4FE8-88F2-386CBFA60D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dn.biologydiscussion.com/wp-content/uploads/2015/09/clip_image012_thumb26.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914400" y="1295400"/>
            <a:ext cx="7315200" cy="3387725"/>
          </a:xfrm>
          <a:prstGeom prst="rect">
            <a:avLst/>
          </a:prstGeom>
          <a:noFill/>
          <a:ln w="9525">
            <a:noFill/>
            <a:miter lim="800000"/>
            <a:headEnd/>
            <a:tailEnd/>
          </a:ln>
        </p:spPr>
        <p:txBody>
          <a:bodyPr>
            <a:spAutoFit/>
          </a:bodyPr>
          <a:lstStyle/>
          <a:p>
            <a:pPr algn="ctr" eaLnBrk="1" hangingPunct="1">
              <a:spcBef>
                <a:spcPct val="50000"/>
              </a:spcBef>
            </a:pPr>
            <a:r>
              <a:rPr lang="en-US" altLang="en-US" sz="2800" b="1">
                <a:solidFill>
                  <a:srgbClr val="FFFF00"/>
                </a:solidFill>
                <a:latin typeface="Arial" charset="0"/>
              </a:rPr>
              <a:t>What is transgenic animal?</a:t>
            </a:r>
          </a:p>
          <a:p>
            <a:pPr algn="ctr" eaLnBrk="1" hangingPunct="1">
              <a:spcBef>
                <a:spcPct val="50000"/>
              </a:spcBef>
            </a:pPr>
            <a:endParaRPr lang="en-US" altLang="en-US" sz="2800" b="1">
              <a:solidFill>
                <a:srgbClr val="FFFF00"/>
              </a:solidFill>
              <a:latin typeface="Arial" charset="0"/>
            </a:endParaRPr>
          </a:p>
          <a:p>
            <a:pPr algn="just" eaLnBrk="1" hangingPunct="1">
              <a:lnSpc>
                <a:spcPct val="140000"/>
              </a:lnSpc>
              <a:spcBef>
                <a:spcPct val="50000"/>
              </a:spcBef>
            </a:pPr>
            <a:r>
              <a:rPr lang="en-US" altLang="en-US" sz="2400">
                <a:latin typeface="Arial" charset="0"/>
              </a:rPr>
              <a:t>A transgenic animal is an animal that has been genetically engineered to contain one or more extra genes in its cell. It now has a new, inheritable property of some type.</a:t>
            </a:r>
            <a:r>
              <a:rPr lang="en-US" altLang="en-US">
                <a:latin typeface="Arial" charset="0"/>
              </a:rPr>
              <a:t> </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type="body" idx="1"/>
          </p:nvPr>
        </p:nvPicPr>
        <p:blipFill>
          <a:blip r:embed="rId2"/>
          <a:srcRect l="2521" t="24800" r="44400" b="19360"/>
          <a:stretch>
            <a:fillRect/>
          </a:stretch>
        </p:blipFill>
        <p:spPr>
          <a:xfrm>
            <a:off x="228600" y="914400"/>
            <a:ext cx="3062288" cy="2292350"/>
          </a:xfrm>
          <a:noFill/>
        </p:spPr>
      </p:pic>
      <p:pic>
        <p:nvPicPr>
          <p:cNvPr id="13315" name="Picture 6"/>
          <p:cNvPicPr>
            <a:picLocks noChangeAspect="1" noChangeArrowheads="1"/>
          </p:cNvPicPr>
          <p:nvPr/>
        </p:nvPicPr>
        <p:blipFill>
          <a:blip r:embed="rId3"/>
          <a:srcRect l="12503" t="24319" r="35268" b="9920"/>
          <a:stretch>
            <a:fillRect/>
          </a:stretch>
        </p:blipFill>
        <p:spPr bwMode="auto">
          <a:xfrm>
            <a:off x="4648200" y="914400"/>
            <a:ext cx="2416175" cy="2282825"/>
          </a:xfrm>
          <a:prstGeom prst="rect">
            <a:avLst/>
          </a:prstGeom>
          <a:noFill/>
          <a:ln w="9525">
            <a:noFill/>
            <a:miter lim="800000"/>
            <a:headEnd/>
            <a:tailEnd/>
          </a:ln>
        </p:spPr>
      </p:pic>
      <p:pic>
        <p:nvPicPr>
          <p:cNvPr id="13316" name="Picture 7"/>
          <p:cNvPicPr>
            <a:picLocks noChangeAspect="1" noChangeArrowheads="1"/>
          </p:cNvPicPr>
          <p:nvPr/>
        </p:nvPicPr>
        <p:blipFill>
          <a:blip r:embed="rId4"/>
          <a:srcRect l="13521" t="24001" r="34578" b="10400"/>
          <a:stretch>
            <a:fillRect/>
          </a:stretch>
        </p:blipFill>
        <p:spPr bwMode="auto">
          <a:xfrm>
            <a:off x="4676775" y="3887788"/>
            <a:ext cx="2409825" cy="2284412"/>
          </a:xfrm>
          <a:prstGeom prst="rect">
            <a:avLst/>
          </a:prstGeom>
          <a:noFill/>
          <a:ln w="9525">
            <a:noFill/>
            <a:miter lim="800000"/>
            <a:headEnd/>
            <a:tailEnd/>
          </a:ln>
        </p:spPr>
      </p:pic>
      <p:pic>
        <p:nvPicPr>
          <p:cNvPr id="13317" name="Picture 8"/>
          <p:cNvPicPr>
            <a:picLocks noChangeAspect="1" noChangeArrowheads="1"/>
          </p:cNvPicPr>
          <p:nvPr/>
        </p:nvPicPr>
        <p:blipFill>
          <a:blip r:embed="rId5"/>
          <a:srcRect l="27480" t="23680" r="28200" b="22560"/>
          <a:stretch>
            <a:fillRect/>
          </a:stretch>
        </p:blipFill>
        <p:spPr bwMode="auto">
          <a:xfrm>
            <a:off x="990600" y="3886200"/>
            <a:ext cx="2286000" cy="2282825"/>
          </a:xfrm>
          <a:prstGeom prst="rect">
            <a:avLst/>
          </a:prstGeom>
          <a:noFill/>
          <a:ln w="9525">
            <a:noFill/>
            <a:miter lim="800000"/>
            <a:headEnd/>
            <a:tailEnd/>
          </a:ln>
        </p:spPr>
      </p:pic>
      <p:sp>
        <p:nvSpPr>
          <p:cNvPr id="13318" name="AutoShape 10"/>
          <p:cNvSpPr>
            <a:spLocks noChangeArrowheads="1"/>
          </p:cNvSpPr>
          <p:nvPr/>
        </p:nvSpPr>
        <p:spPr bwMode="auto">
          <a:xfrm>
            <a:off x="3581400" y="19812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ltLang="en-US"/>
          </a:p>
        </p:txBody>
      </p:sp>
      <p:sp>
        <p:nvSpPr>
          <p:cNvPr id="13319" name="AutoShape 11"/>
          <p:cNvSpPr>
            <a:spLocks noChangeArrowheads="1"/>
          </p:cNvSpPr>
          <p:nvPr/>
        </p:nvSpPr>
        <p:spPr bwMode="auto">
          <a:xfrm>
            <a:off x="7315200" y="1905000"/>
            <a:ext cx="1600200" cy="4038600"/>
          </a:xfrm>
          <a:prstGeom prst="curvedLeftArrow">
            <a:avLst>
              <a:gd name="adj1" fmla="val 17258"/>
              <a:gd name="adj2" fmla="val 86312"/>
              <a:gd name="adj3" fmla="val 26588"/>
            </a:avLst>
          </a:prstGeom>
          <a:solidFill>
            <a:schemeClr val="accent1"/>
          </a:solidFill>
          <a:ln w="9525">
            <a:solidFill>
              <a:schemeClr val="tx1"/>
            </a:solidFill>
            <a:miter lim="800000"/>
            <a:headEnd/>
            <a:tailEnd/>
          </a:ln>
        </p:spPr>
        <p:txBody>
          <a:bodyPr wrap="none" anchor="ctr"/>
          <a:lstStyle/>
          <a:p>
            <a:endParaRPr lang="en-US" altLang="en-US"/>
          </a:p>
        </p:txBody>
      </p:sp>
      <p:sp>
        <p:nvSpPr>
          <p:cNvPr id="13320" name="AutoShape 12"/>
          <p:cNvSpPr>
            <a:spLocks noChangeArrowheads="1"/>
          </p:cNvSpPr>
          <p:nvPr/>
        </p:nvSpPr>
        <p:spPr bwMode="auto">
          <a:xfrm>
            <a:off x="3505200" y="4721225"/>
            <a:ext cx="838200" cy="460375"/>
          </a:xfrm>
          <a:prstGeom prst="leftArrow">
            <a:avLst>
              <a:gd name="adj1" fmla="val 50000"/>
              <a:gd name="adj2" fmla="val 45517"/>
            </a:avLst>
          </a:prstGeom>
          <a:solidFill>
            <a:schemeClr val="accent1"/>
          </a:solidFill>
          <a:ln w="9525">
            <a:solidFill>
              <a:schemeClr val="tx1"/>
            </a:solidFill>
            <a:miter lim="800000"/>
            <a:headEnd/>
            <a:tailEnd/>
          </a:ln>
        </p:spPr>
        <p:txBody>
          <a:bodyPr wrap="none" anchor="ctr"/>
          <a:lstStyle/>
          <a:p>
            <a:endParaRPr lang="en-US" altLang="en-US"/>
          </a:p>
        </p:txBody>
      </p:sp>
      <p:sp>
        <p:nvSpPr>
          <p:cNvPr id="13321" name="AutoShape 18"/>
          <p:cNvSpPr>
            <a:spLocks noChangeArrowheads="1"/>
          </p:cNvSpPr>
          <p:nvPr/>
        </p:nvSpPr>
        <p:spPr bwMode="auto">
          <a:xfrm>
            <a:off x="127000" y="4997450"/>
            <a:ext cx="711200" cy="382588"/>
          </a:xfrm>
          <a:prstGeom prst="leftArrow">
            <a:avLst>
              <a:gd name="adj1" fmla="val 50000"/>
              <a:gd name="adj2" fmla="val 46473"/>
            </a:avLst>
          </a:prstGeom>
          <a:solidFill>
            <a:schemeClr val="accent1"/>
          </a:solidFill>
          <a:ln w="9525">
            <a:solidFill>
              <a:schemeClr val="tx1"/>
            </a:solidFill>
            <a:miter lim="800000"/>
            <a:headEnd/>
            <a:tailEnd/>
          </a:ln>
        </p:spPr>
        <p:txBody>
          <a:bodyPr wrap="none" anchor="ctr"/>
          <a:lstStyle/>
          <a:p>
            <a:endParaRPr lang="en-US" altLang="en-US"/>
          </a:p>
        </p:txBody>
      </p:sp>
      <p:sp>
        <p:nvSpPr>
          <p:cNvPr id="62483" name="Rectangle 19"/>
          <p:cNvSpPr>
            <a:spLocks noGrp="1" noRot="1" noChangeArrowheads="1"/>
          </p:cNvSpPr>
          <p:nvPr>
            <p:ph type="title"/>
          </p:nvPr>
        </p:nvSpPr>
        <p:spPr>
          <a:xfrm>
            <a:off x="457200" y="103188"/>
            <a:ext cx="8229600" cy="503237"/>
          </a:xfrm>
        </p:spPr>
        <p:txBody>
          <a:bodyPr/>
          <a:lstStyle/>
          <a:p>
            <a:pPr eaLnBrk="1" hangingPunct="1">
              <a:defRPr/>
            </a:pPr>
            <a:r>
              <a:rPr lang="en-US" sz="4000" smtClean="0">
                <a:solidFill>
                  <a:srgbClr val="66FF33"/>
                </a:solidFill>
              </a:rPr>
              <a:t>Embryonic Stem Cell</a:t>
            </a:r>
          </a:p>
        </p:txBody>
      </p:sp>
      <p:sp>
        <p:nvSpPr>
          <p:cNvPr id="13323" name="Text Box 20"/>
          <p:cNvSpPr txBox="1">
            <a:spLocks noChangeArrowheads="1"/>
          </p:cNvSpPr>
          <p:nvPr/>
        </p:nvSpPr>
        <p:spPr bwMode="auto">
          <a:xfrm>
            <a:off x="533400" y="3429000"/>
            <a:ext cx="35052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13324" name="Text Box 21"/>
          <p:cNvSpPr txBox="1">
            <a:spLocks noChangeArrowheads="1"/>
          </p:cNvSpPr>
          <p:nvPr/>
        </p:nvSpPr>
        <p:spPr bwMode="auto">
          <a:xfrm>
            <a:off x="4343400" y="3352800"/>
            <a:ext cx="35052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13325" name="Text Box 22"/>
          <p:cNvSpPr txBox="1">
            <a:spLocks noChangeArrowheads="1"/>
          </p:cNvSpPr>
          <p:nvPr/>
        </p:nvSpPr>
        <p:spPr bwMode="auto">
          <a:xfrm>
            <a:off x="4419600" y="6205538"/>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Four Cell Stage</a:t>
            </a:r>
          </a:p>
        </p:txBody>
      </p:sp>
      <p:sp>
        <p:nvSpPr>
          <p:cNvPr id="13326" name="Text Box 23"/>
          <p:cNvSpPr txBox="1">
            <a:spLocks noChangeArrowheads="1"/>
          </p:cNvSpPr>
          <p:nvPr/>
        </p:nvSpPr>
        <p:spPr bwMode="auto">
          <a:xfrm>
            <a:off x="4495800" y="3208338"/>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Two Cell Stage</a:t>
            </a:r>
          </a:p>
        </p:txBody>
      </p:sp>
      <p:sp>
        <p:nvSpPr>
          <p:cNvPr id="13327" name="Text Box 25"/>
          <p:cNvSpPr txBox="1">
            <a:spLocks noChangeArrowheads="1"/>
          </p:cNvSpPr>
          <p:nvPr/>
        </p:nvSpPr>
        <p:spPr bwMode="auto">
          <a:xfrm>
            <a:off x="685800" y="6192838"/>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Eight Cell Stage</a:t>
            </a:r>
          </a:p>
        </p:txBody>
      </p:sp>
      <p:sp>
        <p:nvSpPr>
          <p:cNvPr id="13328" name="Text Box 26"/>
          <p:cNvSpPr txBox="1">
            <a:spLocks noChangeArrowheads="1"/>
          </p:cNvSpPr>
          <p:nvPr/>
        </p:nvSpPr>
        <p:spPr bwMode="auto">
          <a:xfrm>
            <a:off x="76200" y="3194050"/>
            <a:ext cx="32766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Early Fertilization stage</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0"/>
            <a:ext cx="8229600" cy="762000"/>
          </a:xfrm>
        </p:spPr>
        <p:txBody>
          <a:bodyPr/>
          <a:lstStyle/>
          <a:p>
            <a:pPr eaLnBrk="1" hangingPunct="1">
              <a:defRPr/>
            </a:pPr>
            <a:r>
              <a:rPr lang="en-US" smtClean="0">
                <a:solidFill>
                  <a:srgbClr val="66FF33"/>
                </a:solidFill>
              </a:rPr>
              <a:t>Embryonic Stem Cell</a:t>
            </a:r>
          </a:p>
        </p:txBody>
      </p:sp>
      <p:pic>
        <p:nvPicPr>
          <p:cNvPr id="14339" name="Picture 4"/>
          <p:cNvPicPr>
            <a:picLocks noGrp="1" noChangeAspect="1" noChangeArrowheads="1"/>
          </p:cNvPicPr>
          <p:nvPr>
            <p:ph type="body" idx="1"/>
          </p:nvPr>
        </p:nvPicPr>
        <p:blipFill>
          <a:blip r:embed="rId2"/>
          <a:srcRect l="28799" t="24260" r="28389" b="18401"/>
          <a:stretch>
            <a:fillRect/>
          </a:stretch>
        </p:blipFill>
        <p:spPr>
          <a:xfrm>
            <a:off x="914400" y="1190625"/>
            <a:ext cx="2228850" cy="2238375"/>
          </a:xfrm>
          <a:noFill/>
        </p:spPr>
      </p:pic>
      <p:pic>
        <p:nvPicPr>
          <p:cNvPr id="14340" name="Picture 5"/>
          <p:cNvPicPr>
            <a:picLocks noChangeAspect="1" noChangeArrowheads="1"/>
          </p:cNvPicPr>
          <p:nvPr/>
        </p:nvPicPr>
        <p:blipFill>
          <a:blip r:embed="rId3"/>
          <a:srcRect l="6581" t="24760" r="41568" b="10999"/>
          <a:stretch>
            <a:fillRect/>
          </a:stretch>
        </p:blipFill>
        <p:spPr bwMode="auto">
          <a:xfrm>
            <a:off x="4800600" y="1262063"/>
            <a:ext cx="2389188" cy="2219325"/>
          </a:xfrm>
          <a:prstGeom prst="rect">
            <a:avLst/>
          </a:prstGeom>
          <a:noFill/>
          <a:ln w="9525">
            <a:noFill/>
            <a:miter lim="800000"/>
            <a:headEnd/>
            <a:tailEnd/>
          </a:ln>
        </p:spPr>
      </p:pic>
      <p:pic>
        <p:nvPicPr>
          <p:cNvPr id="14341" name="Picture 6"/>
          <p:cNvPicPr>
            <a:picLocks noChangeAspect="1" noChangeArrowheads="1"/>
          </p:cNvPicPr>
          <p:nvPr/>
        </p:nvPicPr>
        <p:blipFill>
          <a:blip r:embed="rId4"/>
          <a:srcRect l="443" t="24480" r="28882" b="10240"/>
          <a:stretch>
            <a:fillRect/>
          </a:stretch>
        </p:blipFill>
        <p:spPr bwMode="auto">
          <a:xfrm>
            <a:off x="2382838" y="4114800"/>
            <a:ext cx="3295650" cy="2282825"/>
          </a:xfrm>
          <a:prstGeom prst="rect">
            <a:avLst/>
          </a:prstGeom>
          <a:noFill/>
          <a:ln w="9525">
            <a:noFill/>
            <a:miter lim="800000"/>
            <a:headEnd/>
            <a:tailEnd/>
          </a:ln>
        </p:spPr>
      </p:pic>
      <p:sp>
        <p:nvSpPr>
          <p:cNvPr id="14342" name="AutoShape 7"/>
          <p:cNvSpPr>
            <a:spLocks noChangeArrowheads="1"/>
          </p:cNvSpPr>
          <p:nvPr/>
        </p:nvSpPr>
        <p:spPr bwMode="auto">
          <a:xfrm>
            <a:off x="3581400" y="19812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ltLang="en-US"/>
          </a:p>
        </p:txBody>
      </p:sp>
      <p:sp>
        <p:nvSpPr>
          <p:cNvPr id="14343" name="AutoShape 8"/>
          <p:cNvSpPr>
            <a:spLocks noChangeArrowheads="1"/>
          </p:cNvSpPr>
          <p:nvPr/>
        </p:nvSpPr>
        <p:spPr bwMode="auto">
          <a:xfrm>
            <a:off x="7467600" y="1962150"/>
            <a:ext cx="1508125" cy="4419600"/>
          </a:xfrm>
          <a:prstGeom prst="curvedLeftArrow">
            <a:avLst>
              <a:gd name="adj1" fmla="val 24774"/>
              <a:gd name="adj2" fmla="val 100642"/>
              <a:gd name="adj3" fmla="val 20898"/>
            </a:avLst>
          </a:prstGeom>
          <a:solidFill>
            <a:schemeClr val="accent1"/>
          </a:solidFill>
          <a:ln w="9525">
            <a:solidFill>
              <a:schemeClr val="tx1"/>
            </a:solidFill>
            <a:miter lim="800000"/>
            <a:headEnd/>
            <a:tailEnd/>
          </a:ln>
        </p:spPr>
        <p:txBody>
          <a:bodyPr wrap="none" anchor="ctr"/>
          <a:lstStyle/>
          <a:p>
            <a:endParaRPr lang="en-US" altLang="en-US"/>
          </a:p>
        </p:txBody>
      </p:sp>
      <p:sp>
        <p:nvSpPr>
          <p:cNvPr id="14344" name="Text Box 12"/>
          <p:cNvSpPr txBox="1">
            <a:spLocks noChangeArrowheads="1"/>
          </p:cNvSpPr>
          <p:nvPr/>
        </p:nvSpPr>
        <p:spPr bwMode="auto">
          <a:xfrm>
            <a:off x="609600" y="3505200"/>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Blastocyst</a:t>
            </a:r>
          </a:p>
        </p:txBody>
      </p:sp>
      <p:sp>
        <p:nvSpPr>
          <p:cNvPr id="14345" name="Text Box 13"/>
          <p:cNvSpPr txBox="1">
            <a:spLocks noChangeArrowheads="1"/>
          </p:cNvSpPr>
          <p:nvPr/>
        </p:nvSpPr>
        <p:spPr bwMode="auto">
          <a:xfrm>
            <a:off x="4495800" y="3505200"/>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Fetus (Pluripotent)</a:t>
            </a:r>
          </a:p>
        </p:txBody>
      </p:sp>
      <p:sp>
        <p:nvSpPr>
          <p:cNvPr id="14346" name="Text Box 15"/>
          <p:cNvSpPr txBox="1">
            <a:spLocks noChangeArrowheads="1"/>
          </p:cNvSpPr>
          <p:nvPr/>
        </p:nvSpPr>
        <p:spPr bwMode="auto">
          <a:xfrm>
            <a:off x="2590800" y="6384925"/>
            <a:ext cx="2819400" cy="396875"/>
          </a:xfrm>
          <a:prstGeom prst="rect">
            <a:avLst/>
          </a:prstGeom>
          <a:noFill/>
          <a:ln w="9525">
            <a:noFill/>
            <a:miter lim="800000"/>
            <a:headEnd/>
            <a:tailEnd/>
          </a:ln>
        </p:spPr>
        <p:txBody>
          <a:bodyPr>
            <a:spAutoFit/>
          </a:bodyPr>
          <a:lstStyle/>
          <a:p>
            <a:pPr algn="ctr">
              <a:spcBef>
                <a:spcPct val="50000"/>
              </a:spcBef>
            </a:pPr>
            <a:r>
              <a:rPr lang="en-US" altLang="en-US" sz="2000">
                <a:latin typeface="Verdana" pitchFamily="34" charset="0"/>
              </a:rPr>
              <a:t>Adult</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400050"/>
            <a:ext cx="9144000" cy="0"/>
          </a:xfrm>
          <a:prstGeom prst="rect">
            <a:avLst/>
          </a:prstGeom>
          <a:noFill/>
          <a:ln w="9525">
            <a:noFill/>
            <a:miter lim="800000"/>
            <a:headEnd/>
            <a:tailEnd/>
          </a:ln>
        </p:spPr>
        <p:txBody>
          <a:bodyPr wrap="none" anchor="ctr">
            <a:spAutoFit/>
          </a:bodyPr>
          <a:lstStyle/>
          <a:p>
            <a:endParaRPr lang="en-US" altLang="en-US"/>
          </a:p>
        </p:txBody>
      </p:sp>
      <p:pic>
        <p:nvPicPr>
          <p:cNvPr id="15363" name="Picture 3" descr="Stem cell Fi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4" name="Rectangle 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pPr eaLnBrk="1" hangingPunct="1"/>
            <a:endParaRPr lang="en-US" altLang="en-US">
              <a:latin typeface="Arial"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tem cell Fig2"/>
          <p:cNvPicPr>
            <a:picLocks noChangeAspect="1" noChangeArrowheads="1"/>
          </p:cNvPicPr>
          <p:nvPr/>
        </p:nvPicPr>
        <p:blipFill>
          <a:blip r:embed="rId2"/>
          <a:srcRect/>
          <a:stretch>
            <a:fillRect/>
          </a:stretch>
        </p:blipFill>
        <p:spPr bwMode="auto">
          <a:xfrm>
            <a:off x="0" y="152400"/>
            <a:ext cx="9144000" cy="6400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GENIC MICE&#10;Frist transgenic mice was created BY R. JAENISCH and&#10;DR. R. MULLIGAN at MIT, in 1982&#10;A transgenic mice i..."/>
          <p:cNvPicPr>
            <a:picLocks noChangeAspect="1" noChangeArrowheads="1"/>
          </p:cNvPicPr>
          <p:nvPr/>
        </p:nvPicPr>
        <p:blipFill>
          <a:blip r:embed="rId2"/>
          <a:srcRect/>
          <a:stretch>
            <a:fillRect/>
          </a:stretch>
        </p:blipFill>
        <p:spPr bwMode="auto">
          <a:xfrm>
            <a:off x="2057400" y="381000"/>
            <a:ext cx="6076950" cy="45624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ECHNIQUES&#10;Pronuclear&#10;Microinjection&#10;Embryonic stem cell&#10;mediated gene&#10;transfer&#10;Retrovirus mediated&#10;gene transfer&#10; "/>
          <p:cNvPicPr>
            <a:picLocks noChangeAspect="1" noChangeArrowheads="1"/>
          </p:cNvPicPr>
          <p:nvPr/>
        </p:nvPicPr>
        <p:blipFill>
          <a:blip r:embed="rId2"/>
          <a:srcRect/>
          <a:stretch>
            <a:fillRect/>
          </a:stretch>
        </p:blipFill>
        <p:spPr bwMode="auto">
          <a:xfrm>
            <a:off x="1371600" y="838200"/>
            <a:ext cx="6076950" cy="45624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Transgenic Mice</a:t>
            </a:r>
            <a:endParaRPr lang="en-US" dirty="0"/>
          </a:p>
        </p:txBody>
      </p:sp>
      <p:sp>
        <p:nvSpPr>
          <p:cNvPr id="3" name="Content Placeholder 2"/>
          <p:cNvSpPr>
            <a:spLocks noGrp="1"/>
          </p:cNvSpPr>
          <p:nvPr>
            <p:ph idx="1"/>
          </p:nvPr>
        </p:nvSpPr>
        <p:spPr/>
        <p:txBody>
          <a:bodyPr/>
          <a:lstStyle/>
          <a:p>
            <a:pPr>
              <a:defRPr/>
            </a:pPr>
            <a:r>
              <a:rPr lang="en-US" dirty="0" smtClean="0"/>
              <a:t>TM has been used to produce</a:t>
            </a:r>
          </a:p>
          <a:p>
            <a:pPr>
              <a:defRPr/>
            </a:pPr>
            <a:r>
              <a:rPr lang="en-US" dirty="0" smtClean="0"/>
              <a:t>Human alpha1 antitrypsin</a:t>
            </a:r>
          </a:p>
          <a:p>
            <a:pPr>
              <a:defRPr/>
            </a:pPr>
            <a:r>
              <a:rPr lang="en-US" dirty="0" smtClean="0"/>
              <a:t>t-PA</a:t>
            </a:r>
          </a:p>
          <a:p>
            <a:pPr>
              <a:defRPr/>
            </a:pPr>
            <a:r>
              <a:rPr lang="en-US" dirty="0" smtClean="0"/>
              <a:t>HPC</a:t>
            </a:r>
          </a:p>
          <a:p>
            <a:pPr>
              <a:defRPr/>
            </a:pPr>
            <a:r>
              <a:rPr lang="en-US" dirty="0" smtClean="0"/>
              <a:t>Human fibrinogen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DVANTAGES&#10; Generated to carry cloned&#10;oncogenes&#10; Behavioral similarity with&#10;humans&#10; Easy to study the effect&#10;of gene ma..."/>
          <p:cNvPicPr>
            <a:picLocks noChangeAspect="1" noChangeArrowheads="1"/>
          </p:cNvPicPr>
          <p:nvPr/>
        </p:nvPicPr>
        <p:blipFill>
          <a:blip r:embed="rId2"/>
          <a:srcRect/>
          <a:stretch>
            <a:fillRect/>
          </a:stretch>
        </p:blipFill>
        <p:spPr bwMode="auto">
          <a:xfrm>
            <a:off x="762000" y="304800"/>
            <a:ext cx="6076950" cy="45624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2862322"/>
          </a:xfrm>
          <a:prstGeom prst="rect">
            <a:avLst/>
          </a:prstGeom>
        </p:spPr>
        <p:txBody>
          <a:bodyPr wrap="square">
            <a:spAutoFit/>
          </a:bodyPr>
          <a:lstStyle/>
          <a:p>
            <a:pPr fontAlgn="base"/>
            <a:r>
              <a:rPr lang="en-US" b="1" dirty="0" smtClean="0"/>
              <a:t>The Human Mouse:</a:t>
            </a:r>
          </a:p>
          <a:p>
            <a:pPr fontAlgn="base">
              <a:buFont typeface="Wingdings" pitchFamily="2" charset="2"/>
              <a:buChar char="§"/>
            </a:pPr>
            <a:r>
              <a:rPr lang="en-US" dirty="0" smtClean="0"/>
              <a:t>The transgenic mice with human immune system were produced, and they are commonly referred to as human mice . For this purpose, mice with severe combined immuno­deficiency (SCID-a condition characterized by total lack of immune system cells) were chosen.</a:t>
            </a:r>
          </a:p>
          <a:p>
            <a:pPr fontAlgn="base">
              <a:buFont typeface="Wingdings" pitchFamily="2" charset="2"/>
              <a:buChar char="§"/>
            </a:pPr>
            <a:r>
              <a:rPr lang="en-US" dirty="0" smtClean="0"/>
              <a:t>Human thymus tissue from an aborted fetus was transplanted under the capsule membrane of the kidney of the mouse. </a:t>
            </a:r>
          </a:p>
          <a:p>
            <a:pPr fontAlgn="base">
              <a:buFont typeface="Wingdings" pitchFamily="2" charset="2"/>
              <a:buChar char="§"/>
            </a:pPr>
            <a:r>
              <a:rPr lang="en-US" dirty="0" smtClean="0"/>
              <a:t>Human lymph node was placed under the opposite kidney. After about a week, immature immune cells (T-lymphocytes) from a human fetus were injected into the mouse tail vein.</a:t>
            </a:r>
          </a:p>
          <a:p>
            <a:pPr fontAlgn="base"/>
            <a:endParaRPr lang="en-US" dirty="0" smtClean="0"/>
          </a:p>
          <a:p>
            <a:pPr fontAlgn="base"/>
            <a:endParaRPr lang="en-US" dirty="0"/>
          </a:p>
        </p:txBody>
      </p:sp>
      <p:pic>
        <p:nvPicPr>
          <p:cNvPr id="16386" name="Picture 2" descr="http://cdn.biologydiscussion.com/wp-content/uploads/2015/09/clip_image010_thumb73.jpg"/>
          <p:cNvPicPr>
            <a:picLocks noChangeAspect="1" noChangeArrowheads="1"/>
          </p:cNvPicPr>
          <p:nvPr/>
        </p:nvPicPr>
        <p:blipFill>
          <a:blip r:embed="rId2"/>
          <a:srcRect/>
          <a:stretch>
            <a:fillRect/>
          </a:stretch>
        </p:blipFill>
        <p:spPr bwMode="auto">
          <a:xfrm>
            <a:off x="2407250" y="2438399"/>
            <a:ext cx="3307749" cy="40583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91600" cy="2308324"/>
          </a:xfrm>
          <a:prstGeom prst="rect">
            <a:avLst/>
          </a:prstGeom>
        </p:spPr>
        <p:txBody>
          <a:bodyPr wrap="square">
            <a:spAutoFit/>
          </a:bodyPr>
          <a:lstStyle/>
          <a:p>
            <a:r>
              <a:rPr lang="en-US" dirty="0" smtClean="0"/>
              <a:t>These lymphocytes enter the thymus tissue under the kidney and mature to T-lymphocytes. The so produced T-lymphocytes enter the circulation and in the lymph node (present under the second kidney), they multiply to form a full-pledged functional immune system.</a:t>
            </a:r>
          </a:p>
          <a:p>
            <a:endParaRPr lang="en-US" dirty="0" smtClean="0"/>
          </a:p>
          <a:p>
            <a:r>
              <a:rPr lang="en-US" dirty="0" smtClean="0"/>
              <a:t>The human mouse, being a close animal model for human immune system is a boon for immunologists, particularly working on AIDS. This is because the various immunological aspects of AIDS including the possible development of an AIDS vaccine can be explored by using human mouse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57200" y="228600"/>
            <a:ext cx="8229600" cy="914400"/>
          </a:xfrm>
        </p:spPr>
        <p:txBody>
          <a:bodyPr/>
          <a:lstStyle/>
          <a:p>
            <a:pPr eaLnBrk="1" hangingPunct="1">
              <a:defRPr/>
            </a:pPr>
            <a:r>
              <a:rPr lang="en-US" dirty="0" smtClean="0">
                <a:solidFill>
                  <a:srgbClr val="66FF33"/>
                </a:solidFill>
              </a:rPr>
              <a:t>Genetically Modified Organisms</a:t>
            </a:r>
          </a:p>
        </p:txBody>
      </p:sp>
      <p:sp>
        <p:nvSpPr>
          <p:cNvPr id="79875" name="Rectangle 3"/>
          <p:cNvSpPr>
            <a:spLocks noGrp="1" noChangeArrowheads="1"/>
          </p:cNvSpPr>
          <p:nvPr>
            <p:ph type="body" idx="1"/>
          </p:nvPr>
        </p:nvSpPr>
        <p:spPr>
          <a:xfrm>
            <a:off x="457200" y="1371601"/>
            <a:ext cx="8077200" cy="4267200"/>
          </a:xfrm>
        </p:spPr>
        <p:txBody>
          <a:bodyPr/>
          <a:lstStyle/>
          <a:p>
            <a:pPr marL="47625" indent="-47625" eaLnBrk="1" hangingPunct="1">
              <a:buFont typeface="Wingdings" pitchFamily="2" charset="2"/>
              <a:buNone/>
              <a:defRPr/>
            </a:pPr>
            <a:r>
              <a:rPr lang="en-US" dirty="0" smtClean="0"/>
              <a:t>Genetically modified organisms are organisms with artificially altered DNA.</a:t>
            </a:r>
          </a:p>
          <a:p>
            <a:pPr marL="47625" indent="-47625" eaLnBrk="1" hangingPunct="1">
              <a:buFont typeface="Wingdings" pitchFamily="2" charset="2"/>
              <a:buNone/>
              <a:defRPr/>
            </a:pPr>
            <a:endParaRPr lang="en-US" sz="1800" dirty="0" smtClean="0"/>
          </a:p>
          <a:p>
            <a:pPr marL="47625" indent="-47625" eaLnBrk="1" hangingPunct="1">
              <a:buFont typeface="Wingdings" pitchFamily="2" charset="2"/>
              <a:buNone/>
              <a:defRPr/>
            </a:pPr>
            <a:r>
              <a:rPr lang="en-US" dirty="0" smtClean="0">
                <a:solidFill>
                  <a:srgbClr val="FFFF00"/>
                </a:solidFill>
              </a:rPr>
              <a:t>Created By:</a:t>
            </a:r>
          </a:p>
          <a:p>
            <a:pPr marL="47625" indent="-47625" eaLnBrk="1" hangingPunct="1">
              <a:buFont typeface="Wingdings" pitchFamily="2" charset="2"/>
              <a:buNone/>
              <a:defRPr/>
            </a:pPr>
            <a:endParaRPr lang="en-US" sz="2000" dirty="0" smtClean="0">
              <a:solidFill>
                <a:srgbClr val="FFFF00"/>
              </a:solidFill>
            </a:endParaRPr>
          </a:p>
          <a:p>
            <a:pPr marL="47625" indent="-47625" eaLnBrk="1" hangingPunct="1">
              <a:buFont typeface="Wingdings" pitchFamily="2" charset="2"/>
              <a:buChar char="v"/>
              <a:defRPr/>
            </a:pPr>
            <a:r>
              <a:rPr lang="en-US" dirty="0" smtClean="0"/>
              <a:t>Adding a foreign gene</a:t>
            </a:r>
          </a:p>
          <a:p>
            <a:pPr marL="47625" indent="-47625" eaLnBrk="1" hangingPunct="1">
              <a:buFont typeface="Wingdings" pitchFamily="2" charset="2"/>
              <a:buChar char="v"/>
              <a:defRPr/>
            </a:pPr>
            <a:r>
              <a:rPr lang="en-US" dirty="0" smtClean="0"/>
              <a:t>Altering the base sequence of an existing gene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fontAlgn="base"/>
            <a:r>
              <a:rPr lang="en-US" b="1" dirty="0" smtClean="0"/>
              <a:t>2. The Alzheimer’s Mouse:</a:t>
            </a:r>
          </a:p>
          <a:p>
            <a:pPr fontAlgn="base"/>
            <a:r>
              <a:rPr lang="en-US" dirty="0" smtClean="0"/>
              <a:t>Alzheimer’s disease affects about 1% of the population between 60-65 years old, and about 30% of the population over 80 years old. </a:t>
            </a:r>
          </a:p>
          <a:p>
            <a:pPr fontAlgn="base"/>
            <a:endParaRPr lang="en-US" dirty="0" smtClean="0"/>
          </a:p>
          <a:p>
            <a:pPr fontAlgn="base"/>
            <a:r>
              <a:rPr lang="en-US" dirty="0" smtClean="0"/>
              <a:t>This disease is characterized by progressive loss of memory and personality changes (decline in thinking, judgment etc.). </a:t>
            </a:r>
          </a:p>
          <a:p>
            <a:pPr fontAlgn="base"/>
            <a:endParaRPr lang="en-US" dirty="0" smtClean="0"/>
          </a:p>
          <a:p>
            <a:pPr fontAlgn="base"/>
            <a:r>
              <a:rPr lang="en-US" dirty="0" smtClean="0"/>
              <a:t>The postmortem analysis of brains of Alzheimer’s patients revealed </a:t>
            </a:r>
            <a:r>
              <a:rPr lang="en-US" b="1" dirty="0" smtClean="0"/>
              <a:t>plaques of dead nerve cells entangled in a protein called </a:t>
            </a:r>
            <a:r>
              <a:rPr lang="en-US" b="1" dirty="0" err="1" smtClean="0"/>
              <a:t>amyloid</a:t>
            </a:r>
            <a:r>
              <a:rPr lang="en-US" b="1" dirty="0" smtClean="0"/>
              <a:t>.</a:t>
            </a:r>
          </a:p>
          <a:p>
            <a:pPr fontAlgn="base"/>
            <a:endParaRPr lang="en-US" dirty="0" smtClean="0"/>
          </a:p>
          <a:p>
            <a:pPr fontAlgn="base"/>
            <a:r>
              <a:rPr lang="en-US" dirty="0" smtClean="0"/>
              <a:t>Transgenic mice were developed by </a:t>
            </a:r>
            <a:r>
              <a:rPr lang="en-US" b="1" dirty="0" smtClean="0"/>
              <a:t>introducing </a:t>
            </a:r>
            <a:r>
              <a:rPr lang="en-US" b="1" dirty="0" err="1" smtClean="0"/>
              <a:t>amyloid</a:t>
            </a:r>
            <a:r>
              <a:rPr lang="en-US" b="1" dirty="0" smtClean="0"/>
              <a:t> precursor gene into fertilized egg cells of mice. The synthesis of human </a:t>
            </a:r>
            <a:r>
              <a:rPr lang="en-US" b="1" dirty="0" err="1" smtClean="0"/>
              <a:t>amyloid</a:t>
            </a:r>
            <a:r>
              <a:rPr lang="en-US" b="1" dirty="0" smtClean="0"/>
              <a:t> protein and its accumulation as typical plaques in the mice brain were observed. </a:t>
            </a:r>
          </a:p>
          <a:p>
            <a:pPr fontAlgn="base"/>
            <a:endParaRPr lang="en-US" dirty="0" smtClean="0"/>
          </a:p>
          <a:p>
            <a:pPr fontAlgn="base"/>
            <a:endParaRPr lang="en-US" dirty="0" smtClean="0"/>
          </a:p>
          <a:p>
            <a:pPr fontAlgn="base"/>
            <a:r>
              <a:rPr lang="en-US" dirty="0" smtClean="0"/>
              <a:t>The Alzheimer’s mouse is very useful in understanding the pathological basis of the disease. Certain mutations in APP gene and the involvement of some other genes are believed to be responsible for Alzheimer’s disease.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247317"/>
          </a:xfrm>
          <a:prstGeom prst="rect">
            <a:avLst/>
          </a:prstGeom>
        </p:spPr>
        <p:txBody>
          <a:bodyPr wrap="square">
            <a:spAutoFit/>
          </a:bodyPr>
          <a:lstStyle/>
          <a:p>
            <a:pPr fontAlgn="base"/>
            <a:r>
              <a:rPr lang="en-US" b="1" dirty="0" smtClean="0"/>
              <a:t>3. The </a:t>
            </a:r>
            <a:r>
              <a:rPr lang="en-US" b="1" dirty="0" err="1" smtClean="0"/>
              <a:t>Oncomouse</a:t>
            </a:r>
            <a:r>
              <a:rPr lang="en-US" b="1" dirty="0" smtClean="0"/>
              <a:t>:</a:t>
            </a:r>
          </a:p>
          <a:p>
            <a:pPr fontAlgn="base"/>
            <a:r>
              <a:rPr lang="en-US" dirty="0" smtClean="0"/>
              <a:t>The animal model for cancer is the </a:t>
            </a:r>
            <a:r>
              <a:rPr lang="en-US" dirty="0" err="1" smtClean="0"/>
              <a:t>oncomouse</a:t>
            </a:r>
            <a:r>
              <a:rPr lang="en-US" dirty="0" smtClean="0"/>
              <a:t> (</a:t>
            </a:r>
            <a:r>
              <a:rPr lang="en-US" dirty="0" err="1" smtClean="0"/>
              <a:t>onco</a:t>
            </a:r>
            <a:r>
              <a:rPr lang="en-US" dirty="0" smtClean="0"/>
              <a:t> refers to cancer).</a:t>
            </a:r>
          </a:p>
          <a:p>
            <a:pPr fontAlgn="base"/>
            <a:endParaRPr lang="en-US" dirty="0" smtClean="0"/>
          </a:p>
          <a:p>
            <a:pPr fontAlgn="base"/>
            <a:r>
              <a:rPr lang="en-US" dirty="0" smtClean="0"/>
              <a:t> First developed for breast cancer, the </a:t>
            </a:r>
            <a:r>
              <a:rPr lang="en-US" dirty="0" err="1" smtClean="0"/>
              <a:t>oncomouse</a:t>
            </a:r>
            <a:r>
              <a:rPr lang="en-US" dirty="0" smtClean="0"/>
              <a:t> is useful for understanding of cancer and evolving modalities for cancer therapy. </a:t>
            </a:r>
          </a:p>
          <a:p>
            <a:pPr fontAlgn="base"/>
            <a:endParaRPr lang="en-US" dirty="0" smtClean="0"/>
          </a:p>
          <a:p>
            <a:pPr fontAlgn="base"/>
            <a:r>
              <a:rPr lang="en-US" dirty="0" smtClean="0"/>
              <a:t>The </a:t>
            </a:r>
            <a:r>
              <a:rPr lang="en-US" dirty="0" err="1" smtClean="0"/>
              <a:t>oncogene</a:t>
            </a:r>
            <a:r>
              <a:rPr lang="en-US" dirty="0" smtClean="0"/>
              <a:t> c-</a:t>
            </a:r>
            <a:r>
              <a:rPr lang="en-US" dirty="0" err="1" smtClean="0"/>
              <a:t>myc</a:t>
            </a:r>
            <a:r>
              <a:rPr lang="en-US" dirty="0" smtClean="0"/>
              <a:t> in association with mouse mammary tumor (MMT) virus was found to be responsible for breast cancer in animals. </a:t>
            </a:r>
          </a:p>
          <a:p>
            <a:pPr fontAlgn="base"/>
            <a:endParaRPr lang="en-US" dirty="0" smtClean="0"/>
          </a:p>
          <a:p>
            <a:pPr fontAlgn="base"/>
            <a:r>
              <a:rPr lang="en-US" dirty="0" smtClean="0"/>
              <a:t>Transgenic mice were produced by introducing </a:t>
            </a:r>
            <a:r>
              <a:rPr lang="en-US" dirty="0" smtClean="0"/>
              <a:t>c-</a:t>
            </a:r>
            <a:r>
              <a:rPr lang="en-US" dirty="0" err="1" smtClean="0"/>
              <a:t>myc</a:t>
            </a:r>
            <a:r>
              <a:rPr lang="en-US" dirty="0" smtClean="0"/>
              <a:t> </a:t>
            </a:r>
            <a:r>
              <a:rPr lang="en-US" dirty="0" smtClean="0"/>
              <a:t>gene and sections MMT virus into fertilized mouse egg cells.</a:t>
            </a:r>
          </a:p>
          <a:p>
            <a:pPr fontAlgn="base"/>
            <a:endParaRPr lang="en-US" dirty="0" smtClean="0"/>
          </a:p>
          <a:p>
            <a:pPr fontAlgn="base"/>
            <a:r>
              <a:rPr lang="en-US" dirty="0" smtClean="0"/>
              <a:t>Breast cancer developed in adult female mice and the trait was passed on to the offspring. </a:t>
            </a:r>
            <a:r>
              <a:rPr lang="en-US" dirty="0" err="1" smtClean="0"/>
              <a:t>Oncomouse</a:t>
            </a:r>
            <a:r>
              <a:rPr lang="en-US" dirty="0" smtClean="0"/>
              <a:t> (the mouse that is genetically altered and is susceptible for cancer) was patented by U.S. Patent office in 1988. In fact, it was the very first animal to be patented.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15400" cy="6186309"/>
          </a:xfrm>
          <a:prstGeom prst="rect">
            <a:avLst/>
          </a:prstGeom>
        </p:spPr>
        <p:txBody>
          <a:bodyPr wrap="square">
            <a:spAutoFit/>
          </a:bodyPr>
          <a:lstStyle/>
          <a:p>
            <a:pPr fontAlgn="base"/>
            <a:r>
              <a:rPr lang="en-US" b="1" dirty="0" smtClean="0"/>
              <a:t>The Knockout Mouse:</a:t>
            </a:r>
          </a:p>
          <a:p>
            <a:pPr fontAlgn="base"/>
            <a:r>
              <a:rPr lang="en-US" dirty="0" smtClean="0"/>
              <a:t>The basic principles underlying gene knockout have been described .</a:t>
            </a:r>
          </a:p>
          <a:p>
            <a:pPr fontAlgn="base"/>
            <a:endParaRPr lang="en-US" dirty="0" smtClean="0"/>
          </a:p>
          <a:p>
            <a:pPr fontAlgn="base"/>
            <a:r>
              <a:rPr lang="en-US" dirty="0" smtClean="0"/>
              <a:t>Several knockout mice have been developed. </a:t>
            </a:r>
          </a:p>
          <a:p>
            <a:pPr fontAlgn="base"/>
            <a:endParaRPr lang="en-US" dirty="0" smtClean="0"/>
          </a:p>
          <a:p>
            <a:pPr fontAlgn="base"/>
            <a:r>
              <a:rPr lang="en-US" dirty="0" smtClean="0"/>
              <a:t>It is not an exaggeration that the knockout mice have become as common as a test tube in the laboratory for a biotechnologist. </a:t>
            </a:r>
          </a:p>
          <a:p>
            <a:pPr fontAlgn="base"/>
            <a:endParaRPr lang="en-US" dirty="0" smtClean="0"/>
          </a:p>
          <a:p>
            <a:pPr fontAlgn="base"/>
            <a:r>
              <a:rPr lang="en-US" dirty="0" smtClean="0"/>
              <a:t>It must be noted that not all the knockout mice are immediately useful for human health and welfare. A selected few of the knockout mice are described.</a:t>
            </a:r>
          </a:p>
          <a:p>
            <a:pPr fontAlgn="base"/>
            <a:endParaRPr lang="en-US" dirty="0" smtClean="0"/>
          </a:p>
          <a:p>
            <a:pPr fontAlgn="base"/>
            <a:r>
              <a:rPr lang="en-US" b="1" dirty="0" smtClean="0"/>
              <a:t>Knockout mouse for allergy:</a:t>
            </a:r>
            <a:endParaRPr lang="en-US" dirty="0" smtClean="0"/>
          </a:p>
          <a:p>
            <a:pPr fontAlgn="base"/>
            <a:r>
              <a:rPr lang="en-US" dirty="0" smtClean="0"/>
              <a:t>The receptor sites on certain body cells for </a:t>
            </a:r>
            <a:r>
              <a:rPr lang="en-US" dirty="0" err="1" smtClean="0"/>
              <a:t>IgE</a:t>
            </a:r>
            <a:r>
              <a:rPr lang="en-US" dirty="0" smtClean="0"/>
              <a:t> antibodies are believed to be responsible for triggering allergy reactions. </a:t>
            </a:r>
          </a:p>
          <a:p>
            <a:pPr fontAlgn="base"/>
            <a:endParaRPr lang="en-US" dirty="0" smtClean="0"/>
          </a:p>
          <a:p>
            <a:pPr fontAlgn="base"/>
            <a:r>
              <a:rPr lang="en-US" dirty="0" smtClean="0"/>
              <a:t>Knockout mice were developed for allergy by removing the gene encoding for receptor protein. </a:t>
            </a:r>
          </a:p>
          <a:p>
            <a:pPr fontAlgn="base"/>
            <a:endParaRPr lang="en-US" dirty="0" smtClean="0"/>
          </a:p>
          <a:p>
            <a:pPr fontAlgn="base"/>
            <a:r>
              <a:rPr lang="en-US" dirty="0" smtClean="0"/>
              <a:t>The result is that antibodies cannot bind to cells due to lack of receptors and the mice are unaffected by allergic reactions. It is expected that some breakthrough may occur in the near future to benefit the millions of sufferers of allergic reactions, spread throughout the world.</a:t>
            </a:r>
          </a:p>
          <a:p>
            <a:pPr fontAlgn="base"/>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
            <a:ext cx="8534400" cy="272382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Georgia" pitchFamily="18" charset="0"/>
                <a:cs typeface="Arial" pitchFamily="34" charset="0"/>
              </a:rPr>
              <a:t>Transgenic Mice for Human Diseases: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424142"/>
                </a:solidFill>
                <a:effectLst/>
                <a:latin typeface="Georgia" pitchFamily="18" charset="0"/>
                <a:cs typeface="Arial" pitchFamily="34" charset="0"/>
              </a:rPr>
              <a:t>Transgenic mice are important for the development of therapeutic drugs and possible gene therapies, besides the understanding of the human disease. Many transgenic mice with human disease equivalents have been developed and a selected few of them are given 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sng" strike="noStrike" cap="none" normalizeH="0" baseline="0" dirty="0" smtClean="0">
                <a:ln>
                  <a:noFill/>
                </a:ln>
                <a:solidFill>
                  <a:srgbClr val="FF0000"/>
                </a:solidFill>
                <a:effectLst/>
                <a:latin typeface="Georgia" pitchFamily="18" charset="0"/>
                <a:cs typeface="Arial" pitchFamily="34" charset="0"/>
                <a:hlinkClick r:id="rId2"/>
              </a:rPr>
              <a:t>  </a:t>
            </a:r>
            <a:r>
              <a:rPr kumimoji="0" lang="en-US" sz="11700" b="1" i="0" u="sng" strike="noStrike" cap="none" normalizeH="0" baseline="0" dirty="0" smtClean="0">
                <a:ln>
                  <a:noFill/>
                </a:ln>
                <a:solidFill>
                  <a:srgbClr val="FF0000"/>
                </a:solidFill>
                <a:effectLst/>
                <a:latin typeface="Georgia" pitchFamily="18" charset="0"/>
                <a:cs typeface="Arial" pitchFamily="34" charset="0"/>
              </a:rPr>
              <a:t> </a:t>
            </a:r>
            <a:r>
              <a:rPr kumimoji="0" lang="en-US" sz="1500" b="1" i="0" u="sng" strike="noStrike" cap="none" normalizeH="0" baseline="0" dirty="0" smtClean="0">
                <a:ln>
                  <a:noFill/>
                </a:ln>
                <a:solidFill>
                  <a:srgbClr val="FF0000"/>
                </a:solidFill>
                <a:effectLst/>
                <a:latin typeface="Georgia" pitchFamily="18" charset="0"/>
                <a:cs typeface="Arial" pitchFamily="34" charset="0"/>
              </a:rPr>
              <a:t>                                                                                                                </a:t>
            </a:r>
          </a:p>
        </p:txBody>
      </p:sp>
      <p:pic>
        <p:nvPicPr>
          <p:cNvPr id="17410" name="Picture 2" descr="clip_image012_thumb2">
            <a:hlinkClick r:id="rId2"/>
          </p:cNvPr>
          <p:cNvPicPr>
            <a:picLocks noChangeAspect="1" noChangeArrowheads="1"/>
          </p:cNvPicPr>
          <p:nvPr/>
        </p:nvPicPr>
        <p:blipFill>
          <a:blip r:embed="rId3"/>
          <a:srcRect/>
          <a:stretch>
            <a:fillRect/>
          </a:stretch>
        </p:blipFill>
        <p:spPr bwMode="auto">
          <a:xfrm>
            <a:off x="381000" y="1295400"/>
            <a:ext cx="5410200" cy="35337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09600" y="838200"/>
            <a:ext cx="7924800" cy="6118225"/>
          </a:xfrm>
          <a:prstGeom prst="rect">
            <a:avLst/>
          </a:prstGeom>
          <a:noFill/>
          <a:ln w="9525">
            <a:noFill/>
            <a:miter lim="800000"/>
            <a:headEnd/>
            <a:tailEnd/>
          </a:ln>
        </p:spPr>
        <p:txBody>
          <a:bodyPr>
            <a:spAutoFit/>
          </a:bodyPr>
          <a:lstStyle/>
          <a:p>
            <a:pPr algn="ctr" eaLnBrk="1" hangingPunct="1">
              <a:spcBef>
                <a:spcPct val="50000"/>
              </a:spcBef>
            </a:pPr>
            <a:r>
              <a:rPr lang="en-US" altLang="en-US" sz="2800" b="1" dirty="0">
                <a:solidFill>
                  <a:srgbClr val="FF0000"/>
                </a:solidFill>
                <a:latin typeface="Arial" charset="0"/>
              </a:rPr>
              <a:t>Transgenic PIG</a:t>
            </a:r>
          </a:p>
          <a:p>
            <a:pPr eaLnBrk="1" hangingPunct="1">
              <a:spcBef>
                <a:spcPct val="50000"/>
              </a:spcBef>
            </a:pPr>
            <a:endParaRPr lang="en-US" altLang="en-US" sz="2000" b="1" dirty="0">
              <a:solidFill>
                <a:srgbClr val="FFFF00"/>
              </a:solidFill>
              <a:latin typeface="Arial" charset="0"/>
            </a:endParaRPr>
          </a:p>
          <a:p>
            <a:pPr algn="just" eaLnBrk="1" hangingPunct="1">
              <a:lnSpc>
                <a:spcPct val="130000"/>
              </a:lnSpc>
              <a:spcBef>
                <a:spcPct val="50000"/>
              </a:spcBef>
            </a:pPr>
            <a:r>
              <a:rPr lang="en-US" altLang="en-US" sz="2400" dirty="0">
                <a:latin typeface="Arial" charset="0"/>
              </a:rPr>
              <a:t>Frequency of transgenic pig production is very low (0.6%).Transgenic pig that carry GH gene of bovine or human, sheep </a:t>
            </a:r>
            <a:r>
              <a:rPr lang="en-US" altLang="en-US" sz="2400" dirty="0" err="1">
                <a:latin typeface="Arial" charset="0"/>
              </a:rPr>
              <a:t>globin</a:t>
            </a:r>
            <a:r>
              <a:rPr lang="en-US" altLang="en-US" sz="2400" dirty="0">
                <a:latin typeface="Arial" charset="0"/>
              </a:rPr>
              <a:t> have been produced</a:t>
            </a:r>
            <a:endParaRPr lang="en-US" altLang="en-US" sz="1400" dirty="0">
              <a:latin typeface="Arial" charset="0"/>
            </a:endParaRPr>
          </a:p>
          <a:p>
            <a:pPr algn="just" eaLnBrk="1" hangingPunct="1">
              <a:lnSpc>
                <a:spcPct val="130000"/>
              </a:lnSpc>
              <a:spcBef>
                <a:spcPct val="50000"/>
              </a:spcBef>
            </a:pPr>
            <a:r>
              <a:rPr lang="en-US" altLang="en-US" sz="2400" dirty="0">
                <a:latin typeface="Arial" charset="0"/>
              </a:rPr>
              <a:t>Marked reduction in some transgenic pigs suggesting the possibility of producing leaner meat with lower fat content.</a:t>
            </a:r>
          </a:p>
          <a:p>
            <a:pPr algn="just" eaLnBrk="1" hangingPunct="1">
              <a:lnSpc>
                <a:spcPct val="130000"/>
              </a:lnSpc>
              <a:spcBef>
                <a:spcPct val="50000"/>
              </a:spcBef>
            </a:pPr>
            <a:r>
              <a:rPr lang="en-US" altLang="en-US" sz="2400" dirty="0">
                <a:latin typeface="Arial" charset="0"/>
              </a:rPr>
              <a:t>9.5 </a:t>
            </a:r>
            <a:r>
              <a:rPr lang="en-US" altLang="en-US" sz="2400" dirty="0" err="1">
                <a:latin typeface="Arial" charset="0"/>
              </a:rPr>
              <a:t>bn</a:t>
            </a:r>
            <a:r>
              <a:rPr lang="en-US" altLang="en-US" sz="2400" dirty="0">
                <a:latin typeface="Arial" charset="0"/>
              </a:rPr>
              <a:t> dollar pig industry </a:t>
            </a:r>
          </a:p>
          <a:p>
            <a:pPr algn="just" eaLnBrk="1" hangingPunct="1">
              <a:lnSpc>
                <a:spcPct val="130000"/>
              </a:lnSpc>
              <a:spcBef>
                <a:spcPct val="50000"/>
              </a:spcBef>
            </a:pPr>
            <a:r>
              <a:rPr lang="en-US" altLang="en-US" sz="2400" dirty="0">
                <a:latin typeface="Arial" charset="0"/>
              </a:rPr>
              <a:t>Use in </a:t>
            </a:r>
            <a:r>
              <a:rPr lang="en-US" altLang="en-US" sz="2400" dirty="0" err="1">
                <a:latin typeface="Arial" charset="0"/>
              </a:rPr>
              <a:t>xeno</a:t>
            </a:r>
            <a:r>
              <a:rPr lang="en-US" altLang="en-US" sz="2400" dirty="0">
                <a:latin typeface="Arial" charset="0"/>
              </a:rPr>
              <a:t>-transplantation</a:t>
            </a:r>
          </a:p>
          <a:p>
            <a:pPr eaLnBrk="1" hangingPunct="1">
              <a:spcBef>
                <a:spcPct val="50000"/>
              </a:spcBef>
            </a:pPr>
            <a:endParaRPr lang="en-US" altLang="en-US" sz="2400" dirty="0">
              <a:latin typeface="Arial"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vs.org/what-we-do/keep-you-informed/science-corner/animals-used-in-&#10;research/pigs-in-research/#.WQF7Fn20nIU&#10; "/>
          <p:cNvPicPr>
            <a:picLocks noChangeAspect="1" noChangeArrowheads="1"/>
          </p:cNvPicPr>
          <p:nvPr/>
        </p:nvPicPr>
        <p:blipFill>
          <a:blip r:embed="rId2"/>
          <a:srcRect/>
          <a:stretch>
            <a:fillRect/>
          </a:stretch>
        </p:blipFill>
        <p:spPr bwMode="auto">
          <a:xfrm>
            <a:off x="152400" y="304800"/>
            <a:ext cx="8991600" cy="563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nt…&#10;• It just so happens that, despite our differences, many of the pig’s biological&#10;systems are very similar to our ow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nt….&#10;• “The pig is a true omnivore like we are,” Swindle said. “It can eat and&#10;drink anything. And because of this, th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ros and Cons of Xenotransplantation&#10;Pros&#10;• It promises life-saving benefits.&#10;• It reduces opportunities on the black mar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rcRect/>
          <a:stretch>
            <a:fillRect/>
          </a:stretch>
        </p:blipFill>
        <p:spPr>
          <a:xfrm>
            <a:off x="457200" y="274638"/>
            <a:ext cx="8153400" cy="58515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304800"/>
            <a:ext cx="8229600" cy="685800"/>
          </a:xfrm>
        </p:spPr>
        <p:txBody>
          <a:bodyPr/>
          <a:lstStyle/>
          <a:p>
            <a:pPr eaLnBrk="1" hangingPunct="1">
              <a:defRPr/>
            </a:pPr>
            <a:r>
              <a:rPr lang="en-US" sz="4000" dirty="0" smtClean="0">
                <a:solidFill>
                  <a:srgbClr val="66FF33"/>
                </a:solidFill>
              </a:rPr>
              <a:t>Purpose</a:t>
            </a:r>
          </a:p>
        </p:txBody>
      </p:sp>
      <p:sp>
        <p:nvSpPr>
          <p:cNvPr id="80899" name="Rectangle 3"/>
          <p:cNvSpPr>
            <a:spLocks noGrp="1" noChangeArrowheads="1"/>
          </p:cNvSpPr>
          <p:nvPr>
            <p:ph type="body" idx="1"/>
          </p:nvPr>
        </p:nvSpPr>
        <p:spPr/>
        <p:txBody>
          <a:bodyPr/>
          <a:lstStyle/>
          <a:p>
            <a:pPr eaLnBrk="1" hangingPunct="1">
              <a:spcBef>
                <a:spcPct val="40000"/>
              </a:spcBef>
              <a:spcAft>
                <a:spcPct val="40000"/>
              </a:spcAft>
              <a:defRPr/>
            </a:pPr>
            <a:r>
              <a:rPr lang="en-US" sz="2800" dirty="0" smtClean="0"/>
              <a:t>Efficiency in utilizing Feed</a:t>
            </a:r>
          </a:p>
          <a:p>
            <a:pPr eaLnBrk="1" hangingPunct="1">
              <a:spcBef>
                <a:spcPct val="40000"/>
              </a:spcBef>
              <a:spcAft>
                <a:spcPct val="40000"/>
              </a:spcAft>
              <a:defRPr/>
            </a:pPr>
            <a:r>
              <a:rPr lang="en-US" sz="2800" dirty="0" smtClean="0"/>
              <a:t>Leaner meat production</a:t>
            </a:r>
          </a:p>
          <a:p>
            <a:pPr eaLnBrk="1" hangingPunct="1">
              <a:spcBef>
                <a:spcPct val="40000"/>
              </a:spcBef>
              <a:spcAft>
                <a:spcPct val="40000"/>
              </a:spcAft>
              <a:defRPr/>
            </a:pPr>
            <a:r>
              <a:rPr lang="en-US" sz="2800" dirty="0" smtClean="0"/>
              <a:t>Ability to grow to marketable size sooner</a:t>
            </a:r>
          </a:p>
          <a:p>
            <a:pPr eaLnBrk="1" hangingPunct="1">
              <a:spcBef>
                <a:spcPct val="40000"/>
              </a:spcBef>
              <a:spcAft>
                <a:spcPct val="40000"/>
              </a:spcAft>
              <a:defRPr/>
            </a:pPr>
            <a:r>
              <a:rPr lang="en-US" sz="2800" dirty="0" smtClean="0"/>
              <a:t>Resistance to certain diseases</a:t>
            </a:r>
          </a:p>
          <a:p>
            <a:pPr eaLnBrk="1" hangingPunct="1">
              <a:spcBef>
                <a:spcPct val="40000"/>
              </a:spcBef>
              <a:spcAft>
                <a:spcPct val="40000"/>
              </a:spcAft>
              <a:defRPr/>
            </a:pPr>
            <a:r>
              <a:rPr lang="en-US" sz="2800" dirty="0" smtClean="0"/>
              <a:t>Transgenic animals as living bioreactors</a:t>
            </a:r>
          </a:p>
          <a:p>
            <a:pPr eaLnBrk="1" hangingPunct="1">
              <a:spcBef>
                <a:spcPct val="40000"/>
              </a:spcBef>
              <a:spcAft>
                <a:spcPct val="40000"/>
              </a:spcAft>
              <a:defRPr/>
            </a:pPr>
            <a:r>
              <a:rPr lang="en-US" sz="2800" dirty="0" smtClean="0"/>
              <a:t>Molecular pharming or molecular farming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THICS&#10;• Xenografts have been a controversial procedure since they were first attempted.&#10;Many, including animal rights gro..."/>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FERENCES&#10;• Information Resources on Swine in Biomedical Research 1990-2000. 2000 Swindle MM&#10;and Smith AC. www.nal.usda.g..."/>
          <p:cNvPicPr>
            <a:picLocks noChangeAspect="1" noChangeArrowheads="1"/>
          </p:cNvPicPr>
          <p:nvPr/>
        </p:nvPicPr>
        <p:blipFill>
          <a:blip r:embed="rId2"/>
          <a:srcRect/>
          <a:stretch>
            <a:fillRect/>
          </a:stretch>
        </p:blipFill>
        <p:spPr bwMode="auto">
          <a:xfrm>
            <a:off x="0" y="0"/>
            <a:ext cx="92964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ransgenic pigs"/>
          <p:cNvPicPr>
            <a:picLocks noChangeAspect="1" noChangeArrowheads="1"/>
          </p:cNvPicPr>
          <p:nvPr/>
        </p:nvPicPr>
        <p:blipFill>
          <a:blip r:embed="rId2"/>
          <a:srcRect t="8351" r="-313"/>
          <a:stretch>
            <a:fillRect/>
          </a:stretch>
        </p:blipFill>
        <p:spPr bwMode="auto">
          <a:xfrm>
            <a:off x="0" y="152400"/>
            <a:ext cx="9144000" cy="6705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ransgenic pig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ransgenic pig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rcRect/>
          <a:stretch>
            <a:fillRect/>
          </a:stretch>
        </p:blipFill>
        <p:spPr>
          <a:xfrm>
            <a:off x="457200" y="274638"/>
            <a:ext cx="8229600" cy="58515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en-US" sz="4000" smtClean="0">
                <a:solidFill>
                  <a:srgbClr val="66FF33"/>
                </a:solidFill>
              </a:rPr>
              <a:t>Altering</a:t>
            </a:r>
            <a:r>
              <a:rPr lang="en-US" smtClean="0">
                <a:solidFill>
                  <a:srgbClr val="66FF33"/>
                </a:solidFill>
              </a:rPr>
              <a:t> an Existing Gene</a:t>
            </a:r>
          </a:p>
        </p:txBody>
      </p:sp>
      <p:sp>
        <p:nvSpPr>
          <p:cNvPr id="81923" name="Rectangle 3"/>
          <p:cNvSpPr>
            <a:spLocks noGrp="1" noChangeArrowheads="1"/>
          </p:cNvSpPr>
          <p:nvPr>
            <p:ph type="body" idx="1"/>
          </p:nvPr>
        </p:nvSpPr>
        <p:spPr/>
        <p:txBody>
          <a:bodyPr/>
          <a:lstStyle/>
          <a:p>
            <a:pPr marL="0" indent="0" eaLnBrk="1" hangingPunct="1">
              <a:lnSpc>
                <a:spcPct val="90000"/>
              </a:lnSpc>
              <a:buFont typeface="Wingdings" pitchFamily="2" charset="2"/>
              <a:buNone/>
              <a:defRPr/>
            </a:pPr>
            <a:r>
              <a:rPr lang="en-US" dirty="0" smtClean="0"/>
              <a:t>Existing genes in the organism are altered to make it produce at higher levels (Growth hormone).</a:t>
            </a:r>
          </a:p>
          <a:p>
            <a:pPr marL="0" indent="0"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mtClean="0">
                <a:solidFill>
                  <a:srgbClr val="66FF33"/>
                </a:solidFill>
              </a:rPr>
              <a:t>Genetically Modified Animal</a:t>
            </a:r>
            <a:r>
              <a:rPr lang="en-US" smtClean="0"/>
              <a:t> </a:t>
            </a:r>
          </a:p>
        </p:txBody>
      </p:sp>
      <p:sp>
        <p:nvSpPr>
          <p:cNvPr id="68611" name="Rectangle 3"/>
          <p:cNvSpPr>
            <a:spLocks noGrp="1" noChangeArrowheads="1"/>
          </p:cNvSpPr>
          <p:nvPr>
            <p:ph type="body" idx="1"/>
          </p:nvPr>
        </p:nvSpPr>
        <p:spPr>
          <a:xfrm>
            <a:off x="381000" y="1981200"/>
            <a:ext cx="8229600" cy="4525963"/>
          </a:xfrm>
        </p:spPr>
        <p:txBody>
          <a:bodyPr/>
          <a:lstStyle/>
          <a:p>
            <a:pPr eaLnBrk="1" hangingPunct="1">
              <a:defRPr/>
            </a:pPr>
            <a:r>
              <a:rPr lang="en-US" b="1" dirty="0" smtClean="0"/>
              <a:t>Microinjection</a:t>
            </a:r>
          </a:p>
          <a:p>
            <a:pPr eaLnBrk="1" hangingPunct="1">
              <a:buFont typeface="Wingdings" pitchFamily="2" charset="2"/>
              <a:buNone/>
              <a:defRPr/>
            </a:pPr>
            <a:endParaRPr lang="en-US" dirty="0" smtClean="0"/>
          </a:p>
          <a:p>
            <a:pPr eaLnBrk="1" hangingPunct="1">
              <a:defRPr/>
            </a:pPr>
            <a:r>
              <a:rPr lang="en-US" b="1" dirty="0" smtClean="0"/>
              <a:t>Embryonic stem cell transfer</a:t>
            </a:r>
            <a:r>
              <a:rPr lang="en-US" dirty="0" smtClean="0"/>
              <a:t> </a:t>
            </a:r>
          </a:p>
          <a:p>
            <a:pPr eaLnBrk="1" hangingPunct="1">
              <a:buFont typeface="Wingdings" pitchFamily="2" charset="2"/>
              <a:buNone/>
              <a:defRPr/>
            </a:pPr>
            <a:endParaRPr lang="en-US" dirty="0" smtClean="0"/>
          </a:p>
          <a:p>
            <a:pPr eaLnBrk="1" hangingPunct="1">
              <a:defRPr/>
            </a:pPr>
            <a:r>
              <a:rPr lang="en-US" b="1" dirty="0" smtClean="0"/>
              <a:t>Retroviral Transfer</a:t>
            </a:r>
            <a:r>
              <a:rPr lang="en-US" dirty="0" smtClean="0"/>
              <a:t>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381000"/>
            <a:ext cx="8229600" cy="5287963"/>
          </a:xfrm>
        </p:spPr>
        <p:txBody>
          <a:bodyPr/>
          <a:lstStyle/>
          <a:p>
            <a:pPr algn="ctr" eaLnBrk="1" hangingPunct="1">
              <a:buFont typeface="Wingdings" pitchFamily="2" charset="2"/>
              <a:buNone/>
              <a:defRPr/>
            </a:pPr>
            <a:r>
              <a:rPr lang="en-US" sz="3600" b="1" dirty="0" smtClean="0">
                <a:solidFill>
                  <a:srgbClr val="FFFF00"/>
                </a:solidFill>
              </a:rPr>
              <a:t>Microinjection</a:t>
            </a:r>
            <a:r>
              <a:rPr lang="en-US" sz="3600" b="1" dirty="0" smtClean="0"/>
              <a:t> </a:t>
            </a:r>
          </a:p>
          <a:p>
            <a:pPr algn="ctr" eaLnBrk="1" hangingPunct="1">
              <a:spcBef>
                <a:spcPct val="40000"/>
              </a:spcBef>
              <a:buFont typeface="Wingdings" pitchFamily="2" charset="2"/>
              <a:buNone/>
              <a:defRPr/>
            </a:pPr>
            <a:endParaRPr lang="en-US" sz="2000" dirty="0" smtClean="0"/>
          </a:p>
          <a:p>
            <a:pPr algn="just" eaLnBrk="1" hangingPunct="1">
              <a:spcBef>
                <a:spcPct val="60000"/>
              </a:spcBef>
              <a:spcAft>
                <a:spcPct val="25000"/>
              </a:spcAft>
              <a:defRPr/>
            </a:pPr>
            <a:r>
              <a:rPr lang="en-US" sz="2800" dirty="0" smtClean="0"/>
              <a:t>Eggs are harvested from super-ovulated animals and fertilized </a:t>
            </a:r>
            <a:r>
              <a:rPr lang="en-US" sz="2800" i="1" dirty="0" smtClean="0"/>
              <a:t>in vitro.</a:t>
            </a:r>
            <a:endParaRPr lang="en-US" sz="2800" dirty="0" smtClean="0"/>
          </a:p>
          <a:p>
            <a:pPr algn="just" eaLnBrk="1" hangingPunct="1">
              <a:spcBef>
                <a:spcPct val="60000"/>
              </a:spcBef>
              <a:spcAft>
                <a:spcPct val="25000"/>
              </a:spcAft>
              <a:defRPr/>
            </a:pPr>
            <a:r>
              <a:rPr lang="en-US" sz="2800" dirty="0" smtClean="0"/>
              <a:t>Implanted into surrogate mothers.</a:t>
            </a:r>
          </a:p>
          <a:p>
            <a:pPr algn="just" eaLnBrk="1" hangingPunct="1">
              <a:spcBef>
                <a:spcPct val="60000"/>
              </a:spcBef>
              <a:spcAft>
                <a:spcPct val="25000"/>
              </a:spcAft>
              <a:defRPr/>
            </a:pPr>
            <a:r>
              <a:rPr lang="en-US" sz="2800" dirty="0" smtClean="0"/>
              <a:t>A small proportion of the animals born are transgenic.</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297113" y="334963"/>
            <a:ext cx="4484687" cy="731837"/>
          </a:xfrm>
          <a:prstGeom prst="rect">
            <a:avLst/>
          </a:prstGeom>
          <a:noFill/>
          <a:ln w="9525">
            <a:noFill/>
            <a:miter lim="800000"/>
            <a:headEnd/>
            <a:tailEnd/>
          </a:ln>
        </p:spPr>
        <p:txBody>
          <a:bodyPr wrap="none" anchor="ctr">
            <a:spAutoFit/>
          </a:bodyPr>
          <a:lstStyle/>
          <a:p>
            <a:pPr eaLnBrk="1" hangingPunct="1"/>
            <a:r>
              <a:rPr lang="en-US" altLang="en-US" sz="2400" b="1">
                <a:solidFill>
                  <a:srgbClr val="00FF00"/>
                </a:solidFill>
                <a:latin typeface="Arial" charset="0"/>
                <a:cs typeface="Times New Roman" pitchFamily="18" charset="0"/>
              </a:rPr>
              <a:t>MICROINJECTION  PROCESS</a:t>
            </a:r>
            <a:endParaRPr lang="en-US" altLang="en-US" sz="2400">
              <a:solidFill>
                <a:srgbClr val="00FF00"/>
              </a:solidFill>
              <a:latin typeface="Arial" charset="0"/>
            </a:endParaRPr>
          </a:p>
          <a:p>
            <a:endParaRPr lang="en-US" altLang="en-US">
              <a:latin typeface="Arial" charset="0"/>
            </a:endParaRPr>
          </a:p>
        </p:txBody>
      </p:sp>
      <p:pic>
        <p:nvPicPr>
          <p:cNvPr id="10243" name="Picture 3" descr="AKS1"/>
          <p:cNvPicPr>
            <a:picLocks noChangeAspect="1" noChangeArrowheads="1"/>
          </p:cNvPicPr>
          <p:nvPr/>
        </p:nvPicPr>
        <p:blipFill>
          <a:blip r:embed="rId2"/>
          <a:srcRect/>
          <a:stretch>
            <a:fillRect/>
          </a:stretch>
        </p:blipFill>
        <p:spPr bwMode="auto">
          <a:xfrm>
            <a:off x="1181100" y="1044575"/>
            <a:ext cx="6781800" cy="5445125"/>
          </a:xfrm>
          <a:prstGeom prst="rect">
            <a:avLst/>
          </a:prstGeom>
          <a:noFill/>
          <a:ln w="9525">
            <a:noFill/>
            <a:miter lim="800000"/>
            <a:headEnd/>
            <a:tailEnd/>
          </a:ln>
        </p:spPr>
      </p:pic>
      <p:sp>
        <p:nvSpPr>
          <p:cNvPr id="10244" name="Rectangle 6"/>
          <p:cNvSpPr>
            <a:spLocks noChangeArrowheads="1"/>
          </p:cNvSpPr>
          <p:nvPr/>
        </p:nvSpPr>
        <p:spPr bwMode="auto">
          <a:xfrm>
            <a:off x="0" y="7585075"/>
            <a:ext cx="9144000" cy="0"/>
          </a:xfrm>
          <a:prstGeom prst="rect">
            <a:avLst/>
          </a:prstGeom>
          <a:noFill/>
          <a:ln w="9525">
            <a:noFill/>
            <a:miter lim="800000"/>
            <a:headEnd/>
            <a:tailEnd/>
          </a:ln>
        </p:spPr>
        <p:txBody>
          <a:bodyPr wrap="none" anchor="ctr">
            <a:spAutoFit/>
          </a:bodyPr>
          <a:lstStyle/>
          <a:p>
            <a:pPr eaLnBrk="1" hangingPunct="1"/>
            <a:endParaRPr lang="en-US" altLang="en-US">
              <a:latin typeface="Arial" charset="0"/>
            </a:endParaRPr>
          </a:p>
        </p:txBody>
      </p:sp>
      <p:pic>
        <p:nvPicPr>
          <p:cNvPr id="10245" name="Picture 1"/>
          <p:cNvPicPr>
            <a:picLocks noChangeAspect="1"/>
          </p:cNvPicPr>
          <p:nvPr/>
        </p:nvPicPr>
        <p:blipFill>
          <a:blip r:embed="rId3"/>
          <a:srcRect/>
          <a:stretch>
            <a:fillRect/>
          </a:stretch>
        </p:blipFill>
        <p:spPr bwMode="auto">
          <a:xfrm>
            <a:off x="1181100" y="1044575"/>
            <a:ext cx="6781800" cy="5445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srcRect/>
          <a:stretch>
            <a:fillRect/>
          </a:stretch>
        </p:blipFill>
        <p:spPr bwMode="auto">
          <a:xfrm>
            <a:off x="685800" y="304800"/>
            <a:ext cx="8001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smtClean="0">
                <a:solidFill>
                  <a:srgbClr val="FFFF00"/>
                </a:solidFill>
              </a:rPr>
              <a:t>Embryonic stem cell transfer</a:t>
            </a:r>
          </a:p>
        </p:txBody>
      </p:sp>
      <p:sp>
        <p:nvSpPr>
          <p:cNvPr id="70659" name="Rectangle 3"/>
          <p:cNvSpPr>
            <a:spLocks noGrp="1" noChangeArrowheads="1"/>
          </p:cNvSpPr>
          <p:nvPr>
            <p:ph type="body" idx="1"/>
          </p:nvPr>
        </p:nvSpPr>
        <p:spPr>
          <a:xfrm>
            <a:off x="457200" y="1752600"/>
            <a:ext cx="8229600" cy="4525963"/>
          </a:xfrm>
        </p:spPr>
        <p:txBody>
          <a:bodyPr/>
          <a:lstStyle/>
          <a:p>
            <a:pPr eaLnBrk="1" hangingPunct="1">
              <a:lnSpc>
                <a:spcPct val="90000"/>
              </a:lnSpc>
              <a:spcBef>
                <a:spcPct val="60000"/>
              </a:spcBef>
              <a:spcAft>
                <a:spcPct val="20000"/>
              </a:spcAft>
              <a:defRPr/>
            </a:pPr>
            <a:r>
              <a:rPr lang="en-US" smtClean="0"/>
              <a:t>Target gene sequences to specific sites in the genome</a:t>
            </a:r>
          </a:p>
          <a:p>
            <a:pPr eaLnBrk="1" hangingPunct="1">
              <a:lnSpc>
                <a:spcPct val="90000"/>
              </a:lnSpc>
              <a:spcBef>
                <a:spcPct val="60000"/>
              </a:spcBef>
              <a:spcAft>
                <a:spcPct val="20000"/>
              </a:spcAft>
              <a:defRPr/>
            </a:pPr>
            <a:r>
              <a:rPr lang="en-US" smtClean="0"/>
              <a:t>Alternations made to stem cells in culture</a:t>
            </a:r>
          </a:p>
          <a:p>
            <a:pPr eaLnBrk="1" hangingPunct="1">
              <a:lnSpc>
                <a:spcPct val="90000"/>
              </a:lnSpc>
              <a:spcBef>
                <a:spcPct val="60000"/>
              </a:spcBef>
              <a:spcAft>
                <a:spcPct val="20000"/>
              </a:spcAft>
              <a:defRPr/>
            </a:pPr>
            <a:r>
              <a:rPr lang="en-US" smtClean="0"/>
              <a:t>Mutated stem cells injected into blastocyst</a:t>
            </a:r>
          </a:p>
          <a:p>
            <a:pPr eaLnBrk="1" hangingPunct="1">
              <a:lnSpc>
                <a:spcPct val="90000"/>
              </a:lnSpc>
              <a:spcBef>
                <a:spcPct val="60000"/>
              </a:spcBef>
              <a:spcAft>
                <a:spcPct val="20000"/>
              </a:spcAft>
              <a:defRPr/>
            </a:pPr>
            <a:r>
              <a:rPr lang="en-US" smtClean="0"/>
              <a:t>Blastocyst implanted into foster mother</a:t>
            </a:r>
          </a:p>
          <a:p>
            <a:pPr eaLnBrk="1" hangingPunct="1">
              <a:lnSpc>
                <a:spcPct val="90000"/>
              </a:lnSpc>
              <a:spcBef>
                <a:spcPct val="60000"/>
              </a:spcBef>
              <a:spcAft>
                <a:spcPct val="20000"/>
              </a:spcAft>
              <a:defRPr/>
            </a:pPr>
            <a:r>
              <a:rPr lang="en-US" smtClean="0"/>
              <a:t>Transgenic animals are born</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972</Words>
  <Application>Microsoft Office PowerPoint</Application>
  <PresentationFormat>On-screen Show (4:3)</PresentationFormat>
  <Paragraphs>104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Genetically Modified Organisms</vt:lpstr>
      <vt:lpstr>Purpose</vt:lpstr>
      <vt:lpstr>Altering an Existing Gene</vt:lpstr>
      <vt:lpstr>Genetically Modified Animal </vt:lpstr>
      <vt:lpstr>Slide 6</vt:lpstr>
      <vt:lpstr>Slide 7</vt:lpstr>
      <vt:lpstr>Slide 8</vt:lpstr>
      <vt:lpstr>Embryonic stem cell transfer</vt:lpstr>
      <vt:lpstr>Embryonic Stem Cell</vt:lpstr>
      <vt:lpstr>Embryonic Stem Cell</vt:lpstr>
      <vt:lpstr>Slide 12</vt:lpstr>
      <vt:lpstr>Slide 13</vt:lpstr>
      <vt:lpstr>Slide 14</vt:lpstr>
      <vt:lpstr>Slide 15</vt:lpstr>
      <vt:lpstr>Transgenic Mice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13</cp:revision>
  <dcterms:created xsi:type="dcterms:W3CDTF">2006-08-16T00:00:00Z</dcterms:created>
  <dcterms:modified xsi:type="dcterms:W3CDTF">2020-03-04T11:02:56Z</dcterms:modified>
</cp:coreProperties>
</file>