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4160AB1-6D6C-4916-BBBC-F9808E83C222}" type="datetimeFigureOut">
              <a:rPr lang="en-US" smtClean="0"/>
              <a:pPr/>
              <a:t>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32C117-14E0-4C23-B622-4CF0055FEFE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160AB1-6D6C-4916-BBBC-F9808E83C222}" type="datetimeFigureOut">
              <a:rPr lang="en-US" smtClean="0"/>
              <a:pPr/>
              <a:t>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32C117-14E0-4C23-B622-4CF0055FEFE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160AB1-6D6C-4916-BBBC-F9808E83C222}" type="datetimeFigureOut">
              <a:rPr lang="en-US" smtClean="0"/>
              <a:pPr/>
              <a:t>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32C117-14E0-4C23-B622-4CF0055FEFE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160AB1-6D6C-4916-BBBC-F9808E83C222}" type="datetimeFigureOut">
              <a:rPr lang="en-US" smtClean="0"/>
              <a:pPr/>
              <a:t>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32C117-14E0-4C23-B622-4CF0055FEFE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160AB1-6D6C-4916-BBBC-F9808E83C222}" type="datetimeFigureOut">
              <a:rPr lang="en-US" smtClean="0"/>
              <a:pPr/>
              <a:t>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32C117-14E0-4C23-B622-4CF0055FEFE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4160AB1-6D6C-4916-BBBC-F9808E83C222}" type="datetimeFigureOut">
              <a:rPr lang="en-US" smtClean="0"/>
              <a:pPr/>
              <a:t>2/13/2020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32C117-14E0-4C23-B622-4CF0055FEFE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4160AB1-6D6C-4916-BBBC-F9808E83C222}" type="datetimeFigureOut">
              <a:rPr lang="en-US" smtClean="0"/>
              <a:pPr/>
              <a:t>2/13/2020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32C117-14E0-4C23-B622-4CF0055FEFE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4160AB1-6D6C-4916-BBBC-F9808E83C222}" type="datetimeFigureOut">
              <a:rPr lang="en-US" smtClean="0"/>
              <a:pPr/>
              <a:t>2/13/2020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32C117-14E0-4C23-B622-4CF0055FEFE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160AB1-6D6C-4916-BBBC-F9808E83C222}" type="datetimeFigureOut">
              <a:rPr lang="en-US" smtClean="0"/>
              <a:pPr/>
              <a:t>2/13/2020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32C117-14E0-4C23-B622-4CF0055FEFE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160AB1-6D6C-4916-BBBC-F9808E83C222}" type="datetimeFigureOut">
              <a:rPr lang="en-US" smtClean="0"/>
              <a:pPr/>
              <a:t>2/13/2020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32C117-14E0-4C23-B622-4CF0055FEFE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160AB1-6D6C-4916-BBBC-F9808E83C222}" type="datetimeFigureOut">
              <a:rPr lang="en-US" smtClean="0"/>
              <a:pPr/>
              <a:t>2/13/2020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32C117-14E0-4C23-B622-4CF0055FEFE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160AB1-6D6C-4916-BBBC-F9808E83C222}" type="datetimeFigureOut">
              <a:rPr lang="en-US" smtClean="0"/>
              <a:pPr/>
              <a:t>2/13/2020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32C117-14E0-4C23-B622-4CF0055FEFE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304800"/>
            <a:ext cx="8763000" cy="6172200"/>
          </a:xfrm>
        </p:spPr>
        <p:txBody>
          <a:bodyPr>
            <a:normAutofit/>
          </a:bodyPr>
          <a:lstStyle/>
          <a:p>
            <a:r>
              <a:rPr lang="en-US" sz="6600" b="1" dirty="0" smtClean="0">
                <a:solidFill>
                  <a:schemeClr val="bg2">
                    <a:lumMod val="10000"/>
                  </a:schemeClr>
                </a:solidFill>
                <a:latin typeface="Bitstream Vera Serif" pitchFamily="18" charset="0"/>
              </a:rPr>
              <a:t>CONDENSATION AND ASSOCIATED FORMS</a:t>
            </a:r>
            <a:endParaRPr lang="en-US" sz="6600" b="1" dirty="0">
              <a:solidFill>
                <a:schemeClr val="bg2">
                  <a:lumMod val="10000"/>
                </a:schemeClr>
              </a:solidFill>
              <a:latin typeface="Bitstream Vera Serif" pitchFamily="18" charset="0"/>
            </a:endParaRPr>
          </a:p>
        </p:txBody>
      </p:sp>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248400"/>
          </a:xfrm>
        </p:spPr>
        <p:txBody>
          <a:bodyPr>
            <a:normAutofit fontScale="92500" lnSpcReduction="10000"/>
          </a:bodyPr>
          <a:lstStyle/>
          <a:p>
            <a:r>
              <a:rPr lang="en-US" dirty="0" smtClean="0">
                <a:latin typeface="Aparajita" pitchFamily="34" charset="0"/>
                <a:cs typeface="Aparajita" pitchFamily="34" charset="0"/>
              </a:rPr>
              <a:t>The transformation of gaseous form of water </a:t>
            </a:r>
            <a:r>
              <a:rPr lang="en-US" i="1" dirty="0" smtClean="0">
                <a:latin typeface="Aparajita" pitchFamily="34" charset="0"/>
                <a:cs typeface="Aparajita" pitchFamily="34" charset="0"/>
              </a:rPr>
              <a:t>(i.e. water vapour) </a:t>
            </a:r>
            <a:r>
              <a:rPr lang="en-US" dirty="0" smtClean="0">
                <a:latin typeface="Aparajita" pitchFamily="34" charset="0"/>
                <a:cs typeface="Aparajita" pitchFamily="34" charset="0"/>
              </a:rPr>
              <a:t>into solid form </a:t>
            </a:r>
            <a:r>
              <a:rPr lang="en-US" i="1" dirty="0" smtClean="0">
                <a:latin typeface="Aparajita" pitchFamily="34" charset="0"/>
                <a:cs typeface="Aparajita" pitchFamily="34" charset="0"/>
              </a:rPr>
              <a:t>(ice) and </a:t>
            </a:r>
            <a:r>
              <a:rPr lang="en-US" dirty="0" smtClean="0">
                <a:latin typeface="Aparajita" pitchFamily="34" charset="0"/>
                <a:cs typeface="Aparajita" pitchFamily="34" charset="0"/>
              </a:rPr>
              <a:t>liquid from (water) is called condensation.</a:t>
            </a:r>
          </a:p>
          <a:p>
            <a:r>
              <a:rPr lang="en-US" dirty="0" smtClean="0">
                <a:latin typeface="Aparajita" pitchFamily="34" charset="0"/>
                <a:cs typeface="Aparajita" pitchFamily="34" charset="0"/>
              </a:rPr>
              <a:t>In other words, the process of change of water vapour into liquid form is called condensation.</a:t>
            </a:r>
          </a:p>
          <a:p>
            <a:r>
              <a:rPr lang="en-US" dirty="0" smtClean="0">
                <a:latin typeface="Aparajita" pitchFamily="34" charset="0"/>
                <a:cs typeface="Aparajita" pitchFamily="34" charset="0"/>
              </a:rPr>
              <a:t>The process and mechanism of condensation depends on the amount of relative humidity present in the air.</a:t>
            </a:r>
          </a:p>
          <a:p>
            <a:r>
              <a:rPr lang="en-US" dirty="0" smtClean="0">
                <a:latin typeface="Aparajita" pitchFamily="34" charset="0"/>
                <a:cs typeface="Aparajita" pitchFamily="34" charset="0"/>
              </a:rPr>
              <a:t>The air having 100% relative humidity is called saturated air. An air may become saturated in two ways </a:t>
            </a:r>
            <a:r>
              <a:rPr lang="en-US" i="1" dirty="0" smtClean="0">
                <a:latin typeface="Aparajita" pitchFamily="34" charset="0"/>
                <a:cs typeface="Aparajita" pitchFamily="34" charset="0"/>
              </a:rPr>
              <a:t>e.g.</a:t>
            </a:r>
            <a:r>
              <a:rPr lang="en-US" dirty="0" smtClean="0">
                <a:latin typeface="Aparajita" pitchFamily="34" charset="0"/>
                <a:cs typeface="Aparajita" pitchFamily="34" charset="0"/>
              </a:rPr>
              <a:t> either (1) the absolute humidity at a given temperature is raised to equal the humidity retaining capacity of the air or (2) The temperature of the air is reduced to such an extent that the humidity capacity becomes equal to its absolute humidity.  </a:t>
            </a:r>
            <a:endParaRPr lang="en-US" dirty="0">
              <a:latin typeface="Aparajita" pitchFamily="34" charset="0"/>
              <a:cs typeface="Aparajita"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fontScale="92500" lnSpcReduction="20000"/>
          </a:bodyPr>
          <a:lstStyle/>
          <a:p>
            <a:r>
              <a:rPr lang="en-US" dirty="0" smtClean="0">
                <a:latin typeface="Aparajita" pitchFamily="34" charset="0"/>
                <a:cs typeface="Aparajita" pitchFamily="34" charset="0"/>
              </a:rPr>
              <a:t>The temperature at which an air becomes saturated is called </a:t>
            </a:r>
            <a:r>
              <a:rPr lang="en-US" i="1" dirty="0" smtClean="0">
                <a:latin typeface="Aparajita" pitchFamily="34" charset="0"/>
                <a:cs typeface="Aparajita" pitchFamily="34" charset="0"/>
              </a:rPr>
              <a:t>dew</a:t>
            </a:r>
            <a:r>
              <a:rPr lang="en-US" dirty="0" smtClean="0">
                <a:latin typeface="Aparajita" pitchFamily="34" charset="0"/>
                <a:cs typeface="Aparajita" pitchFamily="34" charset="0"/>
              </a:rPr>
              <a:t> </a:t>
            </a:r>
            <a:r>
              <a:rPr lang="en-US" i="1" dirty="0" smtClean="0">
                <a:latin typeface="Aparajita" pitchFamily="34" charset="0"/>
                <a:cs typeface="Aparajita" pitchFamily="34" charset="0"/>
              </a:rPr>
              <a:t>point. It may be pointed out that condensation will begin only when the air is supersaturated </a:t>
            </a:r>
            <a:r>
              <a:rPr lang="en-US" i="1" dirty="0">
                <a:latin typeface="Aparajita" pitchFamily="34" charset="0"/>
                <a:cs typeface="Aparajita" pitchFamily="34" charset="0"/>
              </a:rPr>
              <a:t>e</a:t>
            </a:r>
            <a:r>
              <a:rPr lang="en-US" i="1" dirty="0" smtClean="0">
                <a:latin typeface="Aparajita" pitchFamily="34" charset="0"/>
                <a:cs typeface="Aparajita" pitchFamily="34" charset="0"/>
              </a:rPr>
              <a:t>.g. if the relative humidity exceeds 100 percent, and this can be achieved only when the air is further cooled.</a:t>
            </a:r>
          </a:p>
          <a:p>
            <a:r>
              <a:rPr lang="en-US" i="1" dirty="0" smtClean="0">
                <a:latin typeface="Aparajita" pitchFamily="34" charset="0"/>
                <a:cs typeface="Aparajita" pitchFamily="34" charset="0"/>
              </a:rPr>
              <a:t>If dew point is above freezing point (32°F), condensation will occur in liquid form (e.g., dew, fog, rainfall etc</a:t>
            </a:r>
            <a:r>
              <a:rPr lang="en-US" i="1" dirty="0" smtClean="0">
                <a:latin typeface="Aparajita" pitchFamily="34" charset="0"/>
                <a:cs typeface="Aparajita" pitchFamily="34" charset="0"/>
              </a:rPr>
              <a:t>.) but if dew point is below freezing point, condensation occurs in solid form (e.g., frost, ice, snow, hailstorm etc.).</a:t>
            </a:r>
          </a:p>
          <a:p>
            <a:r>
              <a:rPr lang="en-US" i="1" dirty="0" smtClean="0">
                <a:latin typeface="Aparajita" pitchFamily="34" charset="0"/>
                <a:cs typeface="Aparajita" pitchFamily="34" charset="0"/>
              </a:rPr>
              <a:t>It is apparent that condensation depends on (1) the percentage of relative humidity of the air and (2) the degree of cooling of the air. The air becomes cool when it rise while it gets heated when it descends.</a:t>
            </a:r>
          </a:p>
          <a:p>
            <a:r>
              <a:rPr lang="en-US" i="1" dirty="0" smtClean="0">
                <a:latin typeface="Aparajita" pitchFamily="34" charset="0"/>
                <a:cs typeface="Aparajita" pitchFamily="34" charset="0"/>
              </a:rPr>
              <a:t>Thus, the ascending air may bring moist weather while descending air causes dry condition.</a:t>
            </a:r>
            <a:endParaRPr lang="en-US" i="1" dirty="0">
              <a:latin typeface="Aparajita" pitchFamily="34" charset="0"/>
              <a:cs typeface="Aparajita"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Dew point</a:t>
            </a:r>
            <a:endParaRPr lang="en-US" dirty="0"/>
          </a:p>
        </p:txBody>
      </p:sp>
      <p:sp>
        <p:nvSpPr>
          <p:cNvPr id="3" name="Content Placeholder 2"/>
          <p:cNvSpPr>
            <a:spLocks noGrp="1"/>
          </p:cNvSpPr>
          <p:nvPr>
            <p:ph idx="1"/>
          </p:nvPr>
        </p:nvSpPr>
        <p:spPr/>
        <p:txBody>
          <a:bodyPr/>
          <a:lstStyle/>
          <a:p>
            <a:r>
              <a:rPr lang="en-US" i="1" dirty="0" smtClean="0">
                <a:latin typeface="Aparajita" pitchFamily="34" charset="0"/>
                <a:cs typeface="Aparajita" pitchFamily="34" charset="0"/>
              </a:rPr>
              <a:t>The temperature, at which the given air is saturated e.g. the humidity holding capacity and absolute humidity of a given volume of air at given temperature and point of time become equal is called dew point.</a:t>
            </a:r>
            <a:endParaRPr lang="en-US" i="1" dirty="0">
              <a:latin typeface="Aparajita" pitchFamily="34" charset="0"/>
              <a:cs typeface="Aparajita"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Frost</a:t>
            </a:r>
            <a:endParaRPr lang="en-US" dirty="0"/>
          </a:p>
        </p:txBody>
      </p:sp>
      <p:sp>
        <p:nvSpPr>
          <p:cNvPr id="3" name="Content Placeholder 2"/>
          <p:cNvSpPr>
            <a:spLocks noGrp="1"/>
          </p:cNvSpPr>
          <p:nvPr>
            <p:ph idx="1"/>
          </p:nvPr>
        </p:nvSpPr>
        <p:spPr>
          <a:xfrm>
            <a:off x="457200" y="1066800"/>
            <a:ext cx="8229600" cy="5059363"/>
          </a:xfrm>
        </p:spPr>
        <p:txBody>
          <a:bodyPr>
            <a:normAutofit/>
          </a:bodyPr>
          <a:lstStyle/>
          <a:p>
            <a:r>
              <a:rPr lang="en-US" i="1" dirty="0" smtClean="0">
                <a:latin typeface="Aparajita" pitchFamily="34" charset="0"/>
                <a:cs typeface="Aparajita" pitchFamily="34" charset="0"/>
              </a:rPr>
              <a:t>Frost is defined as transformation of gaseous form of water (water vapour) Directly into solid form through the process of sublimation at the ground surface, in the soils, and in the air layer just lying over the ground surface due to condensation occurring below freezing point.</a:t>
            </a:r>
          </a:p>
          <a:p>
            <a:r>
              <a:rPr lang="en-US" i="1" dirty="0" smtClean="0">
                <a:latin typeface="Aparajita" pitchFamily="34" charset="0"/>
                <a:cs typeface="Aparajita" pitchFamily="34" charset="0"/>
              </a:rPr>
              <a:t>Frost point: The temperature at which condensation occurs (always below freezing point, e.g. below 0°C) is called frost point or frost point temperature.</a:t>
            </a:r>
            <a:endParaRPr lang="en-US" i="1" dirty="0">
              <a:latin typeface="Aparajita" pitchFamily="34" charset="0"/>
              <a:cs typeface="Aparajita"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TotalTime>
  <Words>425</Words>
  <Application>Microsoft Office PowerPoint</Application>
  <PresentationFormat>On-screen Show (4:3)</PresentationFormat>
  <Paragraphs>14</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Slide 1</vt:lpstr>
      <vt:lpstr>Slide 2</vt:lpstr>
      <vt:lpstr>Slide 3</vt:lpstr>
      <vt:lpstr>Dew point</vt:lpstr>
      <vt:lpstr>Frost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Tech</dc:creator>
  <cp:lastModifiedBy>Tech</cp:lastModifiedBy>
  <cp:revision>11</cp:revision>
  <dcterms:created xsi:type="dcterms:W3CDTF">2020-02-13T04:11:08Z</dcterms:created>
  <dcterms:modified xsi:type="dcterms:W3CDTF">2020-02-13T06:35:10Z</dcterms:modified>
</cp:coreProperties>
</file>