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DC188A-F158-40AA-BAC4-CC2573F4BDAC}"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C188A-F158-40AA-BAC4-CC2573F4BDAC}"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C188A-F158-40AA-BAC4-CC2573F4BDAC}"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DC188A-F158-40AA-BAC4-CC2573F4BDAC}"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DC188A-F158-40AA-BAC4-CC2573F4BDAC}"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DC188A-F158-40AA-BAC4-CC2573F4BDAC}"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DC188A-F158-40AA-BAC4-CC2573F4BDAC}" type="datetimeFigureOut">
              <a:rPr lang="en-US" smtClean="0"/>
              <a:pPr/>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DC188A-F158-40AA-BAC4-CC2573F4BDAC}" type="datetimeFigureOut">
              <a:rPr lang="en-US" smtClean="0"/>
              <a:pPr/>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C188A-F158-40AA-BAC4-CC2573F4BDAC}" type="datetimeFigureOut">
              <a:rPr lang="en-US" smtClean="0"/>
              <a:pPr/>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C188A-F158-40AA-BAC4-CC2573F4BDAC}"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DC188A-F158-40AA-BAC4-CC2573F4BDAC}"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225DDC-B1C7-454E-8630-7A1FD049988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DC188A-F158-40AA-BAC4-CC2573F4BDAC}" type="datetimeFigureOut">
              <a:rPr lang="en-US" smtClean="0"/>
              <a:pPr/>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25DDC-B1C7-454E-8630-7A1FD049988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685799"/>
          </a:xfrm>
        </p:spPr>
        <p:txBody>
          <a:bodyPr>
            <a:normAutofit fontScale="90000"/>
          </a:bodyPr>
          <a:lstStyle/>
          <a:p>
            <a:r>
              <a:rPr lang="en-US" b="1" dirty="0" smtClean="0">
                <a:solidFill>
                  <a:schemeClr val="accent3">
                    <a:lumMod val="75000"/>
                  </a:schemeClr>
                </a:solidFill>
                <a:latin typeface="Bodoni MT Black" pitchFamily="18" charset="0"/>
              </a:rPr>
              <a:t>TEMPERATURE</a:t>
            </a:r>
            <a:endParaRPr lang="en-US" b="1" dirty="0">
              <a:solidFill>
                <a:schemeClr val="accent3">
                  <a:lumMod val="75000"/>
                </a:schemeClr>
              </a:solidFill>
              <a:latin typeface="Bodoni MT Black" pitchFamily="18" charset="0"/>
            </a:endParaRPr>
          </a:p>
        </p:txBody>
      </p:sp>
      <p:sp>
        <p:nvSpPr>
          <p:cNvPr id="3" name="Subtitle 2"/>
          <p:cNvSpPr>
            <a:spLocks noGrp="1"/>
          </p:cNvSpPr>
          <p:nvPr>
            <p:ph type="subTitle" idx="1"/>
          </p:nvPr>
        </p:nvSpPr>
        <p:spPr>
          <a:xfrm>
            <a:off x="228600" y="838200"/>
            <a:ext cx="8763000" cy="5638800"/>
          </a:xfrm>
        </p:spPr>
        <p:txBody>
          <a:bodyPr>
            <a:normAutofit lnSpcReduction="10000"/>
          </a:bodyPr>
          <a:lstStyle/>
          <a:p>
            <a:pPr algn="l">
              <a:buFont typeface="Arial" pitchFamily="34" charset="0"/>
              <a:buChar char="•"/>
            </a:pPr>
            <a:r>
              <a:rPr lang="en-US" dirty="0" smtClean="0">
                <a:solidFill>
                  <a:schemeClr val="tx2"/>
                </a:solidFill>
                <a:latin typeface="Aparajita" pitchFamily="34" charset="0"/>
                <a:cs typeface="Aparajita" pitchFamily="34" charset="0"/>
              </a:rPr>
              <a:t>Here, temperature means atmosphere temperature. Indirectly the sun is the major source of atmospheric temperature.</a:t>
            </a:r>
          </a:p>
          <a:p>
            <a:pPr algn="l">
              <a:buFont typeface="Arial" pitchFamily="34" charset="0"/>
              <a:buChar char="•"/>
            </a:pPr>
            <a:r>
              <a:rPr lang="en-US" dirty="0" smtClean="0">
                <a:solidFill>
                  <a:schemeClr val="tx2"/>
                </a:solidFill>
                <a:latin typeface="Aparajita" pitchFamily="34" charset="0"/>
                <a:cs typeface="Aparajita" pitchFamily="34" charset="0"/>
              </a:rPr>
              <a:t>In fact, the atmosphere receives very low amount of heat energy from the sun as it receives most of its energy from the long wave terrestrial radiation.</a:t>
            </a:r>
          </a:p>
          <a:p>
            <a:pPr algn="l">
              <a:buFont typeface="Arial" pitchFamily="34" charset="0"/>
              <a:buChar char="•"/>
            </a:pPr>
            <a:r>
              <a:rPr lang="en-US" dirty="0" smtClean="0">
                <a:solidFill>
                  <a:schemeClr val="tx2"/>
                </a:solidFill>
                <a:latin typeface="Aparajita" pitchFamily="34" charset="0"/>
                <a:cs typeface="Aparajita" pitchFamily="34" charset="0"/>
              </a:rPr>
              <a:t>Atmosphere receive energy from the sun and the earth in different ways. </a:t>
            </a:r>
          </a:p>
          <a:p>
            <a:pPr algn="l">
              <a:buFont typeface="Arial" pitchFamily="34" charset="0"/>
              <a:buChar char="•"/>
            </a:pPr>
            <a:r>
              <a:rPr lang="en-US" dirty="0" smtClean="0">
                <a:solidFill>
                  <a:schemeClr val="tx2"/>
                </a:solidFill>
                <a:latin typeface="Aparajita" pitchFamily="34" charset="0"/>
                <a:cs typeface="Aparajita" pitchFamily="34" charset="0"/>
              </a:rPr>
              <a:t>On an average, the heating and cooling of the atmosphere is accomplished through direct solar radiation and through transfer of energy from the earth through the processes of conduction, convection and radiation.</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i="1" dirty="0" smtClean="0">
                <a:solidFill>
                  <a:schemeClr val="accent3">
                    <a:lumMod val="75000"/>
                  </a:schemeClr>
                </a:solidFill>
              </a:rPr>
              <a:t>Continued</a:t>
            </a:r>
            <a:endParaRPr lang="en-US" b="1" i="1" dirty="0">
              <a:solidFill>
                <a:schemeClr val="accent3">
                  <a:lumMod val="75000"/>
                </a:schemeClr>
              </a:solidFill>
            </a:endParaRPr>
          </a:p>
        </p:txBody>
      </p:sp>
      <p:sp>
        <p:nvSpPr>
          <p:cNvPr id="3" name="Content Placeholder 2"/>
          <p:cNvSpPr>
            <a:spLocks noGrp="1"/>
          </p:cNvSpPr>
          <p:nvPr>
            <p:ph idx="1"/>
          </p:nvPr>
        </p:nvSpPr>
        <p:spPr>
          <a:xfrm>
            <a:off x="228600" y="1066800"/>
            <a:ext cx="8686800" cy="5334000"/>
          </a:xfrm>
        </p:spPr>
        <p:txBody>
          <a:bodyPr>
            <a:normAutofit/>
          </a:bodyPr>
          <a:lstStyle/>
          <a:p>
            <a:r>
              <a:rPr lang="en-US" dirty="0" smtClean="0">
                <a:solidFill>
                  <a:schemeClr val="tx2"/>
                </a:solidFill>
                <a:latin typeface="Aparajita" pitchFamily="34" charset="0"/>
                <a:cs typeface="Aparajita" pitchFamily="34" charset="0"/>
              </a:rPr>
              <a:t>It may be pointed out that ‘heat’ and ‘temperature’ generally appear synonym to common people but these two terms differ considerably as regards their real meaning.</a:t>
            </a:r>
          </a:p>
          <a:p>
            <a:r>
              <a:rPr lang="en-US" dirty="0" smtClean="0">
                <a:solidFill>
                  <a:schemeClr val="tx2"/>
                </a:solidFill>
                <a:latin typeface="Aparajita" pitchFamily="34" charset="0"/>
                <a:cs typeface="Aparajita" pitchFamily="34" charset="0"/>
              </a:rPr>
              <a:t>Heat is a form of energy while temperature denotes the intensity of hotness or coldness of any substances.</a:t>
            </a:r>
          </a:p>
          <a:p>
            <a:r>
              <a:rPr lang="en-US" dirty="0" smtClean="0">
                <a:solidFill>
                  <a:schemeClr val="tx2"/>
                </a:solidFill>
                <a:latin typeface="Aparajita" pitchFamily="34" charset="0"/>
                <a:cs typeface="Aparajita" pitchFamily="34" charset="0"/>
              </a:rPr>
              <a:t>In other words, heat denotes the quantity of energy present in any substance while temperature refers to the degree of hotness of that subject.</a:t>
            </a:r>
          </a:p>
          <a:p>
            <a:r>
              <a:rPr lang="en-US" dirty="0" smtClean="0">
                <a:solidFill>
                  <a:schemeClr val="tx2"/>
                </a:solidFill>
                <a:latin typeface="Aparajita" pitchFamily="34" charset="0"/>
                <a:cs typeface="Aparajita" pitchFamily="34" charset="0"/>
              </a:rPr>
              <a:t>The transfer of heat from one body to the other is accomplished through conduction, convection, and radiation. </a:t>
            </a:r>
            <a:endParaRPr lang="en-US" dirty="0">
              <a:solidFill>
                <a:schemeClr val="tx2"/>
              </a:solidFill>
              <a:latin typeface="Aparajita" pitchFamily="34" charset="0"/>
              <a:cs typeface="Aparajita"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fontScale="90000"/>
          </a:bodyPr>
          <a:lstStyle/>
          <a:p>
            <a:r>
              <a:rPr lang="en-US" dirty="0" smtClean="0">
                <a:solidFill>
                  <a:schemeClr val="accent3">
                    <a:lumMod val="75000"/>
                  </a:schemeClr>
                </a:solidFill>
                <a:latin typeface="Bodoni MT Black" pitchFamily="18" charset="0"/>
              </a:rPr>
              <a:t>Heating and cooling of the Atmosphere</a:t>
            </a:r>
            <a:endParaRPr lang="en-US" dirty="0">
              <a:solidFill>
                <a:schemeClr val="accent3">
                  <a:lumMod val="75000"/>
                </a:schemeClr>
              </a:solidFill>
              <a:latin typeface="Bodoni MT Black" pitchFamily="18" charset="0"/>
            </a:endParaRPr>
          </a:p>
        </p:txBody>
      </p:sp>
      <p:sp>
        <p:nvSpPr>
          <p:cNvPr id="3" name="Content Placeholder 2"/>
          <p:cNvSpPr>
            <a:spLocks noGrp="1"/>
          </p:cNvSpPr>
          <p:nvPr>
            <p:ph idx="1"/>
          </p:nvPr>
        </p:nvSpPr>
        <p:spPr>
          <a:xfrm>
            <a:off x="304800" y="1371600"/>
            <a:ext cx="8610600" cy="5105400"/>
          </a:xfrm>
        </p:spPr>
        <p:txBody>
          <a:bodyPr>
            <a:normAutofit/>
          </a:bodyPr>
          <a:lstStyle/>
          <a:p>
            <a:r>
              <a:rPr lang="en-US" dirty="0" smtClean="0">
                <a:latin typeface="Aparajita" pitchFamily="34" charset="0"/>
                <a:cs typeface="Aparajita" pitchFamily="34" charset="0"/>
              </a:rPr>
              <a:t>Heating of the atmosphere by Direct Insolation: </a:t>
            </a:r>
            <a:r>
              <a:rPr lang="en-US" dirty="0" smtClean="0">
                <a:latin typeface="Aparajita" pitchFamily="34" charset="0"/>
                <a:cs typeface="Aparajita" pitchFamily="34" charset="0"/>
              </a:rPr>
              <a:t>The heat energy is radiated from the outer surface of the sun (photosphere) in the form of long waves.</a:t>
            </a:r>
          </a:p>
          <a:p>
            <a:r>
              <a:rPr lang="en-US" dirty="0" smtClean="0">
                <a:latin typeface="Aparajita" pitchFamily="34" charset="0"/>
                <a:cs typeface="Aparajita" pitchFamily="34" charset="0"/>
              </a:rPr>
              <a:t>The atmosphere absorbs 14 per cent of incoming short wave solar radiation through ozone, water vapour etc. present therein. </a:t>
            </a:r>
          </a:p>
          <a:p>
            <a:r>
              <a:rPr lang="en-US" dirty="0" smtClean="0">
                <a:latin typeface="Aparajita" pitchFamily="34" charset="0"/>
                <a:cs typeface="Aparajita" pitchFamily="34" charset="0"/>
              </a:rPr>
              <a:t>Seven per cent of this energy is spread in the lower atmosphere up to the height of 2km.</a:t>
            </a:r>
            <a:endParaRPr lang="en-US" dirty="0">
              <a:latin typeface="Aparajita" pitchFamily="34" charset="0"/>
              <a:cs typeface="Aparajita"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normAutofit fontScale="90000"/>
          </a:bodyPr>
          <a:lstStyle/>
          <a:p>
            <a:r>
              <a:rPr lang="en-US" b="1" dirty="0" smtClean="0">
                <a:solidFill>
                  <a:schemeClr val="accent3">
                    <a:lumMod val="75000"/>
                  </a:schemeClr>
                </a:solidFill>
                <a:latin typeface="Bodoni MT Black" pitchFamily="18" charset="0"/>
              </a:rPr>
              <a:t>Conduction</a:t>
            </a:r>
            <a:endParaRPr lang="en-US" b="1" dirty="0">
              <a:solidFill>
                <a:schemeClr val="accent3">
                  <a:lumMod val="75000"/>
                </a:schemeClr>
              </a:solidFill>
              <a:latin typeface="Bodoni MT Black" pitchFamily="18" charset="0"/>
            </a:endParaRPr>
          </a:p>
        </p:txBody>
      </p:sp>
      <p:sp>
        <p:nvSpPr>
          <p:cNvPr id="3" name="Content Placeholder 2"/>
          <p:cNvSpPr>
            <a:spLocks noGrp="1"/>
          </p:cNvSpPr>
          <p:nvPr>
            <p:ph idx="1"/>
          </p:nvPr>
        </p:nvSpPr>
        <p:spPr>
          <a:xfrm>
            <a:off x="533400" y="1371600"/>
            <a:ext cx="8229600" cy="4983163"/>
          </a:xfrm>
        </p:spPr>
        <p:txBody>
          <a:bodyPr/>
          <a:lstStyle/>
          <a:p>
            <a:r>
              <a:rPr lang="en-US" b="1" dirty="0" smtClean="0"/>
              <a:t>The transfer of heat through the molecules of matter in any body is called conduction. The transfer of heat under the process of conduction may be accomplished in two ways (1). From one part of a body to the another </a:t>
            </a:r>
            <a:endParaRPr lang="en-US"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TotalTime>
  <Words>314</Words>
  <Application>Microsoft Office PowerPoint</Application>
  <PresentationFormat>On-screen Show (4:3)</PresentationFormat>
  <Paragraphs>16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TEMPERATURE</vt:lpstr>
      <vt:lpstr>Continued</vt:lpstr>
      <vt:lpstr>Heating and cooling of the Atmosphere</vt:lpstr>
      <vt:lpstr>Conduction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TEMPERATURE</dc:title>
  <dc:creator>Tech</dc:creator>
  <cp:lastModifiedBy>Tech</cp:lastModifiedBy>
  <cp:revision>12</cp:revision>
  <dcterms:created xsi:type="dcterms:W3CDTF">2020-01-23T05:37:39Z</dcterms:created>
  <dcterms:modified xsi:type="dcterms:W3CDTF">2020-01-23T08:24:49Z</dcterms:modified>
</cp:coreProperties>
</file>