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CAEC8B-39FB-45CF-8171-D22F1112F336}"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CAEC8B-39FB-45CF-8171-D22F1112F336}"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CAEC8B-39FB-45CF-8171-D22F1112F336}"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CAEC8B-39FB-45CF-8171-D22F1112F336}"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CAEC8B-39FB-45CF-8171-D22F1112F336}" type="datetimeFigureOut">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CAEC8B-39FB-45CF-8171-D22F1112F336}"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CAEC8B-39FB-45CF-8171-D22F1112F336}" type="datetimeFigureOut">
              <a:rPr lang="en-US" smtClean="0"/>
              <a:pPr/>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CAEC8B-39FB-45CF-8171-D22F1112F336}" type="datetimeFigureOut">
              <a:rPr lang="en-US" smtClean="0"/>
              <a:pPr/>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AEC8B-39FB-45CF-8171-D22F1112F336}" type="datetimeFigureOut">
              <a:rPr lang="en-US" smtClean="0"/>
              <a:pPr/>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AEC8B-39FB-45CF-8171-D22F1112F336}"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AEC8B-39FB-45CF-8171-D22F1112F336}" type="datetimeFigureOut">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84930-F65E-4DAB-B5FE-0B11D2FEC9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AEC8B-39FB-45CF-8171-D22F1112F336}" type="datetimeFigureOut">
              <a:rPr lang="en-US" smtClean="0"/>
              <a:pPr/>
              <a:t>3/10/2020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84930-F65E-4DAB-B5FE-0B11D2FEC9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09599"/>
          </a:xfrm>
        </p:spPr>
        <p:txBody>
          <a:bodyPr>
            <a:normAutofit fontScale="90000"/>
          </a:bodyPr>
          <a:lstStyle/>
          <a:p>
            <a:r>
              <a:rPr lang="en-US" b="1" dirty="0" smtClean="0">
                <a:latin typeface="Arial Black" pitchFamily="34" charset="0"/>
              </a:rPr>
              <a:t>SALINITY</a:t>
            </a:r>
            <a:endParaRPr lang="en-US" b="1" dirty="0">
              <a:latin typeface="Arial Black" pitchFamily="34" charset="0"/>
            </a:endParaRPr>
          </a:p>
        </p:txBody>
      </p:sp>
      <p:sp>
        <p:nvSpPr>
          <p:cNvPr id="3" name="Subtitle 2"/>
          <p:cNvSpPr>
            <a:spLocks noGrp="1"/>
          </p:cNvSpPr>
          <p:nvPr>
            <p:ph type="subTitle" idx="1"/>
          </p:nvPr>
        </p:nvSpPr>
        <p:spPr>
          <a:xfrm>
            <a:off x="228600" y="1219200"/>
            <a:ext cx="8686800" cy="5181600"/>
          </a:xfrm>
        </p:spPr>
        <p:txBody>
          <a:bodyPr>
            <a:noAutofit/>
          </a:bodyPr>
          <a:lstStyle/>
          <a:p>
            <a:pPr algn="l">
              <a:buFont typeface="Arial" pitchFamily="34" charset="0"/>
              <a:buChar char="•"/>
            </a:pPr>
            <a:r>
              <a:rPr lang="en-US" sz="2000" b="1" dirty="0" smtClean="0">
                <a:solidFill>
                  <a:schemeClr val="tx1"/>
                </a:solidFill>
                <a:latin typeface="Andalus" pitchFamily="18" charset="-78"/>
                <a:cs typeface="Andalus" pitchFamily="18" charset="-78"/>
              </a:rPr>
              <a:t>Salinity is defined as the ratio between the weight of the dissolved materials and the weight of the sample sea water.</a:t>
            </a:r>
          </a:p>
          <a:p>
            <a:pPr algn="l">
              <a:buFont typeface="Arial" pitchFamily="34" charset="0"/>
              <a:buChar char="•"/>
            </a:pPr>
            <a:r>
              <a:rPr lang="en-US" sz="2000" b="1" dirty="0" smtClean="0">
                <a:solidFill>
                  <a:schemeClr val="tx1"/>
                </a:solidFill>
                <a:latin typeface="Andalus" pitchFamily="18" charset="-78"/>
                <a:cs typeface="Andalus" pitchFamily="18" charset="-78"/>
              </a:rPr>
              <a:t>Generally, salinity is defined as the ‘the total amount of solid material in grains contained in one kilogram of sea water and is expressed as part per thousands (%o) </a:t>
            </a:r>
            <a:r>
              <a:rPr lang="en-US" sz="2000" b="1" i="1" dirty="0" smtClean="0">
                <a:solidFill>
                  <a:schemeClr val="tx1"/>
                </a:solidFill>
                <a:latin typeface="Andalus" pitchFamily="18" charset="-78"/>
                <a:cs typeface="Andalus" pitchFamily="18" charset="-78"/>
              </a:rPr>
              <a:t>e.g. </a:t>
            </a:r>
            <a:r>
              <a:rPr lang="en-US" sz="2000" b="1" dirty="0" smtClean="0">
                <a:solidFill>
                  <a:schemeClr val="tx1"/>
                </a:solidFill>
                <a:latin typeface="Andalus" pitchFamily="18" charset="-78"/>
                <a:cs typeface="Andalus" pitchFamily="18" charset="-78"/>
              </a:rPr>
              <a:t>30%o (means 30 grams of salt in 1000 grams of sea water). </a:t>
            </a:r>
          </a:p>
          <a:p>
            <a:pPr algn="l">
              <a:buFont typeface="Arial" pitchFamily="34" charset="0"/>
              <a:buChar char="•"/>
            </a:pPr>
            <a:r>
              <a:rPr lang="en-US" sz="2000" b="1" dirty="0" smtClean="0">
                <a:solidFill>
                  <a:schemeClr val="tx1"/>
                </a:solidFill>
                <a:latin typeface="Andalus" pitchFamily="18" charset="-78"/>
                <a:cs typeface="Andalus" pitchFamily="18" charset="-78"/>
              </a:rPr>
              <a:t>The oceanic salinity not only affects the marine organisms and plant community but it also affects the physical properties of the oceans such as temperature, density, pressure, waves and currents etc.</a:t>
            </a:r>
          </a:p>
          <a:p>
            <a:pPr algn="l">
              <a:buFont typeface="Arial" pitchFamily="34" charset="0"/>
              <a:buChar char="•"/>
            </a:pPr>
            <a:r>
              <a:rPr lang="en-US" sz="2000" b="1" dirty="0" smtClean="0">
                <a:solidFill>
                  <a:schemeClr val="tx1"/>
                </a:solidFill>
                <a:latin typeface="Andalus" pitchFamily="18" charset="-78"/>
                <a:cs typeface="Andalus" pitchFamily="18" charset="-78"/>
              </a:rPr>
              <a:t>The freezing point of ocean water also depends on salinity </a:t>
            </a:r>
            <a:r>
              <a:rPr lang="en-US" sz="2000" b="1" i="1" dirty="0" smtClean="0">
                <a:solidFill>
                  <a:schemeClr val="tx1"/>
                </a:solidFill>
                <a:latin typeface="Andalus" pitchFamily="18" charset="-78"/>
                <a:cs typeface="Andalus" pitchFamily="18" charset="-78"/>
              </a:rPr>
              <a:t>e.g.</a:t>
            </a:r>
            <a:r>
              <a:rPr lang="en-US" sz="2000" b="1" dirty="0" smtClean="0">
                <a:solidFill>
                  <a:schemeClr val="tx1"/>
                </a:solidFill>
                <a:latin typeface="Andalus" pitchFamily="18" charset="-78"/>
                <a:cs typeface="Andalus" pitchFamily="18" charset="-78"/>
              </a:rPr>
              <a:t> more saline water freezes slowly in comparison to less saline water. The boiling point of saline water is higher than the fresh water.</a:t>
            </a:r>
          </a:p>
          <a:p>
            <a:pPr algn="l">
              <a:buFont typeface="Arial" pitchFamily="34" charset="0"/>
              <a:buChar char="•"/>
            </a:pPr>
            <a:r>
              <a:rPr lang="en-US" sz="2000" b="1" dirty="0" smtClean="0">
                <a:solidFill>
                  <a:schemeClr val="tx1"/>
                </a:solidFill>
                <a:latin typeface="Andalus" pitchFamily="18" charset="-78"/>
                <a:cs typeface="Andalus" pitchFamily="18" charset="-78"/>
              </a:rPr>
              <a:t>Evaporation is also controlled by salinity as it is lower over more saline water than over less saline water.</a:t>
            </a:r>
          </a:p>
          <a:p>
            <a:pPr algn="l">
              <a:buFont typeface="Arial" pitchFamily="34" charset="0"/>
              <a:buChar char="•"/>
            </a:pPr>
            <a:r>
              <a:rPr lang="en-US" sz="2000" b="1" dirty="0" smtClean="0">
                <a:solidFill>
                  <a:schemeClr val="tx1"/>
                </a:solidFill>
                <a:latin typeface="Andalus" pitchFamily="18" charset="-78"/>
                <a:cs typeface="Andalus" pitchFamily="18" charset="-78"/>
              </a:rPr>
              <a:t>Salinity also increase the density of sea water. This is why man is seldom drowned in the sea water with very high salinity.</a:t>
            </a:r>
            <a:endParaRPr lang="en-US" sz="2000" b="1" dirty="0">
              <a:solidFill>
                <a:schemeClr val="tx1"/>
              </a:solidFill>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Andalus" pitchFamily="18" charset="-78"/>
                <a:cs typeface="Andalus" pitchFamily="18" charset="-78"/>
              </a:rPr>
              <a:t>Vertical distribution</a:t>
            </a:r>
            <a:endParaRPr lang="en-US" b="1" dirty="0">
              <a:latin typeface="Andalus" pitchFamily="18" charset="-78"/>
              <a:cs typeface="Andalus" pitchFamily="18" charset="-78"/>
            </a:endParaRPr>
          </a:p>
        </p:txBody>
      </p:sp>
      <p:sp>
        <p:nvSpPr>
          <p:cNvPr id="3" name="Content Placeholder 2"/>
          <p:cNvSpPr>
            <a:spLocks noGrp="1"/>
          </p:cNvSpPr>
          <p:nvPr>
            <p:ph idx="1"/>
          </p:nvPr>
        </p:nvSpPr>
        <p:spPr>
          <a:xfrm>
            <a:off x="457200" y="990600"/>
            <a:ext cx="8229600" cy="5135563"/>
          </a:xfrm>
        </p:spPr>
        <p:txBody>
          <a:bodyPr/>
          <a:lstStyle/>
          <a:p>
            <a:r>
              <a:rPr lang="en-US" b="1" dirty="0" smtClean="0">
                <a:latin typeface="Andalus" pitchFamily="18" charset="-78"/>
                <a:cs typeface="Andalus" pitchFamily="18" charset="-78"/>
              </a:rPr>
              <a:t>No definite trend of distribution of salinity with depth can be spelt out because both the trends of increase and decreased of salinity with increasing depths have been observed.</a:t>
            </a:r>
          </a:p>
          <a:p>
            <a:r>
              <a:rPr lang="en-US" b="1" dirty="0" smtClean="0">
                <a:latin typeface="Andalus" pitchFamily="18" charset="-78"/>
                <a:cs typeface="Andalus" pitchFamily="18" charset="-78"/>
              </a:rPr>
              <a:t>Salinity at the southern boundary of the Atlantic is 33%o at the surface but increase to 34%o at the depth of 200 fathoms (1200feet).</a:t>
            </a:r>
          </a:p>
          <a:p>
            <a:r>
              <a:rPr lang="en-US" b="1" dirty="0" smtClean="0">
                <a:latin typeface="Andalus" pitchFamily="18" charset="-78"/>
                <a:cs typeface="Andalus" pitchFamily="18" charset="-78"/>
              </a:rPr>
              <a:t>It further increases to 34.75%o at the depth of 600 fathoms.</a:t>
            </a:r>
            <a:endParaRPr lang="en-US" b="1" dirty="0">
              <a:latin typeface="Andalus" pitchFamily="18" charset="-78"/>
              <a:cs typeface="Andalus"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latin typeface="Arial Black" pitchFamily="34" charset="0"/>
              </a:rPr>
              <a:t>Significance of salinity</a:t>
            </a:r>
            <a:endParaRPr lang="en-US" dirty="0">
              <a:latin typeface="Arial Black" pitchFamily="34" charset="0"/>
            </a:endParaRP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b="1" dirty="0" smtClean="0">
                <a:latin typeface="Andalus" pitchFamily="18" charset="-78"/>
                <a:cs typeface="Andalus" pitchFamily="18" charset="-78"/>
              </a:rPr>
              <a:t>The ocean salinity has significant effects on physical property of seawater and other aspects of the oceans as follows:</a:t>
            </a:r>
          </a:p>
          <a:p>
            <a:r>
              <a:rPr lang="en-US" b="1" dirty="0" smtClean="0">
                <a:latin typeface="Andalus" pitchFamily="18" charset="-78"/>
                <a:cs typeface="Andalus" pitchFamily="18" charset="-78"/>
              </a:rPr>
              <a:t>The freezing and boiling points are greatly affected and controlled by addition or subtraction of salts in seawater.</a:t>
            </a:r>
          </a:p>
          <a:p>
            <a:r>
              <a:rPr lang="en-US" b="1" dirty="0" smtClean="0">
                <a:latin typeface="Andalus" pitchFamily="18" charset="-78"/>
                <a:cs typeface="Andalus" pitchFamily="18" charset="-78"/>
              </a:rPr>
              <a:t>On the other hand the boiling point of saline water is higher than fresh water.</a:t>
            </a:r>
          </a:p>
          <a:p>
            <a:r>
              <a:rPr lang="en-US" b="1" dirty="0" smtClean="0">
                <a:latin typeface="Andalus" pitchFamily="18" charset="-78"/>
                <a:cs typeface="Andalus" pitchFamily="18" charset="-78"/>
              </a:rPr>
              <a:t>Salinity and density of sea water are positively correlated.</a:t>
            </a:r>
          </a:p>
          <a:p>
            <a:r>
              <a:rPr lang="en-US" b="1" dirty="0" smtClean="0">
                <a:latin typeface="Andalus" pitchFamily="18" charset="-78"/>
                <a:cs typeface="Andalus" pitchFamily="18" charset="-78"/>
              </a:rPr>
              <a:t>The ocean salinity affects the marine organism and plant community.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Arial Black" pitchFamily="34" charset="0"/>
              </a:rPr>
              <a:t>Composition of seawater</a:t>
            </a:r>
            <a:endParaRPr lang="en-US" b="1" dirty="0">
              <a:latin typeface="Arial Black" pitchFamily="34" charset="0"/>
            </a:endParaRPr>
          </a:p>
        </p:txBody>
      </p:sp>
      <p:graphicFrame>
        <p:nvGraphicFramePr>
          <p:cNvPr id="4" name="Content Placeholder 3"/>
          <p:cNvGraphicFramePr>
            <a:graphicFrameLocks noGrp="1"/>
          </p:cNvGraphicFramePr>
          <p:nvPr>
            <p:ph idx="1"/>
          </p:nvPr>
        </p:nvGraphicFramePr>
        <p:xfrm>
          <a:off x="457200" y="1066800"/>
          <a:ext cx="8229600" cy="5581650"/>
        </p:xfrm>
        <a:graphic>
          <a:graphicData uri="http://schemas.openxmlformats.org/drawingml/2006/table">
            <a:tbl>
              <a:tblPr firstRow="1" bandRow="1">
                <a:tableStyleId>{5C22544A-7EE6-4342-B048-85BDC9FD1C3A}</a:tableStyleId>
              </a:tblPr>
              <a:tblGrid>
                <a:gridCol w="2743200"/>
                <a:gridCol w="2743200"/>
                <a:gridCol w="2743200"/>
              </a:tblGrid>
              <a:tr h="666750">
                <a:tc>
                  <a:txBody>
                    <a:bodyPr/>
                    <a:lstStyle/>
                    <a:p>
                      <a:r>
                        <a:rPr lang="en-US" dirty="0" smtClean="0">
                          <a:solidFill>
                            <a:schemeClr val="tx1"/>
                          </a:solidFill>
                        </a:rPr>
                        <a:t>SALTS</a:t>
                      </a:r>
                      <a:endParaRPr lang="en-US" dirty="0">
                        <a:solidFill>
                          <a:schemeClr val="tx1"/>
                        </a:solidFill>
                      </a:endParaRPr>
                    </a:p>
                  </a:txBody>
                  <a:tcPr/>
                </a:tc>
                <a:tc>
                  <a:txBody>
                    <a:bodyPr/>
                    <a:lstStyle/>
                    <a:p>
                      <a:r>
                        <a:rPr lang="en-US" dirty="0" smtClean="0">
                          <a:solidFill>
                            <a:schemeClr val="tx1"/>
                          </a:solidFill>
                        </a:rPr>
                        <a:t>Amount (%o)</a:t>
                      </a:r>
                      <a:endParaRPr lang="en-US" dirty="0">
                        <a:solidFill>
                          <a:schemeClr val="tx1"/>
                        </a:solidFill>
                      </a:endParaRPr>
                    </a:p>
                  </a:txBody>
                  <a:tcPr/>
                </a:tc>
                <a:tc>
                  <a:txBody>
                    <a:bodyPr/>
                    <a:lstStyle/>
                    <a:p>
                      <a:r>
                        <a:rPr lang="en-US" b="1" dirty="0" smtClean="0">
                          <a:solidFill>
                            <a:schemeClr val="tx1"/>
                          </a:solidFill>
                        </a:rPr>
                        <a:t>Percentage</a:t>
                      </a:r>
                      <a:endParaRPr lang="en-US" b="1" dirty="0">
                        <a:solidFill>
                          <a:schemeClr val="tx1"/>
                        </a:solidFill>
                      </a:endParaRPr>
                    </a:p>
                  </a:txBody>
                  <a:tcPr/>
                </a:tc>
              </a:tr>
              <a:tr h="666750">
                <a:tc>
                  <a:txBody>
                    <a:bodyPr/>
                    <a:lstStyle/>
                    <a:p>
                      <a:r>
                        <a:rPr lang="en-US" dirty="0" smtClean="0"/>
                        <a:t>Sodium Chloride (Nacl)</a:t>
                      </a:r>
                      <a:endParaRPr lang="en-US" dirty="0"/>
                    </a:p>
                  </a:txBody>
                  <a:tcPr/>
                </a:tc>
                <a:tc>
                  <a:txBody>
                    <a:bodyPr/>
                    <a:lstStyle/>
                    <a:p>
                      <a:r>
                        <a:rPr lang="en-US" dirty="0" smtClean="0"/>
                        <a:t>27.213</a:t>
                      </a:r>
                      <a:endParaRPr lang="en-US" dirty="0"/>
                    </a:p>
                  </a:txBody>
                  <a:tcPr/>
                </a:tc>
                <a:tc>
                  <a:txBody>
                    <a:bodyPr/>
                    <a:lstStyle/>
                    <a:p>
                      <a:r>
                        <a:rPr lang="en-US" dirty="0" smtClean="0"/>
                        <a:t>77.8</a:t>
                      </a:r>
                      <a:endParaRPr lang="en-US" dirty="0"/>
                    </a:p>
                  </a:txBody>
                  <a:tcPr/>
                </a:tc>
              </a:tr>
              <a:tr h="666750">
                <a:tc>
                  <a:txBody>
                    <a:bodyPr/>
                    <a:lstStyle/>
                    <a:p>
                      <a:r>
                        <a:rPr lang="en-US" dirty="0" smtClean="0"/>
                        <a:t>Magnesium Chloride (Mgcl2)</a:t>
                      </a:r>
                      <a:endParaRPr lang="en-US" dirty="0"/>
                    </a:p>
                  </a:txBody>
                  <a:tcPr/>
                </a:tc>
                <a:tc>
                  <a:txBody>
                    <a:bodyPr/>
                    <a:lstStyle/>
                    <a:p>
                      <a:r>
                        <a:rPr lang="en-US" dirty="0" smtClean="0"/>
                        <a:t>3.807</a:t>
                      </a:r>
                      <a:endParaRPr lang="en-US" dirty="0"/>
                    </a:p>
                  </a:txBody>
                  <a:tcPr/>
                </a:tc>
                <a:tc>
                  <a:txBody>
                    <a:bodyPr/>
                    <a:lstStyle/>
                    <a:p>
                      <a:r>
                        <a:rPr lang="en-US" dirty="0" smtClean="0"/>
                        <a:t>10.9</a:t>
                      </a:r>
                      <a:endParaRPr lang="en-US" dirty="0"/>
                    </a:p>
                  </a:txBody>
                  <a:tcPr/>
                </a:tc>
              </a:tr>
              <a:tr h="666750">
                <a:tc>
                  <a:txBody>
                    <a:bodyPr/>
                    <a:lstStyle/>
                    <a:p>
                      <a:r>
                        <a:rPr lang="en-US" dirty="0" smtClean="0"/>
                        <a:t>Magnesium Sulphate</a:t>
                      </a:r>
                      <a:r>
                        <a:rPr lang="en-US" baseline="0" dirty="0" smtClean="0"/>
                        <a:t> (Mgso4)</a:t>
                      </a:r>
                      <a:endParaRPr lang="en-US" dirty="0"/>
                    </a:p>
                  </a:txBody>
                  <a:tcPr/>
                </a:tc>
                <a:tc>
                  <a:txBody>
                    <a:bodyPr/>
                    <a:lstStyle/>
                    <a:p>
                      <a:r>
                        <a:rPr lang="en-US" dirty="0" smtClean="0"/>
                        <a:t>1.658</a:t>
                      </a:r>
                      <a:endParaRPr lang="en-US" dirty="0"/>
                    </a:p>
                  </a:txBody>
                  <a:tcPr/>
                </a:tc>
                <a:tc>
                  <a:txBody>
                    <a:bodyPr/>
                    <a:lstStyle/>
                    <a:p>
                      <a:r>
                        <a:rPr lang="en-US" dirty="0" smtClean="0"/>
                        <a:t>4.7</a:t>
                      </a:r>
                      <a:endParaRPr lang="en-US" dirty="0"/>
                    </a:p>
                  </a:txBody>
                  <a:tcPr/>
                </a:tc>
              </a:tr>
              <a:tr h="666750">
                <a:tc>
                  <a:txBody>
                    <a:bodyPr/>
                    <a:lstStyle/>
                    <a:p>
                      <a:r>
                        <a:rPr lang="en-US" dirty="0" smtClean="0"/>
                        <a:t>Calcium Sulphate (Caso4)</a:t>
                      </a:r>
                      <a:endParaRPr lang="en-US" dirty="0"/>
                    </a:p>
                  </a:txBody>
                  <a:tcPr/>
                </a:tc>
                <a:tc>
                  <a:txBody>
                    <a:bodyPr/>
                    <a:lstStyle/>
                    <a:p>
                      <a:r>
                        <a:rPr lang="en-US" dirty="0" smtClean="0"/>
                        <a:t>1.260</a:t>
                      </a:r>
                      <a:endParaRPr lang="en-US" dirty="0"/>
                    </a:p>
                  </a:txBody>
                  <a:tcPr/>
                </a:tc>
                <a:tc>
                  <a:txBody>
                    <a:bodyPr/>
                    <a:lstStyle/>
                    <a:p>
                      <a:r>
                        <a:rPr lang="en-US" dirty="0" smtClean="0"/>
                        <a:t>3.6</a:t>
                      </a:r>
                      <a:endParaRPr lang="en-US" dirty="0"/>
                    </a:p>
                  </a:txBody>
                  <a:tcPr/>
                </a:tc>
              </a:tr>
              <a:tr h="666750">
                <a:tc>
                  <a:txBody>
                    <a:bodyPr/>
                    <a:lstStyle/>
                    <a:p>
                      <a:r>
                        <a:rPr lang="en-US" dirty="0" smtClean="0"/>
                        <a:t>Potassium</a:t>
                      </a:r>
                      <a:r>
                        <a:rPr lang="en-US" baseline="0" dirty="0" smtClean="0"/>
                        <a:t> Sulphate (K2SO4)</a:t>
                      </a:r>
                      <a:endParaRPr lang="en-US" dirty="0"/>
                    </a:p>
                  </a:txBody>
                  <a:tcPr/>
                </a:tc>
                <a:tc>
                  <a:txBody>
                    <a:bodyPr/>
                    <a:lstStyle/>
                    <a:p>
                      <a:r>
                        <a:rPr lang="en-US" dirty="0" smtClean="0"/>
                        <a:t>0.863</a:t>
                      </a:r>
                      <a:endParaRPr lang="en-US" dirty="0"/>
                    </a:p>
                  </a:txBody>
                  <a:tcPr/>
                </a:tc>
                <a:tc>
                  <a:txBody>
                    <a:bodyPr/>
                    <a:lstStyle/>
                    <a:p>
                      <a:r>
                        <a:rPr lang="en-US" dirty="0" smtClean="0"/>
                        <a:t>2.5</a:t>
                      </a:r>
                      <a:endParaRPr lang="en-US" dirty="0"/>
                    </a:p>
                  </a:txBody>
                  <a:tcPr/>
                </a:tc>
              </a:tr>
              <a:tr h="666750">
                <a:tc>
                  <a:txBody>
                    <a:bodyPr/>
                    <a:lstStyle/>
                    <a:p>
                      <a:r>
                        <a:rPr lang="en-US" dirty="0" smtClean="0"/>
                        <a:t>Calcium Carbonate (CaCO3)</a:t>
                      </a:r>
                      <a:endParaRPr lang="en-US" dirty="0"/>
                    </a:p>
                  </a:txBody>
                  <a:tcPr/>
                </a:tc>
                <a:tc>
                  <a:txBody>
                    <a:bodyPr/>
                    <a:lstStyle/>
                    <a:p>
                      <a:r>
                        <a:rPr lang="en-US" dirty="0" smtClean="0"/>
                        <a:t>0.123</a:t>
                      </a:r>
                      <a:endParaRPr lang="en-US" dirty="0"/>
                    </a:p>
                  </a:txBody>
                  <a:tcPr/>
                </a:tc>
                <a:tc>
                  <a:txBody>
                    <a:bodyPr/>
                    <a:lstStyle/>
                    <a:p>
                      <a:r>
                        <a:rPr lang="en-US" dirty="0" smtClean="0"/>
                        <a:t>0.3</a:t>
                      </a:r>
                      <a:endParaRPr lang="en-US" dirty="0"/>
                    </a:p>
                  </a:txBody>
                  <a:tcPr/>
                </a:tc>
              </a:tr>
              <a:tr h="666750">
                <a:tc>
                  <a:txBody>
                    <a:bodyPr/>
                    <a:lstStyle/>
                    <a:p>
                      <a:r>
                        <a:rPr lang="en-US" dirty="0" smtClean="0"/>
                        <a:t>Magnesium Bromide (MgBr2)</a:t>
                      </a:r>
                    </a:p>
                    <a:p>
                      <a:r>
                        <a:rPr lang="en-US" b="1" dirty="0" smtClean="0"/>
                        <a:t>Total average salinity</a:t>
                      </a:r>
                      <a:endParaRPr lang="en-US" b="1" dirty="0"/>
                    </a:p>
                  </a:txBody>
                  <a:tcPr/>
                </a:tc>
                <a:tc>
                  <a:txBody>
                    <a:bodyPr/>
                    <a:lstStyle/>
                    <a:p>
                      <a:r>
                        <a:rPr lang="en-US" dirty="0" smtClean="0"/>
                        <a:t>0.076</a:t>
                      </a:r>
                    </a:p>
                    <a:p>
                      <a:endParaRPr lang="en-US" dirty="0" smtClean="0"/>
                    </a:p>
                    <a:p>
                      <a:r>
                        <a:rPr lang="en-US" b="1" dirty="0" smtClean="0"/>
                        <a:t>35.00</a:t>
                      </a:r>
                      <a:endParaRPr lang="en-US" b="1" dirty="0"/>
                    </a:p>
                  </a:txBody>
                  <a:tcPr/>
                </a:tc>
                <a:tc>
                  <a:txBody>
                    <a:bodyPr/>
                    <a:lstStyle/>
                    <a:p>
                      <a:r>
                        <a:rPr lang="en-US" dirty="0" smtClean="0"/>
                        <a:t>0.2</a:t>
                      </a:r>
                    </a:p>
                    <a:p>
                      <a:endParaRPr lang="en-US" dirty="0" smtClean="0"/>
                    </a:p>
                    <a:p>
                      <a:r>
                        <a:rPr lang="en-US" b="1" dirty="0" smtClean="0"/>
                        <a:t>100.00</a:t>
                      </a:r>
                      <a:endParaRPr lang="en-US" b="1"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2590800" cy="563562"/>
          </a:xfrm>
        </p:spPr>
        <p:txBody>
          <a:bodyPr>
            <a:noAutofit/>
          </a:bodyPr>
          <a:lstStyle/>
          <a:p>
            <a:r>
              <a:rPr lang="en-US" sz="2800" i="1" dirty="0" smtClean="0">
                <a:latin typeface="Arial Black" pitchFamily="34" charset="0"/>
              </a:rPr>
              <a:t>Continued</a:t>
            </a:r>
            <a:endParaRPr lang="en-US" sz="2800" i="1" dirty="0">
              <a:latin typeface="Arial Black" pitchFamily="34" charset="0"/>
            </a:endParaRPr>
          </a:p>
        </p:txBody>
      </p:sp>
      <p:sp>
        <p:nvSpPr>
          <p:cNvPr id="3" name="Content Placeholder 2"/>
          <p:cNvSpPr>
            <a:spLocks noGrp="1"/>
          </p:cNvSpPr>
          <p:nvPr>
            <p:ph idx="1"/>
          </p:nvPr>
        </p:nvSpPr>
        <p:spPr>
          <a:xfrm>
            <a:off x="228600" y="762000"/>
            <a:ext cx="8686800" cy="5791200"/>
          </a:xfrm>
        </p:spPr>
        <p:txBody>
          <a:bodyPr>
            <a:normAutofit fontScale="70000" lnSpcReduction="20000"/>
          </a:bodyPr>
          <a:lstStyle/>
          <a:p>
            <a:endParaRPr lang="en-US" b="1" dirty="0" smtClean="0">
              <a:latin typeface="Andalus" pitchFamily="18" charset="-78"/>
              <a:cs typeface="Andalus" pitchFamily="18" charset="-78"/>
            </a:endParaRPr>
          </a:p>
          <a:p>
            <a:r>
              <a:rPr lang="en-US" b="1" dirty="0" smtClean="0">
                <a:latin typeface="Andalus" pitchFamily="18" charset="-78"/>
                <a:cs typeface="Andalus" pitchFamily="18" charset="-78"/>
              </a:rPr>
              <a:t>Sea water contains a complex solution of several mineral substances in dilute form because it is active solvent.</a:t>
            </a:r>
          </a:p>
          <a:p>
            <a:r>
              <a:rPr lang="en-US" b="1" dirty="0">
                <a:latin typeface="Andalus" pitchFamily="18" charset="-78"/>
                <a:cs typeface="Andalus" pitchFamily="18" charset="-78"/>
              </a:rPr>
              <a:t> </a:t>
            </a:r>
            <a:r>
              <a:rPr lang="en-US" b="1" dirty="0" smtClean="0">
                <a:latin typeface="Andalus" pitchFamily="18" charset="-78"/>
                <a:cs typeface="Andalus" pitchFamily="18" charset="-78"/>
              </a:rPr>
              <a:t>The total amount of salt in seawater is gradually increasing because it is brought from the land every year.</a:t>
            </a:r>
          </a:p>
          <a:p>
            <a:r>
              <a:rPr lang="en-US" b="1" dirty="0" smtClean="0">
                <a:latin typeface="Andalus" pitchFamily="18" charset="-78"/>
                <a:cs typeface="Andalus" pitchFamily="18" charset="-78"/>
              </a:rPr>
              <a:t>According to Dittmar during his Challenger Expedition in 1884 AD reported the existence of 47 types of salts in seawater out of which 7 are most important.</a:t>
            </a:r>
          </a:p>
          <a:p>
            <a:r>
              <a:rPr lang="en-US" b="1" dirty="0" smtClean="0">
                <a:latin typeface="Andalus" pitchFamily="18" charset="-78"/>
                <a:cs typeface="Andalus" pitchFamily="18" charset="-78"/>
              </a:rPr>
              <a:t>Sodium chloride salt is the most important constituent of sea salt.</a:t>
            </a:r>
          </a:p>
          <a:p>
            <a:r>
              <a:rPr lang="en-US" b="1" dirty="0" smtClean="0">
                <a:latin typeface="Andalus" pitchFamily="18" charset="-78"/>
                <a:cs typeface="Andalus" pitchFamily="18" charset="-78"/>
              </a:rPr>
              <a:t>Besides salts, silver, gold and radium also occur but in minute proportion in seawater. These elements are 0.3, 0.006 and 0.000,000,2 mg per metric tone or per thousands million.</a:t>
            </a:r>
          </a:p>
          <a:p>
            <a:r>
              <a:rPr lang="en-US" b="1" dirty="0" smtClean="0">
                <a:latin typeface="Andalus" pitchFamily="18" charset="-78"/>
                <a:cs typeface="Andalus" pitchFamily="18" charset="-78"/>
              </a:rPr>
              <a:t>It may be mentioned that the proportion of various elements remains constant in seawater every where though the total salinity may vary from place to place. The average salinity varies from 33%o to 37%o in different oceans and seas.</a:t>
            </a:r>
          </a:p>
          <a:p>
            <a:r>
              <a:rPr lang="en-US" b="1" dirty="0" smtClean="0">
                <a:latin typeface="Andalus" pitchFamily="18" charset="-78"/>
                <a:cs typeface="Andalus" pitchFamily="18" charset="-78"/>
              </a:rPr>
              <a:t>Salinity is measured by Electric salinity Meter to an accuracy of ±0.003%o.</a:t>
            </a:r>
            <a:endParaRPr lang="en-US" b="1" dirty="0">
              <a:latin typeface="Andalus" pitchFamily="18" charset="-78"/>
              <a:cs typeface="Andalus"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200" b="1" dirty="0" smtClean="0">
                <a:latin typeface="Arial Black" pitchFamily="34" charset="0"/>
              </a:rPr>
              <a:t>SOURCES OF OCEANIC SALINITY</a:t>
            </a:r>
            <a:endParaRPr lang="en-US" sz="3200" b="1" dirty="0">
              <a:latin typeface="Arial Black" pitchFamily="34" charset="0"/>
            </a:endParaRPr>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b="1" dirty="0" smtClean="0">
                <a:latin typeface="Andalus" pitchFamily="18" charset="-78"/>
                <a:cs typeface="Andalus" pitchFamily="18" charset="-78"/>
              </a:rPr>
              <a:t>Basically the source of oceanic salinity is land. Rivers </a:t>
            </a:r>
            <a:r>
              <a:rPr lang="en-US" b="1" dirty="0" smtClean="0">
                <a:latin typeface="Andalus" pitchFamily="18" charset="-78"/>
                <a:cs typeface="Andalus" pitchFamily="18" charset="-78"/>
              </a:rPr>
              <a:t>bring salt in solution form, from the continental areas. </a:t>
            </a:r>
          </a:p>
          <a:p>
            <a:r>
              <a:rPr lang="en-US" b="1" dirty="0" smtClean="0">
                <a:latin typeface="Andalus" pitchFamily="18" charset="-78"/>
                <a:cs typeface="Andalus" pitchFamily="18" charset="-78"/>
              </a:rPr>
              <a:t>Surprisingly, there is a lot of variation in the composition of sea salt and riverine salt as calcium sulphate constitutes 60 per cent of river salinity while sodium chloride dominates in the salinity of the oceans (77.8 per cent of total salinity).</a:t>
            </a:r>
          </a:p>
          <a:p>
            <a:r>
              <a:rPr lang="en-US" b="1" dirty="0" smtClean="0">
                <a:latin typeface="Andalus" pitchFamily="18" charset="-78"/>
                <a:cs typeface="Andalus" pitchFamily="18" charset="-78"/>
              </a:rPr>
              <a:t>River water contains only 2 per cent of sodium chloride.</a:t>
            </a:r>
            <a:endParaRPr lang="en-US" b="1" dirty="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639762"/>
          </a:xfrm>
        </p:spPr>
        <p:txBody>
          <a:bodyPr>
            <a:noAutofit/>
          </a:bodyPr>
          <a:lstStyle/>
          <a:p>
            <a:r>
              <a:rPr lang="en-US" sz="2800" b="1" dirty="0" smtClean="0">
                <a:latin typeface="Arial Black" pitchFamily="34" charset="0"/>
              </a:rPr>
              <a:t>CONTROLLING FACTORS OF SALINTY</a:t>
            </a:r>
            <a:endParaRPr lang="en-US" sz="2800" b="1" dirty="0">
              <a:latin typeface="Arial Black" pitchFamily="34" charset="0"/>
            </a:endParaRPr>
          </a:p>
        </p:txBody>
      </p:sp>
      <p:sp>
        <p:nvSpPr>
          <p:cNvPr id="3" name="Content Placeholder 2"/>
          <p:cNvSpPr>
            <a:spLocks noGrp="1"/>
          </p:cNvSpPr>
          <p:nvPr>
            <p:ph idx="1"/>
          </p:nvPr>
        </p:nvSpPr>
        <p:spPr>
          <a:xfrm>
            <a:off x="457200" y="990600"/>
            <a:ext cx="8229600" cy="5135563"/>
          </a:xfrm>
        </p:spPr>
        <p:txBody>
          <a:bodyPr/>
          <a:lstStyle/>
          <a:p>
            <a:r>
              <a:rPr lang="en-US" b="1" dirty="0" smtClean="0">
                <a:latin typeface="Andalus" pitchFamily="18" charset="-78"/>
                <a:cs typeface="Andalus" pitchFamily="18" charset="-78"/>
              </a:rPr>
              <a:t>There is a wide range of variation in the spatial distribution of salinity within the oceans and the seas. </a:t>
            </a:r>
          </a:p>
          <a:p>
            <a:r>
              <a:rPr lang="en-US" b="1" dirty="0" smtClean="0">
                <a:latin typeface="Andalus" pitchFamily="18" charset="-78"/>
                <a:cs typeface="Andalus" pitchFamily="18" charset="-78"/>
              </a:rPr>
              <a:t>The factors affecting the amount of salt in different oceans and sea are called as controlling factors of oceanic salinity. These are, </a:t>
            </a:r>
            <a:r>
              <a:rPr lang="en-US" b="1" i="1" dirty="0" smtClean="0">
                <a:solidFill>
                  <a:srgbClr val="FF0000"/>
                </a:solidFill>
                <a:latin typeface="Andalus" pitchFamily="18" charset="-78"/>
                <a:cs typeface="Andalus" pitchFamily="18" charset="-78"/>
              </a:rPr>
              <a:t>Evaporation, Precipitation, Influx of river water, Prevailing winds, ocean currents and sea waves  </a:t>
            </a:r>
            <a:r>
              <a:rPr lang="en-US" b="1" dirty="0" smtClean="0">
                <a:latin typeface="Andalus" pitchFamily="18" charset="-78"/>
                <a:cs typeface="Andalus" pitchFamily="18" charset="-78"/>
              </a:rPr>
              <a:t>are significant controlling factors.</a:t>
            </a:r>
            <a:endParaRPr lang="en-US" b="1" dirty="0">
              <a:latin typeface="Andalus" pitchFamily="18" charset="-78"/>
              <a:cs typeface="Andalus"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467600" cy="715962"/>
          </a:xfrm>
        </p:spPr>
        <p:txBody>
          <a:bodyPr>
            <a:normAutofit/>
          </a:bodyPr>
          <a:lstStyle/>
          <a:p>
            <a:r>
              <a:rPr lang="en-US" sz="3600" b="1" dirty="0" smtClean="0">
                <a:latin typeface="Arial Black" pitchFamily="34" charset="0"/>
              </a:rPr>
              <a:t>DISTRIBUTION OF SALINITY</a:t>
            </a:r>
            <a:endParaRPr lang="en-US" sz="3600" b="1" dirty="0">
              <a:latin typeface="Arial Black" pitchFamily="34" charset="0"/>
            </a:endParaRPr>
          </a:p>
        </p:txBody>
      </p:sp>
      <p:sp>
        <p:nvSpPr>
          <p:cNvPr id="3" name="Content Placeholder 2"/>
          <p:cNvSpPr>
            <a:spLocks noGrp="1"/>
          </p:cNvSpPr>
          <p:nvPr>
            <p:ph idx="1"/>
          </p:nvPr>
        </p:nvSpPr>
        <p:spPr>
          <a:xfrm>
            <a:off x="457200" y="990600"/>
            <a:ext cx="8229600" cy="5135563"/>
          </a:xfrm>
        </p:spPr>
        <p:txBody>
          <a:bodyPr/>
          <a:lstStyle/>
          <a:p>
            <a:r>
              <a:rPr lang="en-US" b="1" dirty="0" smtClean="0">
                <a:latin typeface="Andalus" pitchFamily="18" charset="-78"/>
                <a:cs typeface="Andalus" pitchFamily="18" charset="-78"/>
              </a:rPr>
              <a:t>The average salinity in the oceans and the sea is 35%o but it spatially and temporally varies in different oceans, seas, and lakes. </a:t>
            </a:r>
          </a:p>
          <a:p>
            <a:r>
              <a:rPr lang="en-US" b="1" dirty="0" smtClean="0">
                <a:latin typeface="Andalus" pitchFamily="18" charset="-78"/>
                <a:cs typeface="Andalus" pitchFamily="18" charset="-78"/>
              </a:rPr>
              <a:t>Salinity also varies from enclosed seas through partially closed seas to open seas.</a:t>
            </a:r>
          </a:p>
          <a:p>
            <a:r>
              <a:rPr lang="en-US" b="1" dirty="0" smtClean="0">
                <a:latin typeface="Andalus" pitchFamily="18" charset="-78"/>
                <a:cs typeface="Andalus" pitchFamily="18" charset="-78"/>
              </a:rPr>
              <a:t>Thus, the spatial distribution of salinity is studied in two ways </a:t>
            </a:r>
            <a:r>
              <a:rPr lang="en-US" b="1" i="1" dirty="0" smtClean="0">
                <a:latin typeface="Andalus" pitchFamily="18" charset="-78"/>
                <a:cs typeface="Andalus" pitchFamily="18" charset="-78"/>
              </a:rPr>
              <a:t>(</a:t>
            </a:r>
            <a:r>
              <a:rPr lang="en-US" b="1" i="1" dirty="0" smtClean="0">
                <a:solidFill>
                  <a:srgbClr val="FF0000"/>
                </a:solidFill>
                <a:latin typeface="Andalus" pitchFamily="18" charset="-78"/>
                <a:cs typeface="Andalus" pitchFamily="18" charset="-78"/>
              </a:rPr>
              <a:t>1) Horizontal distribution </a:t>
            </a:r>
            <a:r>
              <a:rPr lang="en-US" b="1" dirty="0" smtClean="0">
                <a:solidFill>
                  <a:srgbClr val="FF0000"/>
                </a:solidFill>
                <a:latin typeface="Andalus" pitchFamily="18" charset="-78"/>
                <a:cs typeface="Andalus" pitchFamily="18" charset="-78"/>
              </a:rPr>
              <a:t>and </a:t>
            </a:r>
            <a:r>
              <a:rPr lang="en-US" b="1" i="1" dirty="0" smtClean="0">
                <a:solidFill>
                  <a:srgbClr val="FF0000"/>
                </a:solidFill>
                <a:latin typeface="Andalus" pitchFamily="18" charset="-78"/>
                <a:cs typeface="Andalus" pitchFamily="18" charset="-78"/>
              </a:rPr>
              <a:t>(2) Vertical distribution.</a:t>
            </a:r>
            <a:endParaRPr lang="en-US" b="1" i="1" dirty="0">
              <a:solidFill>
                <a:srgbClr val="FF0000"/>
              </a:solidFill>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620000" cy="639762"/>
          </a:xfrm>
        </p:spPr>
        <p:txBody>
          <a:bodyPr>
            <a:normAutofit fontScale="90000"/>
          </a:bodyPr>
          <a:lstStyle/>
          <a:p>
            <a:r>
              <a:rPr lang="en-US" dirty="0" smtClean="0">
                <a:latin typeface="Arial Black" pitchFamily="34" charset="0"/>
              </a:rPr>
              <a:t>Horizontal Distribution</a:t>
            </a:r>
            <a:endParaRPr lang="en-US" dirty="0">
              <a:latin typeface="Arial Black" pitchFamily="34" charset="0"/>
            </a:endParaRPr>
          </a:p>
        </p:txBody>
      </p:sp>
      <p:sp>
        <p:nvSpPr>
          <p:cNvPr id="3" name="Content Placeholder 2"/>
          <p:cNvSpPr>
            <a:spLocks noGrp="1"/>
          </p:cNvSpPr>
          <p:nvPr>
            <p:ph idx="1"/>
          </p:nvPr>
        </p:nvSpPr>
        <p:spPr>
          <a:xfrm>
            <a:off x="228600" y="990600"/>
            <a:ext cx="8610600" cy="5486400"/>
          </a:xfrm>
        </p:spPr>
        <p:txBody>
          <a:bodyPr>
            <a:normAutofit fontScale="85000" lnSpcReduction="20000"/>
          </a:bodyPr>
          <a:lstStyle/>
          <a:p>
            <a:r>
              <a:rPr lang="en-US" b="1" dirty="0" smtClean="0">
                <a:latin typeface="Andalus" pitchFamily="18" charset="-78"/>
                <a:cs typeface="Andalus" pitchFamily="18" charset="-78"/>
              </a:rPr>
              <a:t>Horizontal distribution of oceanic salinity is studied in relation to latitudes.</a:t>
            </a:r>
          </a:p>
          <a:p>
            <a:r>
              <a:rPr lang="en-US" b="1" dirty="0" smtClean="0">
                <a:latin typeface="Andalus" pitchFamily="18" charset="-78"/>
                <a:cs typeface="Andalus" pitchFamily="18" charset="-78"/>
              </a:rPr>
              <a:t>1) </a:t>
            </a:r>
            <a:r>
              <a:rPr lang="en-US" sz="3300" b="1" dirty="0" smtClean="0">
                <a:solidFill>
                  <a:srgbClr val="FF0000"/>
                </a:solidFill>
                <a:latin typeface="Andalus" pitchFamily="18" charset="-78"/>
                <a:cs typeface="Andalus" pitchFamily="18" charset="-78"/>
              </a:rPr>
              <a:t>Latitudinal distribution: </a:t>
            </a:r>
            <a:r>
              <a:rPr lang="en-US" b="1" dirty="0" smtClean="0">
                <a:latin typeface="Andalus" pitchFamily="18" charset="-78"/>
                <a:cs typeface="Andalus" pitchFamily="18" charset="-78"/>
              </a:rPr>
              <a:t>On an average, salinity decrease from equator towards the poles. It may be mentioned that the highest salinity is seldom recorded near the equator though this zone records high temperature and evaporation but high rainfall reduces the relative proportion of salt.</a:t>
            </a:r>
          </a:p>
          <a:p>
            <a:r>
              <a:rPr lang="en-US" b="1" dirty="0" smtClean="0">
                <a:latin typeface="Andalus" pitchFamily="18" charset="-78"/>
                <a:cs typeface="Andalus" pitchFamily="18" charset="-78"/>
              </a:rPr>
              <a:t>Thus, the equator accounts for only 35%o salinity. </a:t>
            </a:r>
          </a:p>
          <a:p>
            <a:r>
              <a:rPr lang="en-US" b="1" dirty="0" smtClean="0">
                <a:latin typeface="Andalus" pitchFamily="18" charset="-78"/>
                <a:cs typeface="Andalus" pitchFamily="18" charset="-78"/>
              </a:rPr>
              <a:t>The highest salinity is observed between 20°-40°N (36%o) because this zone is characterized by high temperature, high evaporation but significantly low rain fall. </a:t>
            </a:r>
          </a:p>
          <a:p>
            <a:r>
              <a:rPr lang="en-US" b="1" dirty="0" smtClean="0">
                <a:latin typeface="Andalus" pitchFamily="18" charset="-78"/>
                <a:cs typeface="Andalus" pitchFamily="18" charset="-78"/>
              </a:rPr>
              <a:t>The average salinity of 35%o is recorded between 10°-30° latitudes in the southern hemisphere.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2286000" cy="715962"/>
          </a:xfrm>
        </p:spPr>
        <p:txBody>
          <a:bodyPr>
            <a:normAutofit/>
          </a:bodyPr>
          <a:lstStyle/>
          <a:p>
            <a:r>
              <a:rPr lang="en-US" sz="3200" b="1" i="1" dirty="0" smtClean="0">
                <a:latin typeface="Andalus" pitchFamily="18" charset="-78"/>
                <a:cs typeface="Andalus" pitchFamily="18" charset="-78"/>
              </a:rPr>
              <a:t>Continued</a:t>
            </a:r>
            <a:endParaRPr lang="en-US" sz="3200" b="1" i="1" dirty="0">
              <a:latin typeface="Andalus" pitchFamily="18" charset="-78"/>
              <a:cs typeface="Andalus" pitchFamily="18" charset="-78"/>
            </a:endParaRPr>
          </a:p>
        </p:txBody>
      </p:sp>
      <p:sp>
        <p:nvSpPr>
          <p:cNvPr id="3" name="Content Placeholder 2"/>
          <p:cNvSpPr>
            <a:spLocks noGrp="1"/>
          </p:cNvSpPr>
          <p:nvPr>
            <p:ph idx="1"/>
          </p:nvPr>
        </p:nvSpPr>
        <p:spPr>
          <a:xfrm>
            <a:off x="228600" y="990600"/>
            <a:ext cx="8686800" cy="5135563"/>
          </a:xfrm>
        </p:spPr>
        <p:txBody>
          <a:bodyPr>
            <a:normAutofit fontScale="92500" lnSpcReduction="20000"/>
          </a:bodyPr>
          <a:lstStyle/>
          <a:p>
            <a:r>
              <a:rPr lang="en-US" b="1" dirty="0" smtClean="0">
                <a:latin typeface="Andalus" pitchFamily="18" charset="-78"/>
                <a:cs typeface="Andalus" pitchFamily="18" charset="-78"/>
              </a:rPr>
              <a:t>The zone between 40°-60° latitudes in both the hemispheres records low salinity where it is 31%o and 33%o in the northern and southern hemisphere respectively.</a:t>
            </a:r>
          </a:p>
          <a:p>
            <a:r>
              <a:rPr lang="en-US" b="1" dirty="0" smtClean="0">
                <a:latin typeface="Andalus" pitchFamily="18" charset="-78"/>
                <a:cs typeface="Andalus" pitchFamily="18" charset="-78"/>
              </a:rPr>
              <a:t>Salinity decrease in the polar zone.</a:t>
            </a:r>
          </a:p>
          <a:p>
            <a:r>
              <a:rPr lang="en-US" b="1" dirty="0" smtClean="0">
                <a:latin typeface="Andalus" pitchFamily="18" charset="-78"/>
                <a:cs typeface="Andalus" pitchFamily="18" charset="-78"/>
              </a:rPr>
              <a:t>On the basis of latitudinal distribution of salinity four zones of oceanic salinity may be identified.</a:t>
            </a:r>
          </a:p>
          <a:p>
            <a:r>
              <a:rPr lang="en-US" b="1" dirty="0" smtClean="0">
                <a:latin typeface="Andalus" pitchFamily="18" charset="-78"/>
                <a:cs typeface="Andalus" pitchFamily="18" charset="-78"/>
              </a:rPr>
              <a:t>1) Equatorial zone (low salinity)</a:t>
            </a:r>
          </a:p>
          <a:p>
            <a:r>
              <a:rPr lang="en-US" b="1" dirty="0" smtClean="0">
                <a:latin typeface="Andalus" pitchFamily="18" charset="-78"/>
                <a:cs typeface="Andalus" pitchFamily="18" charset="-78"/>
              </a:rPr>
              <a:t>2) Tropical zone (20°-30° maximum salinity)</a:t>
            </a:r>
          </a:p>
          <a:p>
            <a:r>
              <a:rPr lang="en-US" b="1" dirty="0" smtClean="0">
                <a:latin typeface="Andalus" pitchFamily="18" charset="-78"/>
                <a:cs typeface="Andalus" pitchFamily="18" charset="-78"/>
              </a:rPr>
              <a:t>3) Temperate zone (low salinity)</a:t>
            </a:r>
          </a:p>
          <a:p>
            <a:r>
              <a:rPr lang="en-US" b="1" dirty="0" smtClean="0">
                <a:latin typeface="Andalus" pitchFamily="18" charset="-78"/>
                <a:cs typeface="Andalus" pitchFamily="18" charset="-78"/>
              </a:rPr>
              <a:t>4) Sub polar and polar zone (minimum salinity) </a:t>
            </a:r>
            <a:endParaRPr lang="en-US" b="1" dirty="0">
              <a:latin typeface="Andalus" pitchFamily="18" charset="-78"/>
              <a:cs typeface="Andalus"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162800" cy="944562"/>
          </a:xfrm>
        </p:spPr>
        <p:txBody>
          <a:bodyPr/>
          <a:lstStyle/>
          <a:p>
            <a:r>
              <a:rPr lang="en-US" b="1" dirty="0" smtClean="0">
                <a:latin typeface="Andalus" pitchFamily="18" charset="-78"/>
                <a:cs typeface="Andalus" pitchFamily="18" charset="-78"/>
              </a:rPr>
              <a:t>Regional distribution</a:t>
            </a:r>
            <a:endParaRPr lang="en-US" b="1" dirty="0">
              <a:latin typeface="Andalus" pitchFamily="18" charset="-78"/>
              <a:cs typeface="Andalus" pitchFamily="18" charset="-78"/>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b="1" dirty="0" smtClean="0">
                <a:latin typeface="Andalus" pitchFamily="18" charset="-78"/>
                <a:cs typeface="Andalus" pitchFamily="18" charset="-78"/>
              </a:rPr>
              <a:t>On the basis of regional distribution of salinity, three zone are classified:</a:t>
            </a:r>
          </a:p>
          <a:p>
            <a:r>
              <a:rPr lang="en-US" b="1" dirty="0" smtClean="0">
                <a:latin typeface="Andalus" pitchFamily="18" charset="-78"/>
                <a:cs typeface="Andalus" pitchFamily="18" charset="-78"/>
              </a:rPr>
              <a:t>1) Sea having salinity above normal: Red sea (34-41%o), Persian gulf (37-38%o), and Mediterranean sea (37-39%o)</a:t>
            </a:r>
          </a:p>
          <a:p>
            <a:r>
              <a:rPr lang="en-US" b="1" dirty="0" smtClean="0">
                <a:latin typeface="Andalus" pitchFamily="18" charset="-78"/>
                <a:cs typeface="Andalus" pitchFamily="18" charset="-78"/>
              </a:rPr>
              <a:t>Sea having normal salinity: Caribbean sea and gulf of Mexico (35-36%o), Bass strait (35%o).</a:t>
            </a:r>
          </a:p>
          <a:p>
            <a:r>
              <a:rPr lang="en-US" b="1" dirty="0" smtClean="0">
                <a:latin typeface="Andalus" pitchFamily="18" charset="-78"/>
                <a:cs typeface="Andalus" pitchFamily="18" charset="-78"/>
              </a:rPr>
              <a:t>Sea having salinity below normal: Baltic sea (3-15%o), Hudson bay (3-15%o), Arctic ocean (20-35%o) etc.</a:t>
            </a:r>
            <a:endParaRPr lang="en-US" b="1" dirty="0">
              <a:latin typeface="Andalus" pitchFamily="18" charset="-78"/>
              <a:cs typeface="Andalus"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1084</Words>
  <Application>Microsoft Office PowerPoint</Application>
  <PresentationFormat>On-screen Show (4:3)</PresentationFormat>
  <Paragraphs>86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SALINITY</vt:lpstr>
      <vt:lpstr>Composition of seawater</vt:lpstr>
      <vt:lpstr>Continued</vt:lpstr>
      <vt:lpstr>SOURCES OF OCEANIC SALINITY</vt:lpstr>
      <vt:lpstr>CONTROLLING FACTORS OF SALINTY</vt:lpstr>
      <vt:lpstr>DISTRIBUTION OF SALINITY</vt:lpstr>
      <vt:lpstr>Horizontal Distribution</vt:lpstr>
      <vt:lpstr>Continued</vt:lpstr>
      <vt:lpstr>Regional distribution</vt:lpstr>
      <vt:lpstr>Vertical distribution</vt:lpstr>
      <vt:lpstr>Significance of salinity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SALINITY</dc:title>
  <dc:creator>Tech</dc:creator>
  <cp:lastModifiedBy>Tech</cp:lastModifiedBy>
  <cp:revision>20</cp:revision>
  <dcterms:created xsi:type="dcterms:W3CDTF">2020-03-10T06:24:10Z</dcterms:created>
  <dcterms:modified xsi:type="dcterms:W3CDTF">2020-03-10T10:50:48Z</dcterms:modified>
</cp:coreProperties>
</file>