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686"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6B3CC-A8BC-4CBD-B4B6-A6EE5D7A7CDA}" type="datetimeFigureOut">
              <a:rPr lang="en-US" smtClean="0"/>
              <a:pPr/>
              <a:t>10/1/2019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50FF8-DE7B-424F-BCE3-559F222245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kober</a:t>
            </a:r>
            <a:endParaRPr lang="en-US" dirty="0"/>
          </a:p>
        </p:txBody>
      </p:sp>
      <p:sp>
        <p:nvSpPr>
          <p:cNvPr id="4" name="Slide Number Placeholder 3"/>
          <p:cNvSpPr>
            <a:spLocks noGrp="1"/>
          </p:cNvSpPr>
          <p:nvPr>
            <p:ph type="sldNum" sz="quarter" idx="10"/>
          </p:nvPr>
        </p:nvSpPr>
        <p:spPr/>
        <p:txBody>
          <a:bodyPr/>
          <a:lstStyle/>
          <a:p>
            <a:fld id="{1A050FF8-DE7B-424F-BCE3-559F2222451E}"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C07D0C-D12A-46FE-934F-E271CBC8725B}"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9A4C6-62B2-423C-94B6-63826ADCEA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07D0C-D12A-46FE-934F-E271CBC8725B}"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9A4C6-62B2-423C-94B6-63826ADCEA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07D0C-D12A-46FE-934F-E271CBC8725B}"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9A4C6-62B2-423C-94B6-63826ADCEA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07D0C-D12A-46FE-934F-E271CBC8725B}"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9A4C6-62B2-423C-94B6-63826ADCEA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07D0C-D12A-46FE-934F-E271CBC8725B}"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9A4C6-62B2-423C-94B6-63826ADCEA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C07D0C-D12A-46FE-934F-E271CBC8725B}"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9A4C6-62B2-423C-94B6-63826ADCEA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C07D0C-D12A-46FE-934F-E271CBC8725B}" type="datetimeFigureOut">
              <a:rPr lang="en-US" smtClean="0"/>
              <a:pPr/>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9A4C6-62B2-423C-94B6-63826ADCEA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C07D0C-D12A-46FE-934F-E271CBC8725B}" type="datetimeFigureOut">
              <a:rPr lang="en-US" smtClean="0"/>
              <a:pPr/>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9A4C6-62B2-423C-94B6-63826ADCEA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07D0C-D12A-46FE-934F-E271CBC8725B}" type="datetimeFigureOut">
              <a:rPr lang="en-US" smtClean="0"/>
              <a:pPr/>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9A4C6-62B2-423C-94B6-63826ADCEA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07D0C-D12A-46FE-934F-E271CBC8725B}"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9A4C6-62B2-423C-94B6-63826ADCEA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07D0C-D12A-46FE-934F-E271CBC8725B}"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9A4C6-62B2-423C-94B6-63826ADCEA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07D0C-D12A-46FE-934F-E271CBC8725B}" type="datetimeFigureOut">
              <a:rPr lang="en-US" smtClean="0"/>
              <a:pPr/>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A4C6-62B2-423C-94B6-63826ADCEA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85799"/>
          </a:xfrm>
        </p:spPr>
        <p:txBody>
          <a:bodyPr>
            <a:normAutofit fontScale="90000"/>
          </a:bodyPr>
          <a:lstStyle/>
          <a:p>
            <a:r>
              <a:rPr lang="en-US" b="1" dirty="0" smtClean="0"/>
              <a:t>Mountain</a:t>
            </a:r>
            <a:endParaRPr lang="en-US" b="1" dirty="0"/>
          </a:p>
        </p:txBody>
      </p:sp>
      <p:sp>
        <p:nvSpPr>
          <p:cNvPr id="3" name="Subtitle 2"/>
          <p:cNvSpPr>
            <a:spLocks noGrp="1"/>
          </p:cNvSpPr>
          <p:nvPr>
            <p:ph type="subTitle" idx="1"/>
          </p:nvPr>
        </p:nvSpPr>
        <p:spPr>
          <a:xfrm>
            <a:off x="304800" y="1219200"/>
            <a:ext cx="8534400" cy="5257800"/>
          </a:xfrm>
        </p:spPr>
        <p:txBody>
          <a:bodyPr/>
          <a:lstStyle/>
          <a:p>
            <a:pPr>
              <a:buFont typeface="Wingdings" pitchFamily="2" charset="2"/>
              <a:buChar char="Ø"/>
            </a:pPr>
            <a:r>
              <a:rPr lang="en-US" b="1" i="1" dirty="0" smtClean="0">
                <a:solidFill>
                  <a:schemeClr val="accent3">
                    <a:lumMod val="75000"/>
                  </a:schemeClr>
                </a:solidFill>
              </a:rPr>
              <a:t>A mountain is a large land form that rise above the surrounding land in a limited area, usually in the form of a peak. A mountain is generally steeper than a hill. Mountains are formed through tectonic forces or volcanism.</a:t>
            </a:r>
          </a:p>
          <a:p>
            <a:r>
              <a:rPr lang="en-US" b="1" i="1" dirty="0" smtClean="0">
                <a:solidFill>
                  <a:schemeClr val="accent3">
                    <a:lumMod val="75000"/>
                  </a:schemeClr>
                </a:solidFill>
              </a:rPr>
              <a:t>Or</a:t>
            </a:r>
          </a:p>
          <a:p>
            <a:pPr>
              <a:buFont typeface="Wingdings" pitchFamily="2" charset="2"/>
              <a:buChar char="Ø"/>
            </a:pPr>
            <a:r>
              <a:rPr lang="en-US" b="1" i="1" dirty="0" smtClean="0">
                <a:solidFill>
                  <a:schemeClr val="accent3">
                    <a:lumMod val="75000"/>
                  </a:schemeClr>
                </a:solidFill>
              </a:rPr>
              <a:t>A natural elevation of the earth’s surface, and attaining an altitude greater than that of a hill, usually greater than 2000 feet(610 meters above MSL).</a:t>
            </a:r>
            <a:endParaRPr lang="en-US" b="1" i="1" dirty="0">
              <a:solidFill>
                <a:schemeClr val="accent3">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5867400"/>
          </a:xfrm>
        </p:spPr>
        <p:txBody>
          <a:bodyPr>
            <a:normAutofit lnSpcReduction="10000"/>
          </a:bodyPr>
          <a:lstStyle/>
          <a:p>
            <a:pPr>
              <a:buFont typeface="Wingdings" pitchFamily="2" charset="2"/>
              <a:buChar char="Ø"/>
            </a:pPr>
            <a:r>
              <a:rPr lang="en-US" b="1" i="1" dirty="0" smtClean="0">
                <a:solidFill>
                  <a:srgbClr val="FF0000"/>
                </a:solidFill>
              </a:rPr>
              <a:t>Hall </a:t>
            </a:r>
            <a:r>
              <a:rPr lang="en-US" b="1" i="1" dirty="0" smtClean="0">
                <a:solidFill>
                  <a:schemeClr val="accent3">
                    <a:lumMod val="50000"/>
                  </a:schemeClr>
                </a:solidFill>
              </a:rPr>
              <a:t>elaborated the concept of geosynclines as advanced by Dana.</a:t>
            </a:r>
          </a:p>
          <a:p>
            <a:pPr>
              <a:buFont typeface="Wingdings" pitchFamily="2" charset="2"/>
              <a:buChar char="Ø"/>
            </a:pPr>
            <a:r>
              <a:rPr lang="en-US" b="1" i="1" dirty="0" smtClean="0">
                <a:solidFill>
                  <a:schemeClr val="accent3">
                    <a:lumMod val="50000"/>
                  </a:schemeClr>
                </a:solidFill>
              </a:rPr>
              <a:t>He presented ample evidences to show relationship between geosynclines and folded mountains.</a:t>
            </a:r>
          </a:p>
          <a:p>
            <a:pPr>
              <a:buFont typeface="Wingdings" pitchFamily="2" charset="2"/>
              <a:buChar char="Ø"/>
            </a:pPr>
            <a:r>
              <a:rPr lang="en-US" b="1" i="1" dirty="0" smtClean="0">
                <a:solidFill>
                  <a:schemeClr val="accent3">
                    <a:lumMod val="50000"/>
                  </a:schemeClr>
                </a:solidFill>
              </a:rPr>
              <a:t>He argued that the rocks of folded mountains were deposited in shallow seas.</a:t>
            </a:r>
          </a:p>
          <a:p>
            <a:pPr>
              <a:buFont typeface="Wingdings" pitchFamily="2" charset="2"/>
              <a:buChar char="Ø"/>
            </a:pPr>
            <a:r>
              <a:rPr lang="en-US" b="1" i="1" dirty="0" smtClean="0">
                <a:solidFill>
                  <a:schemeClr val="accent3">
                    <a:lumMod val="50000"/>
                  </a:schemeClr>
                </a:solidFill>
              </a:rPr>
              <a:t>According to Hall the beds of geosynclines are subjected to subsidence due to continuous sedimentation.</a:t>
            </a:r>
          </a:p>
          <a:p>
            <a:pPr>
              <a:buFont typeface="Wingdings" pitchFamily="2" charset="2"/>
              <a:buChar char="Ø"/>
            </a:pPr>
            <a:r>
              <a:rPr lang="en-US" b="1" i="1" dirty="0" smtClean="0">
                <a:solidFill>
                  <a:schemeClr val="accent3">
                    <a:lumMod val="50000"/>
                  </a:schemeClr>
                </a:solidFill>
              </a:rPr>
              <a:t>Geosynclines are much longer than their widths.</a:t>
            </a:r>
            <a:endParaRPr lang="en-US" b="1" i="1" dirty="0">
              <a:solidFill>
                <a:schemeClr val="accent3">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Concept of E. </a:t>
            </a:r>
            <a:r>
              <a:rPr lang="en-US" b="1" dirty="0" err="1" smtClean="0"/>
              <a:t>Haug</a:t>
            </a:r>
            <a:endParaRPr lang="en-US" b="1" dirty="0"/>
          </a:p>
        </p:txBody>
      </p:sp>
      <p:sp>
        <p:nvSpPr>
          <p:cNvPr id="3" name="Content Placeholder 2"/>
          <p:cNvSpPr>
            <a:spLocks noGrp="1"/>
          </p:cNvSpPr>
          <p:nvPr>
            <p:ph idx="1"/>
          </p:nvPr>
        </p:nvSpPr>
        <p:spPr>
          <a:xfrm>
            <a:off x="304800" y="990600"/>
            <a:ext cx="8534400" cy="5562600"/>
          </a:xfrm>
        </p:spPr>
        <p:txBody>
          <a:bodyPr>
            <a:noAutofit/>
          </a:bodyPr>
          <a:lstStyle/>
          <a:p>
            <a:pPr>
              <a:buFont typeface="Wingdings" pitchFamily="2" charset="2"/>
              <a:buChar char="Ø"/>
            </a:pPr>
            <a:r>
              <a:rPr lang="en-US" sz="2400" b="1" i="1" dirty="0" smtClean="0">
                <a:solidFill>
                  <a:schemeClr val="accent3">
                    <a:lumMod val="50000"/>
                  </a:schemeClr>
                </a:solidFill>
              </a:rPr>
              <a:t>The concept of geosynclines developed by </a:t>
            </a:r>
            <a:r>
              <a:rPr lang="en-US" sz="2400" b="1" i="1" dirty="0" smtClean="0">
                <a:solidFill>
                  <a:srgbClr val="FF0000"/>
                </a:solidFill>
              </a:rPr>
              <a:t>‘</a:t>
            </a:r>
            <a:r>
              <a:rPr lang="en-US" sz="2400" b="1" i="1" dirty="0" err="1" smtClean="0">
                <a:solidFill>
                  <a:srgbClr val="FF0000"/>
                </a:solidFill>
              </a:rPr>
              <a:t>Haug</a:t>
            </a:r>
            <a:r>
              <a:rPr lang="en-US" sz="2400" b="1" i="1" dirty="0" smtClean="0">
                <a:solidFill>
                  <a:srgbClr val="FF0000"/>
                </a:solidFill>
              </a:rPr>
              <a:t>’. </a:t>
            </a:r>
          </a:p>
          <a:p>
            <a:pPr>
              <a:buFont typeface="Wingdings" pitchFamily="2" charset="2"/>
              <a:buChar char="Ø"/>
            </a:pPr>
            <a:r>
              <a:rPr lang="en-US" sz="2400" b="1" i="1" dirty="0" smtClean="0">
                <a:solidFill>
                  <a:schemeClr val="accent3">
                    <a:lumMod val="50000"/>
                  </a:schemeClr>
                </a:solidFill>
              </a:rPr>
              <a:t>He defined geosynclines as long and deep water bodies. </a:t>
            </a:r>
            <a:r>
              <a:rPr lang="en-US" sz="2400" b="1" i="1" dirty="0" smtClean="0">
                <a:solidFill>
                  <a:srgbClr val="FF0000"/>
                </a:solidFill>
              </a:rPr>
              <a:t>According to </a:t>
            </a:r>
            <a:r>
              <a:rPr lang="en-US" sz="2400" b="1" i="1" dirty="0" err="1" smtClean="0">
                <a:solidFill>
                  <a:srgbClr val="FF0000"/>
                </a:solidFill>
              </a:rPr>
              <a:t>Haug</a:t>
            </a:r>
            <a:r>
              <a:rPr lang="en-US" sz="2400" b="1" i="1" dirty="0" smtClean="0">
                <a:solidFill>
                  <a:srgbClr val="FF0000"/>
                </a:solidFill>
              </a:rPr>
              <a:t> </a:t>
            </a:r>
            <a:r>
              <a:rPr lang="en-US" sz="2400" b="1" i="1" dirty="0" smtClean="0">
                <a:solidFill>
                  <a:schemeClr val="accent3">
                    <a:lumMod val="50000"/>
                  </a:schemeClr>
                </a:solidFill>
              </a:rPr>
              <a:t>‘geosynclines are relatively deep water areas and they are much longer than they are wide.</a:t>
            </a:r>
          </a:p>
          <a:p>
            <a:pPr>
              <a:buFont typeface="Wingdings" pitchFamily="2" charset="2"/>
              <a:buChar char="Ø"/>
            </a:pPr>
            <a:r>
              <a:rPr lang="en-US" sz="2400" b="1" i="1" dirty="0" smtClean="0">
                <a:solidFill>
                  <a:schemeClr val="accent3">
                    <a:lumMod val="50000"/>
                  </a:schemeClr>
                </a:solidFill>
              </a:rPr>
              <a:t>He drew the palaeogeographical maps of the world and depicted long and narrow oceanic tracts to demonstrate the facts that these water tracts were subsequently folded into mountain ranges.</a:t>
            </a:r>
          </a:p>
          <a:p>
            <a:pPr>
              <a:buFont typeface="Wingdings" pitchFamily="2" charset="2"/>
              <a:buChar char="Ø"/>
            </a:pPr>
            <a:r>
              <a:rPr lang="en-US" sz="2400" b="1" i="1" dirty="0" smtClean="0">
                <a:solidFill>
                  <a:schemeClr val="accent3">
                    <a:lumMod val="50000"/>
                  </a:schemeClr>
                </a:solidFill>
              </a:rPr>
              <a:t>He further postulated that the positions of the present-day mountains were previously occupied by oceanic tracts like geosynclines.</a:t>
            </a:r>
          </a:p>
          <a:p>
            <a:pPr>
              <a:buFont typeface="Wingdings" pitchFamily="2" charset="2"/>
              <a:buChar char="Ø"/>
            </a:pPr>
            <a:r>
              <a:rPr lang="en-US" sz="2400" b="1" i="1" dirty="0" smtClean="0">
                <a:solidFill>
                  <a:schemeClr val="accent3">
                    <a:lumMod val="50000"/>
                  </a:schemeClr>
                </a:solidFill>
              </a:rPr>
              <a:t>He further argued that geosynclines existed as mobile zones of water between rigid masses.</a:t>
            </a:r>
            <a:endParaRPr lang="en-US" sz="2400" b="1" i="1" dirty="0">
              <a:solidFill>
                <a:schemeClr val="accent3">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Font typeface="Wingdings" pitchFamily="2" charset="2"/>
              <a:buChar char="Ø"/>
            </a:pPr>
            <a:r>
              <a:rPr lang="en-US" b="1" i="1" dirty="0" smtClean="0">
                <a:solidFill>
                  <a:schemeClr val="accent3">
                    <a:lumMod val="50000"/>
                  </a:schemeClr>
                </a:solidFill>
              </a:rPr>
              <a:t>He identified 5 major rigid masses during Mesozoic era </a:t>
            </a:r>
            <a:r>
              <a:rPr lang="en-US" b="1" i="1" dirty="0" smtClean="0">
                <a:solidFill>
                  <a:srgbClr val="FF0000"/>
                </a:solidFill>
              </a:rPr>
              <a:t>e.g. </a:t>
            </a:r>
            <a:r>
              <a:rPr lang="en-US" b="1" i="1" dirty="0" smtClean="0">
                <a:solidFill>
                  <a:schemeClr val="accent3">
                    <a:lumMod val="50000"/>
                  </a:schemeClr>
                </a:solidFill>
              </a:rPr>
              <a:t>(1) North Atlantic mass, (2) Sino-Siberian Mass, (3) Africa-Brazil Mass, (4) Australia-India-Madagascar mass and (5) Pacific mass.</a:t>
            </a:r>
          </a:p>
          <a:p>
            <a:pPr>
              <a:buFont typeface="Wingdings" pitchFamily="2" charset="2"/>
              <a:buChar char="Ø"/>
            </a:pPr>
            <a:r>
              <a:rPr lang="en-US" b="1" i="1" dirty="0" smtClean="0">
                <a:solidFill>
                  <a:schemeClr val="accent3">
                    <a:lumMod val="50000"/>
                  </a:schemeClr>
                </a:solidFill>
              </a:rPr>
              <a:t>He located 4 geosynclines between these ancient rigid masses </a:t>
            </a:r>
            <a:r>
              <a:rPr lang="en-US" b="1" i="1" dirty="0" smtClean="0">
                <a:solidFill>
                  <a:srgbClr val="FF0000"/>
                </a:solidFill>
              </a:rPr>
              <a:t>e.g.</a:t>
            </a:r>
            <a:r>
              <a:rPr lang="en-US" b="1" i="1" dirty="0" smtClean="0">
                <a:solidFill>
                  <a:schemeClr val="accent3">
                    <a:lumMod val="50000"/>
                  </a:schemeClr>
                </a:solidFill>
              </a:rPr>
              <a:t> (1) Rockies geosynclines, (2) Ural geosynclines, (3) Tethys geosynclines (4) Circum pacific geosynclines</a:t>
            </a:r>
            <a:r>
              <a:rPr lang="en-US" dirty="0" smtClean="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b="1" dirty="0" smtClean="0"/>
              <a:t>Palaeogeographical Maps of Geosynclines</a:t>
            </a:r>
            <a:endParaRPr lang="en-US" sz="3600" b="1" dirty="0"/>
          </a:p>
        </p:txBody>
      </p:sp>
      <p:pic>
        <p:nvPicPr>
          <p:cNvPr id="2050" name="Picture 2" descr="C:\Users\Tech\Downloads\IMG_20190929_120848.jpg"/>
          <p:cNvPicPr>
            <a:picLocks noGrp="1" noChangeAspect="1" noChangeArrowheads="1"/>
          </p:cNvPicPr>
          <p:nvPr>
            <p:ph idx="1"/>
          </p:nvPr>
        </p:nvPicPr>
        <p:blipFill>
          <a:blip r:embed="rId2" cstate="print"/>
          <a:srcRect/>
          <a:stretch>
            <a:fillRect/>
          </a:stretch>
        </p:blipFill>
        <p:spPr bwMode="auto">
          <a:xfrm>
            <a:off x="228600" y="1143000"/>
            <a:ext cx="8610600" cy="5334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458200" cy="5791200"/>
          </a:xfrm>
        </p:spPr>
        <p:txBody>
          <a:bodyPr/>
          <a:lstStyle/>
          <a:p>
            <a:pPr>
              <a:buFont typeface="Wingdings" pitchFamily="2" charset="2"/>
              <a:buChar char="Ø"/>
            </a:pPr>
            <a:r>
              <a:rPr lang="en-US" b="1" i="1" dirty="0" smtClean="0">
                <a:solidFill>
                  <a:schemeClr val="accent3">
                    <a:lumMod val="50000"/>
                  </a:schemeClr>
                </a:solidFill>
              </a:rPr>
              <a:t>According to </a:t>
            </a:r>
            <a:r>
              <a:rPr lang="en-US" b="1" i="1" dirty="0" err="1" smtClean="0">
                <a:solidFill>
                  <a:schemeClr val="accent3">
                    <a:lumMod val="50000"/>
                  </a:schemeClr>
                </a:solidFill>
              </a:rPr>
              <a:t>Haug</a:t>
            </a:r>
            <a:r>
              <a:rPr lang="en-US" b="1" i="1" dirty="0" smtClean="0">
                <a:solidFill>
                  <a:schemeClr val="accent3">
                    <a:lumMod val="50000"/>
                  </a:schemeClr>
                </a:solidFill>
              </a:rPr>
              <a:t> there are systematic sedimentation in the geosynclines. </a:t>
            </a:r>
          </a:p>
          <a:p>
            <a:pPr>
              <a:buFont typeface="Wingdings" pitchFamily="2" charset="2"/>
              <a:buChar char="Ø"/>
            </a:pPr>
            <a:r>
              <a:rPr lang="en-US" b="1" i="1" dirty="0" smtClean="0">
                <a:solidFill>
                  <a:schemeClr val="accent3">
                    <a:lumMod val="50000"/>
                  </a:schemeClr>
                </a:solidFill>
              </a:rPr>
              <a:t>The marginal areas of the geosynclines have shallow water wherein larger sediments are deposited whereas finer sediments are deposited in central parts of the geosynclines.</a:t>
            </a:r>
          </a:p>
          <a:p>
            <a:pPr>
              <a:buFont typeface="Wingdings" pitchFamily="2" charset="2"/>
              <a:buChar char="Ø"/>
            </a:pPr>
            <a:r>
              <a:rPr lang="en-US" b="1" i="1" dirty="0" smtClean="0">
                <a:solidFill>
                  <a:schemeClr val="accent3">
                    <a:lumMod val="50000"/>
                  </a:schemeClr>
                </a:solidFill>
              </a:rPr>
              <a:t>The sediments are squeezed and folded into mountain ranges due to compressive forces coming from the margins of geosynclines.</a:t>
            </a:r>
            <a:endParaRPr lang="en-US" b="1" i="1" dirty="0">
              <a:solidFill>
                <a:schemeClr val="accent3">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b="1" dirty="0" smtClean="0"/>
              <a:t>Stages of Geosynclines</a:t>
            </a:r>
            <a:endParaRPr lang="en-US" b="1" dirty="0"/>
          </a:p>
        </p:txBody>
      </p:sp>
      <p:sp>
        <p:nvSpPr>
          <p:cNvPr id="3" name="Content Placeholder 2"/>
          <p:cNvSpPr>
            <a:spLocks noGrp="1"/>
          </p:cNvSpPr>
          <p:nvPr>
            <p:ph idx="1"/>
          </p:nvPr>
        </p:nvSpPr>
        <p:spPr>
          <a:xfrm>
            <a:off x="457200" y="1295401"/>
            <a:ext cx="8229600" cy="1066799"/>
          </a:xfrm>
        </p:spPr>
        <p:txBody>
          <a:bodyPr>
            <a:normAutofit fontScale="70000" lnSpcReduction="20000"/>
          </a:bodyPr>
          <a:lstStyle/>
          <a:p>
            <a:pPr>
              <a:buFont typeface="Wingdings" pitchFamily="2" charset="2"/>
              <a:buChar char="Ø"/>
            </a:pPr>
            <a:r>
              <a:rPr lang="en-US" b="1" dirty="0" smtClean="0">
                <a:solidFill>
                  <a:schemeClr val="accent3">
                    <a:lumMod val="50000"/>
                  </a:schemeClr>
                </a:solidFill>
              </a:rPr>
              <a:t>The geosynclinal history is divided into </a:t>
            </a:r>
            <a:r>
              <a:rPr lang="en-US" b="1" dirty="0" smtClean="0">
                <a:solidFill>
                  <a:srgbClr val="FF0000"/>
                </a:solidFill>
              </a:rPr>
              <a:t>three stages :</a:t>
            </a:r>
          </a:p>
          <a:p>
            <a:pPr>
              <a:buNone/>
            </a:pPr>
            <a:r>
              <a:rPr lang="en-US" b="1" dirty="0" smtClean="0">
                <a:solidFill>
                  <a:schemeClr val="accent3">
                    <a:lumMod val="50000"/>
                  </a:schemeClr>
                </a:solidFill>
              </a:rPr>
              <a:t>1). </a:t>
            </a:r>
            <a:r>
              <a:rPr lang="en-US" b="1" dirty="0" smtClean="0">
                <a:solidFill>
                  <a:srgbClr val="FF0000"/>
                </a:solidFill>
              </a:rPr>
              <a:t>Lithogenesis</a:t>
            </a:r>
            <a:r>
              <a:rPr lang="en-US" b="1" dirty="0" smtClean="0">
                <a:solidFill>
                  <a:schemeClr val="accent3">
                    <a:lumMod val="50000"/>
                  </a:schemeClr>
                </a:solidFill>
              </a:rPr>
              <a:t> (the stage of creation of geosynclines, sedimentation and subsidence of the beds of geosynclines</a:t>
            </a:r>
            <a:r>
              <a:rPr lang="en-US" dirty="0" smtClean="0"/>
              <a:t>.</a:t>
            </a:r>
            <a:endParaRPr lang="en-US" dirty="0"/>
          </a:p>
        </p:txBody>
      </p:sp>
      <p:pic>
        <p:nvPicPr>
          <p:cNvPr id="3074" name="Picture 2" descr="C:\Users\Tech\Downloads\IMG_20190929_120915.jpg"/>
          <p:cNvPicPr>
            <a:picLocks noChangeAspect="1" noChangeArrowheads="1"/>
          </p:cNvPicPr>
          <p:nvPr/>
        </p:nvPicPr>
        <p:blipFill>
          <a:blip r:embed="rId2" cstate="print"/>
          <a:srcRect/>
          <a:stretch>
            <a:fillRect/>
          </a:stretch>
        </p:blipFill>
        <p:spPr bwMode="auto">
          <a:xfrm>
            <a:off x="381000" y="2438400"/>
            <a:ext cx="8458200" cy="3886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1066799"/>
          </a:xfrm>
        </p:spPr>
        <p:txBody>
          <a:bodyPr>
            <a:normAutofit fontScale="85000" lnSpcReduction="10000"/>
          </a:bodyPr>
          <a:lstStyle/>
          <a:p>
            <a:pPr>
              <a:buNone/>
            </a:pPr>
            <a:r>
              <a:rPr lang="en-US" b="1" dirty="0" smtClean="0">
                <a:solidFill>
                  <a:schemeClr val="accent3">
                    <a:lumMod val="50000"/>
                  </a:schemeClr>
                </a:solidFill>
              </a:rPr>
              <a:t>2). </a:t>
            </a:r>
            <a:r>
              <a:rPr lang="en-US" b="1" i="1" dirty="0" smtClean="0">
                <a:solidFill>
                  <a:srgbClr val="FF0000"/>
                </a:solidFill>
              </a:rPr>
              <a:t>Orogenesis</a:t>
            </a:r>
            <a:r>
              <a:rPr lang="en-US" b="1" i="1" dirty="0" smtClean="0">
                <a:solidFill>
                  <a:schemeClr val="accent3">
                    <a:lumMod val="50000"/>
                  </a:schemeClr>
                </a:solidFill>
              </a:rPr>
              <a:t> (the stages of squeezing and folding of geosynclinal sediments into mountain ranges).</a:t>
            </a:r>
            <a:endParaRPr lang="en-US" b="1" i="1" dirty="0">
              <a:solidFill>
                <a:schemeClr val="accent3">
                  <a:lumMod val="50000"/>
                </a:schemeClr>
              </a:solidFill>
            </a:endParaRPr>
          </a:p>
        </p:txBody>
      </p:sp>
      <p:pic>
        <p:nvPicPr>
          <p:cNvPr id="4098" name="Picture 2" descr="C:\Users\Tech\Downloads\IMG_20190929_120930.jpg"/>
          <p:cNvPicPr>
            <a:picLocks noChangeAspect="1" noChangeArrowheads="1"/>
          </p:cNvPicPr>
          <p:nvPr/>
        </p:nvPicPr>
        <p:blipFill>
          <a:blip r:embed="rId2" cstate="print"/>
          <a:srcRect/>
          <a:stretch>
            <a:fillRect/>
          </a:stretch>
        </p:blipFill>
        <p:spPr bwMode="auto">
          <a:xfrm>
            <a:off x="304800" y="1676400"/>
            <a:ext cx="8534400" cy="4800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33399"/>
          </a:xfrm>
        </p:spPr>
        <p:txBody>
          <a:bodyPr>
            <a:normAutofit fontScale="85000" lnSpcReduction="10000"/>
          </a:bodyPr>
          <a:lstStyle/>
          <a:p>
            <a:pPr>
              <a:buNone/>
            </a:pPr>
            <a:r>
              <a:rPr lang="en-US" b="1" i="1" dirty="0" smtClean="0">
                <a:solidFill>
                  <a:schemeClr val="accent3">
                    <a:lumMod val="50000"/>
                  </a:schemeClr>
                </a:solidFill>
              </a:rPr>
              <a:t>3).</a:t>
            </a:r>
            <a:r>
              <a:rPr lang="en-US" b="1" dirty="0" smtClean="0">
                <a:solidFill>
                  <a:srgbClr val="FF0000"/>
                </a:solidFill>
              </a:rPr>
              <a:t>Gliptogenesis</a:t>
            </a:r>
            <a:r>
              <a:rPr lang="en-US" dirty="0" smtClean="0"/>
              <a:t> </a:t>
            </a:r>
            <a:r>
              <a:rPr lang="en-US" b="1" i="1" dirty="0" smtClean="0">
                <a:solidFill>
                  <a:schemeClr val="accent3">
                    <a:lumMod val="50000"/>
                  </a:schemeClr>
                </a:solidFill>
              </a:rPr>
              <a:t>(the stage of gradual rise of mountains)</a:t>
            </a:r>
            <a:endParaRPr lang="en-US" b="1" i="1" dirty="0">
              <a:solidFill>
                <a:schemeClr val="accent3">
                  <a:lumMod val="50000"/>
                </a:schemeClr>
              </a:solidFill>
            </a:endParaRPr>
          </a:p>
        </p:txBody>
      </p:sp>
      <p:pic>
        <p:nvPicPr>
          <p:cNvPr id="5122" name="Picture 2" descr="C:\Users\Tech\Downloads\IMG_20190929_120945.jpg"/>
          <p:cNvPicPr>
            <a:picLocks noChangeAspect="1" noChangeArrowheads="1"/>
          </p:cNvPicPr>
          <p:nvPr/>
        </p:nvPicPr>
        <p:blipFill>
          <a:blip r:embed="rId2" cstate="print"/>
          <a:srcRect/>
          <a:stretch>
            <a:fillRect/>
          </a:stretch>
        </p:blipFill>
        <p:spPr bwMode="auto">
          <a:xfrm>
            <a:off x="228600" y="1219200"/>
            <a:ext cx="8610600" cy="5105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Geosynclinal Orogen theory of Kober</a:t>
            </a:r>
            <a:endParaRPr lang="en-US" b="1" dirty="0"/>
          </a:p>
        </p:txBody>
      </p:sp>
      <p:sp>
        <p:nvSpPr>
          <p:cNvPr id="3" name="Content Placeholder 2"/>
          <p:cNvSpPr>
            <a:spLocks noGrp="1"/>
          </p:cNvSpPr>
          <p:nvPr>
            <p:ph idx="1"/>
          </p:nvPr>
        </p:nvSpPr>
        <p:spPr>
          <a:xfrm>
            <a:off x="457200" y="1295400"/>
            <a:ext cx="8229600" cy="5029200"/>
          </a:xfrm>
        </p:spPr>
        <p:txBody>
          <a:bodyPr/>
          <a:lstStyle/>
          <a:p>
            <a:pPr>
              <a:buFont typeface="Wingdings" pitchFamily="2" charset="2"/>
              <a:buChar char="Ø"/>
            </a:pPr>
            <a:r>
              <a:rPr lang="en-US" b="1" i="1" dirty="0" smtClean="0">
                <a:solidFill>
                  <a:schemeClr val="accent1"/>
                </a:solidFill>
              </a:rPr>
              <a:t>Objective of Geosynclinal Orogen theory:</a:t>
            </a:r>
          </a:p>
          <a:p>
            <a:pPr>
              <a:buFont typeface="Wingdings" pitchFamily="2" charset="2"/>
              <a:buChar char="Ø"/>
            </a:pPr>
            <a:r>
              <a:rPr lang="en-US" b="1" i="1" dirty="0" smtClean="0">
                <a:solidFill>
                  <a:schemeClr val="accent1"/>
                </a:solidFill>
              </a:rPr>
              <a:t>Famous German geologist Kober has presented a detailed and systematic description of the surface features of the earth in his book ‘</a:t>
            </a:r>
            <a:r>
              <a:rPr lang="en-US" b="1" i="1" dirty="0" err="1" smtClean="0">
                <a:solidFill>
                  <a:schemeClr val="accent1"/>
                </a:solidFill>
              </a:rPr>
              <a:t>Der</a:t>
            </a:r>
            <a:r>
              <a:rPr lang="en-US" b="1" i="1" dirty="0" smtClean="0">
                <a:solidFill>
                  <a:schemeClr val="accent1"/>
                </a:solidFill>
              </a:rPr>
              <a:t> </a:t>
            </a:r>
            <a:r>
              <a:rPr lang="en-US" b="1" i="1" dirty="0" err="1" smtClean="0">
                <a:solidFill>
                  <a:schemeClr val="accent1"/>
                </a:solidFill>
              </a:rPr>
              <a:t>Bau</a:t>
            </a:r>
            <a:r>
              <a:rPr lang="en-US" b="1" i="1" dirty="0" smtClean="0">
                <a:solidFill>
                  <a:schemeClr val="accent1"/>
                </a:solidFill>
              </a:rPr>
              <a:t> </a:t>
            </a:r>
            <a:r>
              <a:rPr lang="en-US" b="1" i="1" dirty="0" err="1" smtClean="0">
                <a:solidFill>
                  <a:schemeClr val="accent1"/>
                </a:solidFill>
              </a:rPr>
              <a:t>Der</a:t>
            </a:r>
            <a:r>
              <a:rPr lang="en-US" b="1" i="1" dirty="0" smtClean="0">
                <a:solidFill>
                  <a:schemeClr val="accent1"/>
                </a:solidFill>
              </a:rPr>
              <a:t> </a:t>
            </a:r>
            <a:r>
              <a:rPr lang="en-US" b="1" i="1" dirty="0" err="1" smtClean="0">
                <a:solidFill>
                  <a:schemeClr val="accent1"/>
                </a:solidFill>
              </a:rPr>
              <a:t>Erde</a:t>
            </a:r>
            <a:r>
              <a:rPr lang="en-US" b="1" i="1" dirty="0" smtClean="0">
                <a:solidFill>
                  <a:schemeClr val="accent1"/>
                </a:solidFill>
              </a:rPr>
              <a:t>’.</a:t>
            </a:r>
          </a:p>
          <a:p>
            <a:pPr>
              <a:buFont typeface="Wingdings" pitchFamily="2" charset="2"/>
              <a:buChar char="Ø"/>
            </a:pPr>
            <a:r>
              <a:rPr lang="en-US" b="1" i="1" dirty="0" smtClean="0">
                <a:solidFill>
                  <a:schemeClr val="accent1"/>
                </a:solidFill>
              </a:rPr>
              <a:t>His main objective was to establish relationship between ancient rigid masses or tablelands and more mobile zones or geosynclines, which he called Orogen.</a:t>
            </a:r>
            <a:endParaRPr lang="en-US" b="1" i="1" dirty="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Orogenetic Force</a:t>
            </a:r>
            <a:endParaRPr lang="en-US" b="1" dirty="0"/>
          </a:p>
        </p:txBody>
      </p:sp>
      <p:sp>
        <p:nvSpPr>
          <p:cNvPr id="3" name="Content Placeholder 2"/>
          <p:cNvSpPr>
            <a:spLocks noGrp="1"/>
          </p:cNvSpPr>
          <p:nvPr>
            <p:ph idx="1"/>
          </p:nvPr>
        </p:nvSpPr>
        <p:spPr>
          <a:xfrm>
            <a:off x="457200" y="1447800"/>
            <a:ext cx="8229600" cy="4678363"/>
          </a:xfrm>
        </p:spPr>
        <p:txBody>
          <a:bodyPr/>
          <a:lstStyle/>
          <a:p>
            <a:pPr>
              <a:buFont typeface="Wingdings" pitchFamily="2" charset="2"/>
              <a:buChar char="Ø"/>
            </a:pPr>
            <a:r>
              <a:rPr lang="en-US" b="1" i="1" dirty="0" smtClean="0">
                <a:solidFill>
                  <a:schemeClr val="accent1"/>
                </a:solidFill>
              </a:rPr>
              <a:t>Kober’s geosynclinal theory is based on the forces of contraction produced by the cooling of the earth. </a:t>
            </a:r>
          </a:p>
          <a:p>
            <a:pPr>
              <a:buFont typeface="Wingdings" pitchFamily="2" charset="2"/>
              <a:buChar char="Ø"/>
            </a:pPr>
            <a:r>
              <a:rPr lang="en-US" b="1" i="1" dirty="0" smtClean="0">
                <a:solidFill>
                  <a:schemeClr val="accent1"/>
                </a:solidFill>
              </a:rPr>
              <a:t>In other words, the force of contraction generated due to cooling of the earth causes horizontal movements of the rigid masses or forelands which squeeze, buckle and fold the sediments in to mountain ranges.</a:t>
            </a:r>
            <a:endParaRPr lang="en-US" b="1" i="1"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ch\Downloads\images (18).jpeg"/>
          <p:cNvPicPr>
            <a:picLocks noChangeAspect="1" noChangeArrowheads="1"/>
          </p:cNvPicPr>
          <p:nvPr/>
        </p:nvPicPr>
        <p:blipFill>
          <a:blip r:embed="rId2" cstate="print"/>
          <a:srcRect/>
          <a:stretch>
            <a:fillRect/>
          </a:stretch>
        </p:blipFill>
        <p:spPr bwMode="auto">
          <a:xfrm>
            <a:off x="304800" y="381000"/>
            <a:ext cx="8534400" cy="6096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Base of the theory</a:t>
            </a:r>
            <a:endParaRPr lang="en-US" b="1" dirty="0"/>
          </a:p>
        </p:txBody>
      </p:sp>
      <p:sp>
        <p:nvSpPr>
          <p:cNvPr id="3" name="Content Placeholder 2"/>
          <p:cNvSpPr>
            <a:spLocks noGrp="1"/>
          </p:cNvSpPr>
          <p:nvPr>
            <p:ph idx="1"/>
          </p:nvPr>
        </p:nvSpPr>
        <p:spPr/>
        <p:txBody>
          <a:bodyPr/>
          <a:lstStyle/>
          <a:p>
            <a:pPr>
              <a:buFont typeface="Wingdings" pitchFamily="2" charset="2"/>
              <a:buChar char="Ø"/>
            </a:pPr>
            <a:r>
              <a:rPr lang="en-US" b="1" i="1" dirty="0" smtClean="0">
                <a:solidFill>
                  <a:schemeClr val="accent1"/>
                </a:solidFill>
              </a:rPr>
              <a:t>According to Kober there were mobile zones of water in the places of present-day mountains. He called mobile zones of water as geosynclines or orogen (the place of mountain building).</a:t>
            </a:r>
          </a:p>
          <a:p>
            <a:pPr>
              <a:buFont typeface="Wingdings" pitchFamily="2" charset="2"/>
              <a:buChar char="Ø"/>
            </a:pPr>
            <a:r>
              <a:rPr lang="en-US" b="1" i="1" dirty="0" smtClean="0">
                <a:solidFill>
                  <a:schemeClr val="accent1"/>
                </a:solidFill>
              </a:rPr>
              <a:t>These mobile zones of geosynclines were surrounded by rigid masses which were termed by Kober as </a:t>
            </a:r>
            <a:r>
              <a:rPr lang="en-US" b="1" i="1" dirty="0" err="1" smtClean="0">
                <a:solidFill>
                  <a:schemeClr val="accent1"/>
                </a:solidFill>
              </a:rPr>
              <a:t>Kratogen</a:t>
            </a:r>
            <a:r>
              <a:rPr lang="en-US" b="1" i="1" dirty="0" smtClean="0">
                <a:solidFill>
                  <a:schemeClr val="accent1"/>
                </a:solidFill>
              </a:rPr>
              <a:t>.</a:t>
            </a:r>
            <a:endParaRPr lang="en-US" b="1" i="1" dirty="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b="1" i="1" dirty="0" smtClean="0">
                <a:solidFill>
                  <a:srgbClr val="FF0000"/>
                </a:solidFill>
              </a:rPr>
              <a:t>Kober has identified 6 major periods of mountain building.</a:t>
            </a:r>
          </a:p>
          <a:p>
            <a:r>
              <a:rPr lang="en-US" b="1" i="1" dirty="0" smtClean="0">
                <a:solidFill>
                  <a:schemeClr val="accent1"/>
                </a:solidFill>
              </a:rPr>
              <a:t>1) Pre-Cambrian period</a:t>
            </a:r>
          </a:p>
          <a:p>
            <a:r>
              <a:rPr lang="en-US" b="1" i="1" dirty="0" smtClean="0">
                <a:solidFill>
                  <a:schemeClr val="accent1"/>
                </a:solidFill>
              </a:rPr>
              <a:t>2) Palaeozoic era</a:t>
            </a:r>
          </a:p>
          <a:p>
            <a:r>
              <a:rPr lang="en-US" b="1" i="1" dirty="0" smtClean="0">
                <a:solidFill>
                  <a:schemeClr val="accent1"/>
                </a:solidFill>
              </a:rPr>
              <a:t>3) Caledonian period</a:t>
            </a:r>
          </a:p>
          <a:p>
            <a:r>
              <a:rPr lang="en-US" b="1" i="1" dirty="0" smtClean="0">
                <a:solidFill>
                  <a:schemeClr val="accent1"/>
                </a:solidFill>
              </a:rPr>
              <a:t>4) Silurian period</a:t>
            </a:r>
          </a:p>
          <a:p>
            <a:r>
              <a:rPr lang="en-US" b="1" i="1" dirty="0" smtClean="0">
                <a:solidFill>
                  <a:schemeClr val="accent1"/>
                </a:solidFill>
              </a:rPr>
              <a:t>5) Carboniferous period</a:t>
            </a:r>
          </a:p>
          <a:p>
            <a:r>
              <a:rPr lang="en-US" b="1" i="1" dirty="0" smtClean="0">
                <a:solidFill>
                  <a:schemeClr val="accent1"/>
                </a:solidFill>
              </a:rPr>
              <a:t>6) Tertiary epoch</a:t>
            </a:r>
            <a:endParaRPr lang="en-US" b="1" i="1" dirty="0">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Mechanism of the theory</a:t>
            </a:r>
            <a:endParaRPr lang="en-US" b="1" dirty="0"/>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pPr>
              <a:buFont typeface="Wingdings" pitchFamily="2" charset="2"/>
              <a:buChar char="Ø"/>
            </a:pPr>
            <a:r>
              <a:rPr lang="en-US" b="1" i="1" dirty="0" smtClean="0">
                <a:solidFill>
                  <a:schemeClr val="accent1"/>
                </a:solidFill>
              </a:rPr>
              <a:t>According to Kober the whole process of mountain building passes through three closely linked stages of </a:t>
            </a:r>
            <a:r>
              <a:rPr lang="en-US" b="1" i="1" dirty="0" err="1" smtClean="0">
                <a:solidFill>
                  <a:srgbClr val="FF0000"/>
                </a:solidFill>
              </a:rPr>
              <a:t>lithogenesis</a:t>
            </a:r>
            <a:r>
              <a:rPr lang="en-US" b="1" i="1" dirty="0" smtClean="0">
                <a:solidFill>
                  <a:srgbClr val="FF0000"/>
                </a:solidFill>
              </a:rPr>
              <a:t>, </a:t>
            </a:r>
            <a:r>
              <a:rPr lang="en-US" b="1" i="1" dirty="0" err="1" smtClean="0">
                <a:solidFill>
                  <a:srgbClr val="FF0000"/>
                </a:solidFill>
              </a:rPr>
              <a:t>orogenesis</a:t>
            </a:r>
            <a:r>
              <a:rPr lang="en-US" b="1" i="1" dirty="0" smtClean="0">
                <a:solidFill>
                  <a:srgbClr val="FF0000"/>
                </a:solidFill>
              </a:rPr>
              <a:t> and </a:t>
            </a:r>
            <a:r>
              <a:rPr lang="en-US" b="1" i="1" dirty="0" err="1" smtClean="0">
                <a:solidFill>
                  <a:srgbClr val="FF0000"/>
                </a:solidFill>
              </a:rPr>
              <a:t>gliptogenesis</a:t>
            </a:r>
            <a:r>
              <a:rPr lang="en-US" b="1" i="1" dirty="0" smtClean="0">
                <a:solidFill>
                  <a:srgbClr val="FF0000"/>
                </a:solidFill>
              </a:rPr>
              <a:t>.</a:t>
            </a:r>
          </a:p>
          <a:p>
            <a:pPr>
              <a:buFont typeface="Wingdings" pitchFamily="2" charset="2"/>
              <a:buChar char="Ø"/>
            </a:pPr>
            <a:r>
              <a:rPr lang="en-US" b="1" i="1" dirty="0" smtClean="0">
                <a:solidFill>
                  <a:schemeClr val="accent1"/>
                </a:solidFill>
              </a:rPr>
              <a:t>The geosynclines or orogen are long and wide mobile zones of water which are bordered by rigid masses, which have been named by Kober as </a:t>
            </a:r>
            <a:r>
              <a:rPr lang="en-US" b="1" i="1" dirty="0" smtClean="0">
                <a:solidFill>
                  <a:srgbClr val="FF0000"/>
                </a:solidFill>
              </a:rPr>
              <a:t>forelands</a:t>
            </a:r>
            <a:r>
              <a:rPr lang="en-US" b="1" i="1" dirty="0" smtClean="0">
                <a:solidFill>
                  <a:schemeClr val="accent1"/>
                </a:solidFill>
              </a:rPr>
              <a:t> or </a:t>
            </a:r>
            <a:r>
              <a:rPr lang="en-US" b="1" i="1" dirty="0" err="1" smtClean="0">
                <a:solidFill>
                  <a:srgbClr val="FF0000"/>
                </a:solidFill>
              </a:rPr>
              <a:t>Kratogen</a:t>
            </a:r>
            <a:r>
              <a:rPr lang="en-US" b="1" i="1" dirty="0" smtClean="0">
                <a:solidFill>
                  <a:srgbClr val="FF0000"/>
                </a:solidFill>
              </a:rPr>
              <a:t>.</a:t>
            </a:r>
          </a:p>
          <a:p>
            <a:pPr>
              <a:buFont typeface="Wingdings" pitchFamily="2" charset="2"/>
              <a:buChar char="Ø"/>
            </a:pPr>
            <a:r>
              <a:rPr lang="en-US" b="1" i="1" dirty="0" smtClean="0">
                <a:solidFill>
                  <a:schemeClr val="accent1"/>
                </a:solidFill>
              </a:rPr>
              <a:t>These upstanding land masses or forelands are subjected to continuous erosion by fluvial process and eroded materials are deposited in the geosynclines . This process of sediment deposition is called sedimentation.</a:t>
            </a:r>
            <a:endParaRPr lang="en-US" b="1" i="1" dirty="0">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b="1" dirty="0" smtClean="0"/>
              <a:t>Stages of Geosynclines</a:t>
            </a:r>
            <a:endParaRPr lang="en-US" dirty="0"/>
          </a:p>
        </p:txBody>
      </p:sp>
      <p:sp>
        <p:nvSpPr>
          <p:cNvPr id="3" name="Content Placeholder 2"/>
          <p:cNvSpPr>
            <a:spLocks noGrp="1"/>
          </p:cNvSpPr>
          <p:nvPr>
            <p:ph idx="1"/>
          </p:nvPr>
        </p:nvSpPr>
        <p:spPr>
          <a:xfrm>
            <a:off x="457200" y="1219201"/>
            <a:ext cx="8229600" cy="1219200"/>
          </a:xfrm>
        </p:spPr>
        <p:txBody>
          <a:bodyPr>
            <a:normAutofit fontScale="70000" lnSpcReduction="20000"/>
          </a:bodyPr>
          <a:lstStyle/>
          <a:p>
            <a:pPr>
              <a:buFont typeface="Wingdings" pitchFamily="2" charset="2"/>
              <a:buChar char="Ø"/>
            </a:pPr>
            <a:r>
              <a:rPr lang="en-US" b="1" dirty="0" smtClean="0">
                <a:solidFill>
                  <a:schemeClr val="accent3">
                    <a:lumMod val="50000"/>
                  </a:schemeClr>
                </a:solidFill>
              </a:rPr>
              <a:t>The geosynclinal history is divided into </a:t>
            </a:r>
            <a:r>
              <a:rPr lang="en-US" b="1" dirty="0" smtClean="0">
                <a:solidFill>
                  <a:srgbClr val="FF0000"/>
                </a:solidFill>
              </a:rPr>
              <a:t>three stages :</a:t>
            </a:r>
          </a:p>
          <a:p>
            <a:pPr>
              <a:buNone/>
            </a:pPr>
            <a:r>
              <a:rPr lang="en-US" b="1" dirty="0" smtClean="0">
                <a:solidFill>
                  <a:schemeClr val="accent3">
                    <a:lumMod val="50000"/>
                  </a:schemeClr>
                </a:solidFill>
              </a:rPr>
              <a:t>1). </a:t>
            </a:r>
            <a:r>
              <a:rPr lang="en-US" b="1" dirty="0" smtClean="0">
                <a:solidFill>
                  <a:srgbClr val="FF0000"/>
                </a:solidFill>
              </a:rPr>
              <a:t>Lithogenesis</a:t>
            </a:r>
            <a:r>
              <a:rPr lang="en-US" b="1" dirty="0" smtClean="0">
                <a:solidFill>
                  <a:schemeClr val="accent3">
                    <a:lumMod val="50000"/>
                  </a:schemeClr>
                </a:solidFill>
              </a:rPr>
              <a:t> (the stage of creation of geosynclines, sedimentation and subsidence of the beds of geosynclines</a:t>
            </a:r>
            <a:r>
              <a:rPr lang="en-US" dirty="0" smtClean="0"/>
              <a:t>.</a:t>
            </a:r>
          </a:p>
          <a:p>
            <a:endParaRPr lang="en-US" dirty="0"/>
          </a:p>
        </p:txBody>
      </p:sp>
      <p:pic>
        <p:nvPicPr>
          <p:cNvPr id="4" name="Picture 2" descr="C:\Users\Tech\Downloads\IMG_20190929_120915.jpg"/>
          <p:cNvPicPr>
            <a:picLocks noChangeAspect="1" noChangeArrowheads="1"/>
          </p:cNvPicPr>
          <p:nvPr/>
        </p:nvPicPr>
        <p:blipFill>
          <a:blip r:embed="rId2" cstate="print"/>
          <a:srcRect/>
          <a:stretch>
            <a:fillRect/>
          </a:stretch>
        </p:blipFill>
        <p:spPr bwMode="auto">
          <a:xfrm>
            <a:off x="381000" y="2209800"/>
            <a:ext cx="8458200" cy="4114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b="1" dirty="0" smtClean="0">
                <a:solidFill>
                  <a:schemeClr val="accent3">
                    <a:lumMod val="50000"/>
                  </a:schemeClr>
                </a:solidFill>
              </a:rPr>
              <a:t> </a:t>
            </a:r>
            <a:r>
              <a:rPr lang="en-US" b="1" i="1" dirty="0" smtClean="0">
                <a:solidFill>
                  <a:srgbClr val="FF0000"/>
                </a:solidFill>
              </a:rPr>
              <a:t>Orogenesis</a:t>
            </a:r>
            <a:endParaRPr lang="en-US" dirty="0"/>
          </a:p>
        </p:txBody>
      </p:sp>
      <p:pic>
        <p:nvPicPr>
          <p:cNvPr id="4" name="Picture 2" descr="C:\Users\Tech\Downloads\IMG_20190929_120930.jpg"/>
          <p:cNvPicPr>
            <a:picLocks noGrp="1" noChangeAspect="1" noChangeArrowheads="1"/>
          </p:cNvPicPr>
          <p:nvPr>
            <p:ph idx="1"/>
          </p:nvPr>
        </p:nvPicPr>
        <p:blipFill>
          <a:blip r:embed="rId2" cstate="print"/>
          <a:srcRect/>
          <a:stretch>
            <a:fillRect/>
          </a:stretch>
        </p:blipFill>
        <p:spPr bwMode="auto">
          <a:xfrm>
            <a:off x="533400" y="2362200"/>
            <a:ext cx="8044851" cy="4267200"/>
          </a:xfrm>
          <a:prstGeom prst="rect">
            <a:avLst/>
          </a:prstGeom>
          <a:noFill/>
        </p:spPr>
      </p:pic>
      <p:sp>
        <p:nvSpPr>
          <p:cNvPr id="5" name="Rectangle 4"/>
          <p:cNvSpPr/>
          <p:nvPr/>
        </p:nvSpPr>
        <p:spPr>
          <a:xfrm>
            <a:off x="304800" y="1143000"/>
            <a:ext cx="8305800" cy="1077218"/>
          </a:xfrm>
          <a:prstGeom prst="rect">
            <a:avLst/>
          </a:prstGeom>
        </p:spPr>
        <p:txBody>
          <a:bodyPr wrap="square">
            <a:spAutoFit/>
          </a:bodyPr>
          <a:lstStyle/>
          <a:p>
            <a:r>
              <a:rPr lang="en-US" sz="3200" b="1" i="1" dirty="0" smtClean="0">
                <a:solidFill>
                  <a:schemeClr val="accent3">
                    <a:lumMod val="50000"/>
                  </a:schemeClr>
                </a:solidFill>
              </a:rPr>
              <a:t>(the stages of squeezing and folding of geosynclinal sediments into mountain ranges).</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Gliptogenesis</a:t>
            </a:r>
            <a:endParaRPr lang="en-US" b="1" dirty="0"/>
          </a:p>
        </p:txBody>
      </p:sp>
      <p:sp>
        <p:nvSpPr>
          <p:cNvPr id="3" name="Content Placeholder 2"/>
          <p:cNvSpPr>
            <a:spLocks noGrp="1"/>
          </p:cNvSpPr>
          <p:nvPr>
            <p:ph idx="1"/>
          </p:nvPr>
        </p:nvSpPr>
        <p:spPr>
          <a:xfrm>
            <a:off x="457200" y="1600201"/>
            <a:ext cx="8229600" cy="761999"/>
          </a:xfrm>
        </p:spPr>
        <p:txBody>
          <a:bodyPr>
            <a:normAutofit fontScale="85000" lnSpcReduction="20000"/>
          </a:bodyPr>
          <a:lstStyle/>
          <a:p>
            <a:r>
              <a:rPr lang="en-US" b="1" i="1" dirty="0" smtClean="0">
                <a:solidFill>
                  <a:schemeClr val="accent3">
                    <a:lumMod val="50000"/>
                  </a:schemeClr>
                </a:solidFill>
              </a:rPr>
              <a:t>3).</a:t>
            </a:r>
            <a:r>
              <a:rPr lang="en-US" b="1" dirty="0" smtClean="0">
                <a:solidFill>
                  <a:srgbClr val="FF0000"/>
                </a:solidFill>
              </a:rPr>
              <a:t>Gliptogenesis</a:t>
            </a:r>
            <a:r>
              <a:rPr lang="en-US" dirty="0" smtClean="0"/>
              <a:t> </a:t>
            </a:r>
            <a:r>
              <a:rPr lang="en-US" b="1" i="1" dirty="0" smtClean="0">
                <a:solidFill>
                  <a:schemeClr val="accent3">
                    <a:lumMod val="50000"/>
                  </a:schemeClr>
                </a:solidFill>
              </a:rPr>
              <a:t>(the stage of gradual rise of mountains.</a:t>
            </a:r>
            <a:endParaRPr lang="en-US" dirty="0"/>
          </a:p>
        </p:txBody>
      </p:sp>
      <p:pic>
        <p:nvPicPr>
          <p:cNvPr id="4" name="Picture 2" descr="C:\Users\Tech\Downloads\IMG_20190929_120945.jpg"/>
          <p:cNvPicPr>
            <a:picLocks noChangeAspect="1" noChangeArrowheads="1"/>
          </p:cNvPicPr>
          <p:nvPr/>
        </p:nvPicPr>
        <p:blipFill>
          <a:blip r:embed="rId2" cstate="print"/>
          <a:srcRect/>
          <a:stretch>
            <a:fillRect/>
          </a:stretch>
        </p:blipFill>
        <p:spPr bwMode="auto">
          <a:xfrm>
            <a:off x="228600" y="2362200"/>
            <a:ext cx="8610600" cy="3962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92500" lnSpcReduction="10000"/>
          </a:bodyPr>
          <a:lstStyle/>
          <a:p>
            <a:pPr>
              <a:buFont typeface="Wingdings" pitchFamily="2" charset="2"/>
              <a:buChar char="Ø"/>
            </a:pPr>
            <a:r>
              <a:rPr lang="en-US" b="1" i="1" dirty="0" smtClean="0">
                <a:solidFill>
                  <a:schemeClr val="accent1"/>
                </a:solidFill>
              </a:rPr>
              <a:t>According to Kober folding of entire sediments of the geosynclines or part thereof depends upon the intensity of compressive forces. </a:t>
            </a:r>
          </a:p>
          <a:p>
            <a:pPr>
              <a:buFont typeface="Wingdings" pitchFamily="2" charset="2"/>
              <a:buChar char="Ø"/>
            </a:pPr>
            <a:r>
              <a:rPr lang="en-US" b="1" i="1" dirty="0" smtClean="0">
                <a:solidFill>
                  <a:schemeClr val="accent1"/>
                </a:solidFill>
              </a:rPr>
              <a:t>If the compressive forces are normal and of the moderate intensity, only the marginal sediments of the geosynclines are folded to form two marginal </a:t>
            </a:r>
            <a:r>
              <a:rPr lang="en-US" b="1" i="1" dirty="0" smtClean="0">
                <a:solidFill>
                  <a:srgbClr val="FF0000"/>
                </a:solidFill>
              </a:rPr>
              <a:t>randketten </a:t>
            </a:r>
            <a:r>
              <a:rPr lang="en-US" b="1" i="1" dirty="0" smtClean="0">
                <a:solidFill>
                  <a:schemeClr val="accent1"/>
                </a:solidFill>
              </a:rPr>
              <a:t>(marginal ranges) and middle portion of the geosynclines remain unaffected by folding activity.</a:t>
            </a:r>
          </a:p>
          <a:p>
            <a:pPr>
              <a:buFont typeface="Wingdings" pitchFamily="2" charset="2"/>
              <a:buChar char="Ø"/>
            </a:pPr>
            <a:r>
              <a:rPr lang="en-US" b="1" i="1" dirty="0" smtClean="0">
                <a:solidFill>
                  <a:schemeClr val="accent1"/>
                </a:solidFill>
              </a:rPr>
              <a:t>This unfolded middle portion is called </a:t>
            </a:r>
            <a:r>
              <a:rPr lang="en-US" b="1" i="1" dirty="0" smtClean="0">
                <a:solidFill>
                  <a:srgbClr val="FF0000"/>
                </a:solidFill>
              </a:rPr>
              <a:t>Zwischengebirge</a:t>
            </a:r>
            <a:r>
              <a:rPr lang="en-US" b="1" i="1" dirty="0" smtClean="0">
                <a:solidFill>
                  <a:schemeClr val="accent1"/>
                </a:solidFill>
              </a:rPr>
              <a:t> (median mass).</a:t>
            </a:r>
            <a:endParaRPr lang="en-US" b="1" i="1" dirty="0">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ch\Downloads\IMG_20190929_120959.jpg"/>
          <p:cNvPicPr>
            <a:picLocks noGrp="1" noChangeAspect="1" noChangeArrowheads="1"/>
          </p:cNvPicPr>
          <p:nvPr>
            <p:ph idx="1"/>
          </p:nvPr>
        </p:nvPicPr>
        <p:blipFill>
          <a:blip r:embed="rId2" cstate="print"/>
          <a:srcRect/>
          <a:stretch>
            <a:fillRect/>
          </a:stretch>
        </p:blipFill>
        <p:spPr bwMode="auto">
          <a:xfrm>
            <a:off x="533400" y="609600"/>
            <a:ext cx="8305799" cy="551656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buFont typeface="Wingdings" pitchFamily="2" charset="2"/>
              <a:buChar char="Ø"/>
            </a:pPr>
            <a:r>
              <a:rPr lang="en-US" sz="4800" b="1" i="1" dirty="0" smtClean="0">
                <a:solidFill>
                  <a:schemeClr val="accent1"/>
                </a:solidFill>
              </a:rPr>
              <a:t>Alternatively, if the compressive force are acute, the whole of geosynclines sediments are composed, squeezed, and ultimately folded and both the forelands are closed.</a:t>
            </a:r>
            <a:endParaRPr lang="en-US" sz="4800" b="1" i="1" dirty="0">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Downloads\IMG_20190929_121103.jpg"/>
          <p:cNvPicPr>
            <a:picLocks noChangeAspect="1" noChangeArrowheads="1"/>
          </p:cNvPicPr>
          <p:nvPr/>
        </p:nvPicPr>
        <p:blipFill>
          <a:blip r:embed="rId2" cstate="print"/>
          <a:srcRect/>
          <a:stretch>
            <a:fillRect/>
          </a:stretch>
        </p:blipFill>
        <p:spPr bwMode="auto">
          <a:xfrm>
            <a:off x="381000" y="381000"/>
            <a:ext cx="7924800" cy="5867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Downloads\images (19).jpeg"/>
          <p:cNvPicPr>
            <a:picLocks noChangeAspect="1" noChangeArrowheads="1"/>
          </p:cNvPicPr>
          <p:nvPr/>
        </p:nvPicPr>
        <p:blipFill>
          <a:blip r:embed="rId2" cstate="print"/>
          <a:srcRect/>
          <a:stretch>
            <a:fillRect/>
          </a:stretch>
        </p:blipFill>
        <p:spPr bwMode="auto">
          <a:xfrm>
            <a:off x="533400" y="457200"/>
            <a:ext cx="7924799" cy="6019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Downloads\images (20).jpeg"/>
          <p:cNvPicPr>
            <a:picLocks noChangeAspect="1" noChangeArrowheads="1"/>
          </p:cNvPicPr>
          <p:nvPr/>
        </p:nvPicPr>
        <p:blipFill>
          <a:blip r:embed="rId2" cstate="print"/>
          <a:srcRect/>
          <a:stretch>
            <a:fillRect/>
          </a:stretch>
        </p:blipFill>
        <p:spPr bwMode="auto">
          <a:xfrm>
            <a:off x="304800" y="228600"/>
            <a:ext cx="8534400" cy="6324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19200"/>
            <a:ext cx="8458200" cy="5105400"/>
          </a:xfrm>
        </p:spPr>
        <p:txBody>
          <a:bodyPr/>
          <a:lstStyle/>
          <a:p>
            <a:endParaRPr lang="en-US" dirty="0"/>
          </a:p>
        </p:txBody>
      </p:sp>
      <p:pic>
        <p:nvPicPr>
          <p:cNvPr id="4098" name="Picture 2" descr="C:\Users\Tech\Downloads\IMG_20190929_124732.jpg"/>
          <p:cNvPicPr>
            <a:picLocks noChangeAspect="1" noChangeArrowheads="1"/>
          </p:cNvPicPr>
          <p:nvPr/>
        </p:nvPicPr>
        <p:blipFill>
          <a:blip r:embed="rId2" cstate="print"/>
          <a:srcRect/>
          <a:stretch>
            <a:fillRect/>
          </a:stretch>
        </p:blipFill>
        <p:spPr bwMode="auto">
          <a:xfrm>
            <a:off x="381000" y="457200"/>
            <a:ext cx="8534400" cy="6019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Mountain building theories</a:t>
            </a:r>
            <a:endParaRPr lang="en-US" b="1" dirty="0"/>
          </a:p>
        </p:txBody>
      </p:sp>
      <p:sp>
        <p:nvSpPr>
          <p:cNvPr id="3" name="Content Placeholder 2"/>
          <p:cNvSpPr>
            <a:spLocks noGrp="1"/>
          </p:cNvSpPr>
          <p:nvPr>
            <p:ph idx="1"/>
          </p:nvPr>
        </p:nvSpPr>
        <p:spPr>
          <a:xfrm>
            <a:off x="457200" y="1143000"/>
            <a:ext cx="8229600" cy="5334000"/>
          </a:xfrm>
        </p:spPr>
        <p:txBody>
          <a:bodyPr>
            <a:normAutofit lnSpcReduction="10000"/>
          </a:bodyPr>
          <a:lstStyle/>
          <a:p>
            <a:pPr>
              <a:buNone/>
            </a:pPr>
            <a:r>
              <a:rPr lang="en-US" b="1" dirty="0" smtClean="0">
                <a:solidFill>
                  <a:srgbClr val="FF0000"/>
                </a:solidFill>
              </a:rPr>
              <a:t>                           GEOSYNCLINES</a:t>
            </a:r>
          </a:p>
          <a:p>
            <a:pPr>
              <a:buNone/>
            </a:pPr>
            <a:r>
              <a:rPr lang="en-US" dirty="0" smtClean="0"/>
              <a:t> </a:t>
            </a:r>
            <a:r>
              <a:rPr lang="en-US" b="1" dirty="0" smtClean="0"/>
              <a:t>Meaning and concept:</a:t>
            </a:r>
          </a:p>
          <a:p>
            <a:pPr>
              <a:buNone/>
            </a:pPr>
            <a:r>
              <a:rPr lang="en-US" b="1" i="1" dirty="0" smtClean="0">
                <a:solidFill>
                  <a:schemeClr val="accent3">
                    <a:lumMod val="50000"/>
                  </a:schemeClr>
                </a:solidFill>
              </a:rPr>
              <a:t>The geological history of the continents and ocean basins denotes the fact that tin the beginning our globe was characterized by two important features like(1). </a:t>
            </a:r>
            <a:r>
              <a:rPr lang="en-US" b="1" i="1" dirty="0" smtClean="0">
                <a:solidFill>
                  <a:schemeClr val="accent2"/>
                </a:solidFill>
              </a:rPr>
              <a:t>Rigid masses </a:t>
            </a:r>
            <a:r>
              <a:rPr lang="en-US" b="1" i="1" dirty="0" smtClean="0">
                <a:solidFill>
                  <a:schemeClr val="accent3">
                    <a:lumMod val="50000"/>
                  </a:schemeClr>
                </a:solidFill>
              </a:rPr>
              <a:t>and (2). </a:t>
            </a:r>
            <a:r>
              <a:rPr lang="en-US" b="1" i="1" dirty="0" smtClean="0">
                <a:solidFill>
                  <a:schemeClr val="accent2"/>
                </a:solidFill>
              </a:rPr>
              <a:t>Geosynclines.</a:t>
            </a:r>
            <a:r>
              <a:rPr lang="en-US" b="1" i="1" dirty="0" smtClean="0">
                <a:solidFill>
                  <a:schemeClr val="accent3"/>
                </a:solidFill>
              </a:rPr>
              <a:t> </a:t>
            </a:r>
            <a:r>
              <a:rPr lang="en-US" b="1" i="1" dirty="0" smtClean="0">
                <a:solidFill>
                  <a:schemeClr val="accent3">
                    <a:lumMod val="50000"/>
                  </a:schemeClr>
                </a:solidFill>
              </a:rPr>
              <a:t>Rigid masses representing the present continents and geosynclines representing the present water body characterized by extensive sedimentation.</a:t>
            </a:r>
            <a:endParaRPr lang="en-US" b="1" i="1" dirty="0">
              <a:solidFill>
                <a:schemeClr val="accent3">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Definition of Geosynclines</a:t>
            </a:r>
            <a:endParaRPr lang="en-US" b="1" dirty="0"/>
          </a:p>
        </p:txBody>
      </p:sp>
      <p:sp>
        <p:nvSpPr>
          <p:cNvPr id="3" name="Content Placeholder 2"/>
          <p:cNvSpPr>
            <a:spLocks noGrp="1"/>
          </p:cNvSpPr>
          <p:nvPr>
            <p:ph idx="1"/>
          </p:nvPr>
        </p:nvSpPr>
        <p:spPr>
          <a:xfrm>
            <a:off x="0" y="838200"/>
            <a:ext cx="8991600" cy="6019800"/>
          </a:xfrm>
        </p:spPr>
        <p:txBody>
          <a:bodyPr>
            <a:noAutofit/>
          </a:bodyPr>
          <a:lstStyle/>
          <a:p>
            <a:pPr>
              <a:buFont typeface="Wingdings" pitchFamily="2" charset="2"/>
              <a:buChar char="Ø"/>
            </a:pPr>
            <a:r>
              <a:rPr lang="en-US" sz="2000" b="1" i="1" dirty="0" smtClean="0">
                <a:solidFill>
                  <a:schemeClr val="accent3">
                    <a:lumMod val="50000"/>
                  </a:schemeClr>
                </a:solidFill>
              </a:rPr>
              <a:t>‘Geosynclines are long but narrow and shallow water depressions characterized by sedimentation and subsidence’.</a:t>
            </a:r>
          </a:p>
          <a:p>
            <a:pPr>
              <a:buFont typeface="Wingdings" pitchFamily="2" charset="2"/>
              <a:buChar char="Ø"/>
            </a:pPr>
            <a:r>
              <a:rPr lang="en-US" sz="2000" b="1" i="1" dirty="0" smtClean="0">
                <a:solidFill>
                  <a:schemeClr val="accent3">
                    <a:lumMod val="50000"/>
                  </a:schemeClr>
                </a:solidFill>
              </a:rPr>
              <a:t>According to </a:t>
            </a:r>
            <a:r>
              <a:rPr lang="en-US" sz="2000" b="1" i="1" dirty="0" err="1" smtClean="0">
                <a:solidFill>
                  <a:schemeClr val="accent3">
                    <a:lumMod val="50000"/>
                  </a:schemeClr>
                </a:solidFill>
              </a:rPr>
              <a:t>J.A,Steers</a:t>
            </a:r>
            <a:r>
              <a:rPr lang="en-US" sz="2000" b="1" i="1" dirty="0" smtClean="0">
                <a:solidFill>
                  <a:schemeClr val="accent3">
                    <a:lumMod val="50000"/>
                  </a:schemeClr>
                </a:solidFill>
              </a:rPr>
              <a:t> (1932), ‘the geosynclines have been long and relatively narrow depression which seem to have subsided during the accumulation of sediments in them’.</a:t>
            </a:r>
          </a:p>
          <a:p>
            <a:r>
              <a:rPr lang="en-US" sz="2000" b="1" i="1" dirty="0" smtClean="0">
                <a:solidFill>
                  <a:srgbClr val="FF0000"/>
                </a:solidFill>
              </a:rPr>
              <a:t>GENERAL CHARACTERISTICS OF GEOSYNCLINE</a:t>
            </a:r>
          </a:p>
          <a:p>
            <a:pPr>
              <a:buNone/>
            </a:pPr>
            <a:r>
              <a:rPr lang="en-US" sz="2000" b="1" i="1" dirty="0" smtClean="0">
                <a:solidFill>
                  <a:schemeClr val="accent3">
                    <a:lumMod val="75000"/>
                  </a:schemeClr>
                </a:solidFill>
              </a:rPr>
              <a:t>      </a:t>
            </a:r>
            <a:r>
              <a:rPr lang="en-US" sz="2000" b="1" i="1" dirty="0" smtClean="0">
                <a:solidFill>
                  <a:schemeClr val="tx2"/>
                </a:solidFill>
              </a:rPr>
              <a:t>1). Geosynclines are long, narrow and shallow depressions of water.</a:t>
            </a:r>
          </a:p>
          <a:p>
            <a:pPr>
              <a:buNone/>
            </a:pPr>
            <a:r>
              <a:rPr lang="en-US" sz="2000" b="1" i="1" dirty="0" smtClean="0">
                <a:solidFill>
                  <a:schemeClr val="tx2"/>
                </a:solidFill>
              </a:rPr>
              <a:t>      2). These are characterized by gradual sedimentation and subsidence.</a:t>
            </a:r>
          </a:p>
          <a:p>
            <a:pPr>
              <a:buNone/>
            </a:pPr>
            <a:r>
              <a:rPr lang="en-US" sz="2000" b="1" i="1" dirty="0" smtClean="0">
                <a:solidFill>
                  <a:schemeClr val="tx2"/>
                </a:solidFill>
              </a:rPr>
              <a:t>      3). The nature and patterns of geosynclines have not remained the same throughout geological history, it is due to earth movements and geological process.</a:t>
            </a:r>
          </a:p>
          <a:p>
            <a:pPr>
              <a:buNone/>
            </a:pPr>
            <a:r>
              <a:rPr lang="en-US" sz="2000" b="1" i="1" dirty="0" smtClean="0">
                <a:solidFill>
                  <a:schemeClr val="tx2"/>
                </a:solidFill>
              </a:rPr>
              <a:t>      4).Geosynclines are mobile zones of water.</a:t>
            </a:r>
          </a:p>
          <a:p>
            <a:pPr>
              <a:buNone/>
            </a:pPr>
            <a:r>
              <a:rPr lang="en-US" sz="2000" b="1" i="1" dirty="0" smtClean="0">
                <a:solidFill>
                  <a:schemeClr val="tx2"/>
                </a:solidFill>
              </a:rPr>
              <a:t>     5). Geosynclines are generally bordered by two rigid masses which are called forelands and hinterlands.</a:t>
            </a:r>
            <a:endParaRPr lang="en-US" sz="2000" b="1" i="1"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Evolution of the concept</a:t>
            </a:r>
            <a:endParaRPr lang="en-US" b="1" dirty="0"/>
          </a:p>
        </p:txBody>
      </p:sp>
      <p:sp>
        <p:nvSpPr>
          <p:cNvPr id="3" name="Content Placeholder 2"/>
          <p:cNvSpPr>
            <a:spLocks noGrp="1"/>
          </p:cNvSpPr>
          <p:nvPr>
            <p:ph idx="1"/>
          </p:nvPr>
        </p:nvSpPr>
        <p:spPr>
          <a:xfrm>
            <a:off x="304800" y="1066800"/>
            <a:ext cx="8610600" cy="5410200"/>
          </a:xfrm>
        </p:spPr>
        <p:txBody>
          <a:bodyPr>
            <a:normAutofit lnSpcReduction="10000"/>
          </a:bodyPr>
          <a:lstStyle/>
          <a:p>
            <a:pPr>
              <a:buFont typeface="Wingdings" pitchFamily="2" charset="2"/>
              <a:buChar char="Ø"/>
            </a:pPr>
            <a:r>
              <a:rPr lang="en-US" sz="2400" b="1" i="1" dirty="0" smtClean="0">
                <a:solidFill>
                  <a:schemeClr val="accent3">
                    <a:lumMod val="50000"/>
                  </a:schemeClr>
                </a:solidFill>
              </a:rPr>
              <a:t>The concept of geosynclines was given by James Hall and Dana but the concept was elaborated and further developed by </a:t>
            </a:r>
            <a:r>
              <a:rPr lang="en-US" sz="2400" b="1" i="1" dirty="0" err="1" smtClean="0">
                <a:solidFill>
                  <a:schemeClr val="accent3">
                    <a:lumMod val="50000"/>
                  </a:schemeClr>
                </a:solidFill>
              </a:rPr>
              <a:t>Haug</a:t>
            </a:r>
            <a:r>
              <a:rPr lang="en-US" sz="2400" b="1" i="1" dirty="0" smtClean="0">
                <a:solidFill>
                  <a:schemeClr val="accent3">
                    <a:lumMod val="50000"/>
                  </a:schemeClr>
                </a:solidFill>
              </a:rPr>
              <a:t>.</a:t>
            </a:r>
          </a:p>
          <a:p>
            <a:pPr>
              <a:buFont typeface="Wingdings" pitchFamily="2" charset="2"/>
              <a:buChar char="Ø"/>
            </a:pPr>
            <a:r>
              <a:rPr lang="en-US" sz="2400" b="1" i="1" dirty="0" err="1" smtClean="0">
                <a:solidFill>
                  <a:schemeClr val="accent3">
                    <a:lumMod val="50000"/>
                  </a:schemeClr>
                </a:solidFill>
              </a:rPr>
              <a:t>J.A.Steers</a:t>
            </a:r>
            <a:r>
              <a:rPr lang="en-US" sz="2400" b="1" i="1" dirty="0" smtClean="0">
                <a:solidFill>
                  <a:schemeClr val="accent3">
                    <a:lumMod val="50000"/>
                  </a:schemeClr>
                </a:solidFill>
              </a:rPr>
              <a:t> (1932), has remarked, while the theory of geosynclines is due to ‘</a:t>
            </a:r>
            <a:r>
              <a:rPr lang="en-US" sz="2400" b="1" i="1" dirty="0" err="1" smtClean="0">
                <a:solidFill>
                  <a:schemeClr val="accent3">
                    <a:lumMod val="50000"/>
                  </a:schemeClr>
                </a:solidFill>
              </a:rPr>
              <a:t>Haug</a:t>
            </a:r>
            <a:r>
              <a:rPr lang="en-US" sz="2400" b="1" i="1" dirty="0" smtClean="0">
                <a:solidFill>
                  <a:schemeClr val="accent3">
                    <a:lumMod val="50000"/>
                  </a:schemeClr>
                </a:solidFill>
              </a:rPr>
              <a:t>, the concept of idea belong to ‘Hall and Dana’.</a:t>
            </a:r>
          </a:p>
          <a:p>
            <a:pPr marL="514350" indent="-514350">
              <a:buAutoNum type="arabicParenBoth"/>
            </a:pPr>
            <a:r>
              <a:rPr lang="en-US" b="1" i="1" dirty="0" smtClean="0">
                <a:solidFill>
                  <a:srgbClr val="FF0000"/>
                </a:solidFill>
              </a:rPr>
              <a:t>CONCEPT OF HALL AND DANA:</a:t>
            </a:r>
          </a:p>
          <a:p>
            <a:pPr marL="514350" indent="-514350">
              <a:buFont typeface="Wingdings" pitchFamily="2" charset="2"/>
              <a:buChar char="Ø"/>
            </a:pPr>
            <a:r>
              <a:rPr lang="en-US" sz="2400" b="1" i="1" dirty="0" smtClean="0">
                <a:solidFill>
                  <a:schemeClr val="accent3">
                    <a:lumMod val="50000"/>
                  </a:schemeClr>
                </a:solidFill>
              </a:rPr>
              <a:t> </a:t>
            </a:r>
            <a:r>
              <a:rPr lang="en-US" sz="2800" b="1" i="1" dirty="0" smtClean="0">
                <a:solidFill>
                  <a:srgbClr val="FF0000"/>
                </a:solidFill>
              </a:rPr>
              <a:t>Dana </a:t>
            </a:r>
            <a:r>
              <a:rPr lang="en-US" sz="2400" b="1" i="1" dirty="0" smtClean="0">
                <a:solidFill>
                  <a:schemeClr val="accent3">
                    <a:lumMod val="50000"/>
                  </a:schemeClr>
                </a:solidFill>
              </a:rPr>
              <a:t>studied the folded mountains and postulated that the sediments of the rocks of folded mountains were of marine origin.</a:t>
            </a:r>
          </a:p>
          <a:p>
            <a:pPr marL="514350" indent="-514350">
              <a:buFont typeface="Wingdings" pitchFamily="2" charset="2"/>
              <a:buChar char="Ø"/>
            </a:pPr>
            <a:r>
              <a:rPr lang="en-US" sz="2400" b="1" i="1" dirty="0" smtClean="0">
                <a:solidFill>
                  <a:schemeClr val="accent3">
                    <a:lumMod val="50000"/>
                  </a:schemeClr>
                </a:solidFill>
              </a:rPr>
              <a:t>These rocks were deposited in long, narrow and shallow seas. Dana named such water bodies as geosynclines.</a:t>
            </a:r>
          </a:p>
          <a:p>
            <a:pPr marL="514350" indent="-514350">
              <a:buFont typeface="Wingdings" pitchFamily="2" charset="2"/>
              <a:buChar char="Ø"/>
            </a:pPr>
            <a:r>
              <a:rPr lang="en-US" sz="2400" b="1" i="1" dirty="0" smtClean="0">
                <a:solidFill>
                  <a:schemeClr val="accent3">
                    <a:lumMod val="50000"/>
                  </a:schemeClr>
                </a:solidFill>
              </a:rPr>
              <a:t>He defined, for the first time, geosynclines as long, narrow and shallow and sinking beds of seas.</a:t>
            </a:r>
            <a:endParaRPr lang="en-US" sz="2400" b="1" i="1" dirty="0">
              <a:solidFill>
                <a:schemeClr val="accent3">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Diagrammatic view of geosynclines</a:t>
            </a:r>
            <a:endParaRPr lang="en-US" b="1" dirty="0"/>
          </a:p>
        </p:txBody>
      </p:sp>
      <p:pic>
        <p:nvPicPr>
          <p:cNvPr id="1026" name="Picture 2" descr="C:\Users\Tech\Downloads\IMG_20190929_120827.jpg"/>
          <p:cNvPicPr>
            <a:picLocks noGrp="1" noChangeAspect="1" noChangeArrowheads="1"/>
          </p:cNvPicPr>
          <p:nvPr>
            <p:ph idx="1"/>
          </p:nvPr>
        </p:nvPicPr>
        <p:blipFill>
          <a:blip r:embed="rId2" cstate="print"/>
          <a:srcRect/>
          <a:stretch>
            <a:fillRect/>
          </a:stretch>
        </p:blipFill>
        <p:spPr bwMode="auto">
          <a:xfrm>
            <a:off x="304800" y="990600"/>
            <a:ext cx="8610599" cy="5486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1231</Words>
  <Application>Microsoft Office PowerPoint</Application>
  <PresentationFormat>On-screen Show (4:3)</PresentationFormat>
  <Paragraphs>81</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Mountain</vt:lpstr>
      <vt:lpstr>Slide 2</vt:lpstr>
      <vt:lpstr>Slide 3</vt:lpstr>
      <vt:lpstr>Slide 4</vt:lpstr>
      <vt:lpstr>Slide 5</vt:lpstr>
      <vt:lpstr>Mountain building theories</vt:lpstr>
      <vt:lpstr>Definition of Geosynclines</vt:lpstr>
      <vt:lpstr>Evolution of the concept</vt:lpstr>
      <vt:lpstr>Diagrammatic view of geosynclines</vt:lpstr>
      <vt:lpstr>Slide 10</vt:lpstr>
      <vt:lpstr>Concept of E. Haug</vt:lpstr>
      <vt:lpstr>Slide 12</vt:lpstr>
      <vt:lpstr>Palaeogeographical Maps of Geosynclines</vt:lpstr>
      <vt:lpstr>Slide 14</vt:lpstr>
      <vt:lpstr>Stages of Geosynclines</vt:lpstr>
      <vt:lpstr>Slide 16</vt:lpstr>
      <vt:lpstr>Slide 17</vt:lpstr>
      <vt:lpstr>Geosynclinal Orogen theory of Kober</vt:lpstr>
      <vt:lpstr>Orogenetic Force</vt:lpstr>
      <vt:lpstr>Base of the theory</vt:lpstr>
      <vt:lpstr>Slide 21</vt:lpstr>
      <vt:lpstr>Mechanism of the theory</vt:lpstr>
      <vt:lpstr>Stages of Geosynclines</vt:lpstr>
      <vt:lpstr> Orogenesis</vt:lpstr>
      <vt:lpstr>Gliptogenesis</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dc:title>
  <dc:creator>Tech</dc:creator>
  <cp:lastModifiedBy>Tech</cp:lastModifiedBy>
  <cp:revision>36</cp:revision>
  <dcterms:created xsi:type="dcterms:W3CDTF">2019-09-29T06:22:43Z</dcterms:created>
  <dcterms:modified xsi:type="dcterms:W3CDTF">2019-10-01T08:22:02Z</dcterms:modified>
</cp:coreProperties>
</file>