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8" r:id="rId33"/>
    <p:sldId id="289" r:id="rId34"/>
    <p:sldId id="290" r:id="rId35"/>
    <p:sldId id="291" r:id="rId36"/>
    <p:sldId id="292" r:id="rId37"/>
    <p:sldId id="293" r:id="rId38"/>
    <p:sldId id="294" r:id="rId39"/>
  </p:sldIdLst>
  <p:sldSz cx="9144000" cy="9144000"/>
  <p:notesSz cx="9144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1872" y="7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79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799" cy="171450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3/25/2020</a:t>
            </a:fld>
            <a:endParaRPr lang="en-US" smtClean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/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3/25/2020</a:t>
            </a:fld>
            <a:endParaRPr lang="en-US" smtClean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59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3/25/2020</a:t>
            </a:fld>
            <a:endParaRPr lang="en-US" smtClean="0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3/25/2020</a:t>
            </a:fld>
            <a:endParaRPr lang="en-US" smtClean="0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3/25/2020</a:t>
            </a:fld>
            <a:endParaRPr lang="en-US" smtClean="0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1280160"/>
            <a:ext cx="533400" cy="228600"/>
          </a:xfrm>
          <a:custGeom>
            <a:avLst/>
            <a:gdLst/>
            <a:ahLst/>
            <a:cxnLst/>
            <a:rect l="l" t="t" r="r" b="b"/>
            <a:pathLst>
              <a:path w="533400" h="228600">
                <a:moveTo>
                  <a:pt x="0" y="228600"/>
                </a:moveTo>
                <a:lnTo>
                  <a:pt x="533400" y="228600"/>
                </a:lnTo>
                <a:lnTo>
                  <a:pt x="533400" y="0"/>
                </a:lnTo>
                <a:lnTo>
                  <a:pt x="0" y="0"/>
                </a:lnTo>
                <a:lnTo>
                  <a:pt x="0" y="228600"/>
                </a:lnTo>
                <a:close/>
              </a:path>
            </a:pathLst>
          </a:custGeom>
          <a:solidFill>
            <a:srgbClr val="DD804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591312" y="1280160"/>
            <a:ext cx="8552688" cy="228600"/>
          </a:xfrm>
          <a:custGeom>
            <a:avLst/>
            <a:gdLst/>
            <a:ahLst/>
            <a:cxnLst/>
            <a:rect l="l" t="t" r="r" b="b"/>
            <a:pathLst>
              <a:path w="8552688" h="228600">
                <a:moveTo>
                  <a:pt x="0" y="228600"/>
                </a:moveTo>
                <a:lnTo>
                  <a:pt x="8552688" y="228600"/>
                </a:lnTo>
                <a:lnTo>
                  <a:pt x="8552688" y="0"/>
                </a:lnTo>
                <a:lnTo>
                  <a:pt x="0" y="0"/>
                </a:lnTo>
                <a:lnTo>
                  <a:pt x="0" y="228600"/>
                </a:lnTo>
                <a:close/>
              </a:path>
            </a:pathLst>
          </a:custGeom>
          <a:solidFill>
            <a:srgbClr val="93B6D2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64642" y="100076"/>
            <a:ext cx="8414715" cy="1226817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701674" y="3279775"/>
            <a:ext cx="7740650" cy="3256851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79" cy="34290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3/25/2020</a:t>
            </a:fld>
            <a:endParaRPr lang="en-US" smtClean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g"/><Relationship Id="rId7" Type="http://schemas.openxmlformats.org/officeDocument/2006/relationships/image" Target="../media/image19.jpg"/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jpg"/><Relationship Id="rId5" Type="http://schemas.openxmlformats.org/officeDocument/2006/relationships/image" Target="../media/image17.jpg"/><Relationship Id="rId4" Type="http://schemas.openxmlformats.org/officeDocument/2006/relationships/image" Target="../media/image16.jp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5.png"/><Relationship Id="rId5" Type="http://schemas.openxmlformats.org/officeDocument/2006/relationships/image" Target="../media/image24.png"/><Relationship Id="rId4" Type="http://schemas.openxmlformats.org/officeDocument/2006/relationships/image" Target="../media/image23.pn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png"/><Relationship Id="rId13" Type="http://schemas.openxmlformats.org/officeDocument/2006/relationships/image" Target="../media/image37.png"/><Relationship Id="rId18" Type="http://schemas.openxmlformats.org/officeDocument/2006/relationships/image" Target="../media/image42.png"/><Relationship Id="rId3" Type="http://schemas.openxmlformats.org/officeDocument/2006/relationships/image" Target="../media/image27.png"/><Relationship Id="rId21" Type="http://schemas.openxmlformats.org/officeDocument/2006/relationships/image" Target="../media/image45.png"/><Relationship Id="rId7" Type="http://schemas.openxmlformats.org/officeDocument/2006/relationships/image" Target="../media/image31.png"/><Relationship Id="rId12" Type="http://schemas.openxmlformats.org/officeDocument/2006/relationships/image" Target="../media/image36.png"/><Relationship Id="rId17" Type="http://schemas.openxmlformats.org/officeDocument/2006/relationships/image" Target="../media/image41.png"/><Relationship Id="rId2" Type="http://schemas.openxmlformats.org/officeDocument/2006/relationships/image" Target="../media/image26.png"/><Relationship Id="rId16" Type="http://schemas.openxmlformats.org/officeDocument/2006/relationships/image" Target="../media/image40.png"/><Relationship Id="rId20" Type="http://schemas.openxmlformats.org/officeDocument/2006/relationships/image" Target="../media/image4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0.png"/><Relationship Id="rId11" Type="http://schemas.openxmlformats.org/officeDocument/2006/relationships/image" Target="../media/image35.png"/><Relationship Id="rId24" Type="http://schemas.openxmlformats.org/officeDocument/2006/relationships/image" Target="../media/image48.png"/><Relationship Id="rId5" Type="http://schemas.openxmlformats.org/officeDocument/2006/relationships/image" Target="../media/image29.png"/><Relationship Id="rId15" Type="http://schemas.openxmlformats.org/officeDocument/2006/relationships/image" Target="../media/image39.png"/><Relationship Id="rId23" Type="http://schemas.openxmlformats.org/officeDocument/2006/relationships/image" Target="../media/image47.png"/><Relationship Id="rId10" Type="http://schemas.openxmlformats.org/officeDocument/2006/relationships/image" Target="../media/image34.png"/><Relationship Id="rId19" Type="http://schemas.openxmlformats.org/officeDocument/2006/relationships/image" Target="../media/image43.png"/><Relationship Id="rId4" Type="http://schemas.openxmlformats.org/officeDocument/2006/relationships/image" Target="../media/image28.png"/><Relationship Id="rId9" Type="http://schemas.openxmlformats.org/officeDocument/2006/relationships/image" Target="../media/image33.png"/><Relationship Id="rId14" Type="http://schemas.openxmlformats.org/officeDocument/2006/relationships/image" Target="../media/image38.png"/><Relationship Id="rId22" Type="http://schemas.openxmlformats.org/officeDocument/2006/relationships/image" Target="../media/image46.png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0.png"/><Relationship Id="rId2" Type="http://schemas.openxmlformats.org/officeDocument/2006/relationships/image" Target="../media/image49.jpg"/><Relationship Id="rId1" Type="http://schemas.openxmlformats.org/officeDocument/2006/relationships/slideLayout" Target="../slideLayouts/slideLayout3.xml"/><Relationship Id="rId4" Type="http://schemas.openxmlformats.org/officeDocument/2006/relationships/hyperlink" Target="http://www.treestar.com/" TargetMode="Externa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2.png"/><Relationship Id="rId2" Type="http://schemas.openxmlformats.org/officeDocument/2006/relationships/image" Target="../media/image51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55.png"/><Relationship Id="rId5" Type="http://schemas.openxmlformats.org/officeDocument/2006/relationships/image" Target="../media/image54.png"/><Relationship Id="rId4" Type="http://schemas.openxmlformats.org/officeDocument/2006/relationships/image" Target="../media/image53.png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6.png"/><Relationship Id="rId1" Type="http://schemas.openxmlformats.org/officeDocument/2006/relationships/slideLayout" Target="../slideLayouts/slideLayout5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8.png"/><Relationship Id="rId7" Type="http://schemas.openxmlformats.org/officeDocument/2006/relationships/image" Target="../media/image62.png"/><Relationship Id="rId2" Type="http://schemas.openxmlformats.org/officeDocument/2006/relationships/image" Target="../media/image5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1.png"/><Relationship Id="rId5" Type="http://schemas.openxmlformats.org/officeDocument/2006/relationships/image" Target="../media/image60.png"/><Relationship Id="rId4" Type="http://schemas.openxmlformats.org/officeDocument/2006/relationships/image" Target="../media/image59.png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bcam.com/protocols/introduction-to-flow-cytometry" TargetMode="External"/><Relationship Id="rId2" Type="http://schemas.openxmlformats.org/officeDocument/2006/relationships/hyperlink" Target="https://www.bosterbio.com/protocol-and-troubleshooting/flow-cytometry-principle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youtube.com/watch?v=7bCZx5xPwt0&amp;t=94s" TargetMode="External"/><Relationship Id="rId4" Type="http://schemas.openxmlformats.org/officeDocument/2006/relationships/hyperlink" Target="https://www.youtube.com/watch?v=5IdYFgYb9ls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5971032"/>
          </a:xfrm>
          <a:custGeom>
            <a:avLst/>
            <a:gdLst/>
            <a:ahLst/>
            <a:cxnLst/>
            <a:rect l="l" t="t" r="r" b="b"/>
            <a:pathLst>
              <a:path w="9144000" h="5971032">
                <a:moveTo>
                  <a:pt x="0" y="5971032"/>
                </a:moveTo>
                <a:lnTo>
                  <a:pt x="9144000" y="5971032"/>
                </a:lnTo>
                <a:lnTo>
                  <a:pt x="9144000" y="0"/>
                </a:lnTo>
                <a:lnTo>
                  <a:pt x="0" y="0"/>
                </a:lnTo>
                <a:lnTo>
                  <a:pt x="0" y="5971032"/>
                </a:lnTo>
                <a:close/>
              </a:path>
            </a:pathLst>
          </a:custGeom>
          <a:solidFill>
            <a:srgbClr val="775F5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5971032"/>
            <a:ext cx="9144000" cy="886968"/>
          </a:xfrm>
          <a:custGeom>
            <a:avLst/>
            <a:gdLst/>
            <a:ahLst/>
            <a:cxnLst/>
            <a:rect l="l" t="t" r="r" b="b"/>
            <a:pathLst>
              <a:path w="9144000" h="886968">
                <a:moveTo>
                  <a:pt x="0" y="886968"/>
                </a:moveTo>
                <a:lnTo>
                  <a:pt x="9144000" y="886968"/>
                </a:lnTo>
                <a:lnTo>
                  <a:pt x="9144000" y="0"/>
                </a:lnTo>
                <a:lnTo>
                  <a:pt x="0" y="0"/>
                </a:lnTo>
                <a:lnTo>
                  <a:pt x="0" y="886968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0" y="6053328"/>
            <a:ext cx="2240280" cy="713232"/>
          </a:xfrm>
          <a:custGeom>
            <a:avLst/>
            <a:gdLst/>
            <a:ahLst/>
            <a:cxnLst/>
            <a:rect l="l" t="t" r="r" b="b"/>
            <a:pathLst>
              <a:path w="2240280" h="713231">
                <a:moveTo>
                  <a:pt x="0" y="713232"/>
                </a:moveTo>
                <a:lnTo>
                  <a:pt x="2240280" y="713232"/>
                </a:lnTo>
                <a:lnTo>
                  <a:pt x="2240280" y="0"/>
                </a:lnTo>
                <a:lnTo>
                  <a:pt x="0" y="0"/>
                </a:lnTo>
                <a:lnTo>
                  <a:pt x="0" y="713232"/>
                </a:lnTo>
                <a:close/>
              </a:path>
            </a:pathLst>
          </a:custGeom>
          <a:solidFill>
            <a:srgbClr val="DD804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2359151" y="6044184"/>
            <a:ext cx="6784848" cy="713232"/>
          </a:xfrm>
          <a:custGeom>
            <a:avLst/>
            <a:gdLst/>
            <a:ahLst/>
            <a:cxnLst/>
            <a:rect l="l" t="t" r="r" b="b"/>
            <a:pathLst>
              <a:path w="6784848" h="713231">
                <a:moveTo>
                  <a:pt x="0" y="713231"/>
                </a:moveTo>
                <a:lnTo>
                  <a:pt x="6784848" y="713231"/>
                </a:lnTo>
                <a:lnTo>
                  <a:pt x="6784848" y="0"/>
                </a:lnTo>
                <a:lnTo>
                  <a:pt x="0" y="0"/>
                </a:lnTo>
                <a:lnTo>
                  <a:pt x="0" y="713231"/>
                </a:lnTo>
                <a:close/>
              </a:path>
            </a:pathLst>
          </a:custGeom>
          <a:solidFill>
            <a:srgbClr val="93B6D2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936142" y="2446654"/>
            <a:ext cx="5257165" cy="201612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>
              <a:lnSpc>
                <a:spcPct val="100000"/>
              </a:lnSpc>
            </a:pPr>
            <a:r>
              <a:rPr sz="6600" dirty="0" smtClean="0">
                <a:solidFill>
                  <a:srgbClr val="EBDDC3"/>
                </a:solidFill>
                <a:latin typeface="Arial"/>
                <a:cs typeface="Arial"/>
              </a:rPr>
              <a:t>FLOW CY</a:t>
            </a:r>
            <a:r>
              <a:rPr sz="6600" spc="-130" dirty="0" smtClean="0">
                <a:solidFill>
                  <a:srgbClr val="EBDDC3"/>
                </a:solidFill>
                <a:latin typeface="Arial"/>
                <a:cs typeface="Arial"/>
              </a:rPr>
              <a:t>T</a:t>
            </a:r>
            <a:r>
              <a:rPr sz="6600" spc="0" dirty="0" smtClean="0">
                <a:solidFill>
                  <a:srgbClr val="EBDDC3"/>
                </a:solidFill>
                <a:latin typeface="Arial"/>
                <a:cs typeface="Arial"/>
              </a:rPr>
              <a:t>OMET</a:t>
            </a:r>
            <a:r>
              <a:rPr sz="6600" spc="-135" dirty="0" smtClean="0">
                <a:solidFill>
                  <a:srgbClr val="EBDDC3"/>
                </a:solidFill>
                <a:latin typeface="Arial"/>
                <a:cs typeface="Arial"/>
              </a:rPr>
              <a:t>R</a:t>
            </a:r>
            <a:r>
              <a:rPr sz="6600" spc="0" dirty="0" smtClean="0">
                <a:solidFill>
                  <a:srgbClr val="EBDDC3"/>
                </a:solidFill>
                <a:latin typeface="Arial"/>
                <a:cs typeface="Arial"/>
              </a:rPr>
              <a:t>Y</a:t>
            </a:r>
            <a:endParaRPr sz="660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280160"/>
            <a:ext cx="533400" cy="228600"/>
          </a:xfrm>
          <a:custGeom>
            <a:avLst/>
            <a:gdLst/>
            <a:ahLst/>
            <a:cxnLst/>
            <a:rect l="l" t="t" r="r" b="b"/>
            <a:pathLst>
              <a:path w="533400" h="228600">
                <a:moveTo>
                  <a:pt x="0" y="228600"/>
                </a:moveTo>
                <a:lnTo>
                  <a:pt x="533400" y="228600"/>
                </a:lnTo>
                <a:lnTo>
                  <a:pt x="533400" y="0"/>
                </a:lnTo>
                <a:lnTo>
                  <a:pt x="0" y="0"/>
                </a:lnTo>
                <a:lnTo>
                  <a:pt x="0" y="228600"/>
                </a:lnTo>
                <a:close/>
              </a:path>
            </a:pathLst>
          </a:custGeom>
          <a:solidFill>
            <a:srgbClr val="DD804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591312" y="1280160"/>
            <a:ext cx="8552688" cy="228600"/>
          </a:xfrm>
          <a:custGeom>
            <a:avLst/>
            <a:gdLst/>
            <a:ahLst/>
            <a:cxnLst/>
            <a:rect l="l" t="t" r="r" b="b"/>
            <a:pathLst>
              <a:path w="8552688" h="228600">
                <a:moveTo>
                  <a:pt x="0" y="228600"/>
                </a:moveTo>
                <a:lnTo>
                  <a:pt x="8552688" y="228600"/>
                </a:lnTo>
                <a:lnTo>
                  <a:pt x="8552688" y="0"/>
                </a:lnTo>
                <a:lnTo>
                  <a:pt x="0" y="0"/>
                </a:lnTo>
                <a:lnTo>
                  <a:pt x="0" y="228600"/>
                </a:lnTo>
                <a:close/>
              </a:path>
            </a:pathLst>
          </a:custGeom>
          <a:solidFill>
            <a:srgbClr val="93B6D2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691387" y="1697990"/>
            <a:ext cx="7751445" cy="300799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2400" dirty="0" smtClean="0">
                <a:latin typeface="Arial"/>
                <a:cs typeface="Arial"/>
              </a:rPr>
              <a:t>Wh</a:t>
            </a:r>
            <a:r>
              <a:rPr sz="2400" spc="-10" dirty="0" smtClean="0">
                <a:latin typeface="Arial"/>
                <a:cs typeface="Arial"/>
              </a:rPr>
              <a:t>e</a:t>
            </a:r>
            <a:r>
              <a:rPr sz="2400" spc="0" dirty="0" smtClean="0">
                <a:latin typeface="Arial"/>
                <a:cs typeface="Arial"/>
              </a:rPr>
              <a:t>n a l</a:t>
            </a:r>
            <a:r>
              <a:rPr sz="2400" spc="-10" dirty="0" smtClean="0">
                <a:latin typeface="Arial"/>
                <a:cs typeface="Arial"/>
              </a:rPr>
              <a:t>i</a:t>
            </a:r>
            <a:r>
              <a:rPr sz="2400" spc="0" dirty="0" smtClean="0">
                <a:latin typeface="Arial"/>
                <a:cs typeface="Arial"/>
              </a:rPr>
              <a:t>g</a:t>
            </a:r>
            <a:r>
              <a:rPr sz="2400" spc="-10" dirty="0" smtClean="0">
                <a:latin typeface="Arial"/>
                <a:cs typeface="Arial"/>
              </a:rPr>
              <a:t>h</a:t>
            </a:r>
            <a:r>
              <a:rPr sz="2400" spc="0" dirty="0" smtClean="0">
                <a:latin typeface="Arial"/>
                <a:cs typeface="Arial"/>
              </a:rPr>
              <a:t>t</a:t>
            </a:r>
            <a:r>
              <a:rPr sz="2400" spc="15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i</a:t>
            </a:r>
            <a:r>
              <a:rPr sz="2400" spc="-10" dirty="0" smtClean="0">
                <a:latin typeface="Arial"/>
                <a:cs typeface="Arial"/>
              </a:rPr>
              <a:t>n</a:t>
            </a:r>
            <a:r>
              <a:rPr sz="2400" spc="0" dirty="0" smtClean="0">
                <a:latin typeface="Arial"/>
                <a:cs typeface="Arial"/>
              </a:rPr>
              <a:t>tersects a</a:t>
            </a:r>
            <a:r>
              <a:rPr sz="2400" spc="-10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las</a:t>
            </a:r>
            <a:r>
              <a:rPr sz="2400" spc="-10" dirty="0" smtClean="0">
                <a:latin typeface="Arial"/>
                <a:cs typeface="Arial"/>
              </a:rPr>
              <a:t>e</a:t>
            </a:r>
            <a:r>
              <a:rPr sz="2400" spc="0" dirty="0" smtClean="0">
                <a:latin typeface="Arial"/>
                <a:cs typeface="Arial"/>
              </a:rPr>
              <a:t>r</a:t>
            </a:r>
            <a:r>
              <a:rPr sz="2400" spc="5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b</a:t>
            </a:r>
            <a:r>
              <a:rPr sz="2400" spc="-10" dirty="0" smtClean="0">
                <a:latin typeface="Arial"/>
                <a:cs typeface="Arial"/>
              </a:rPr>
              <a:t>e</a:t>
            </a:r>
            <a:r>
              <a:rPr sz="2400" spc="0" dirty="0" smtClean="0">
                <a:latin typeface="Arial"/>
                <a:cs typeface="Arial"/>
              </a:rPr>
              <a:t>am</a:t>
            </a:r>
            <a:r>
              <a:rPr sz="2400" spc="10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at</a:t>
            </a:r>
            <a:r>
              <a:rPr sz="2400" spc="-10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the</a:t>
            </a:r>
            <a:r>
              <a:rPr sz="2400" spc="-15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so ca</a:t>
            </a:r>
            <a:r>
              <a:rPr sz="2400" spc="-15" dirty="0" smtClean="0">
                <a:latin typeface="Arial"/>
                <a:cs typeface="Arial"/>
              </a:rPr>
              <a:t>l</a:t>
            </a:r>
            <a:r>
              <a:rPr sz="2400" spc="0" dirty="0" smtClean="0">
                <a:latin typeface="Arial"/>
                <a:cs typeface="Arial"/>
              </a:rPr>
              <a:t>l</a:t>
            </a:r>
            <a:r>
              <a:rPr sz="2400" spc="-10" dirty="0" smtClean="0">
                <a:latin typeface="Arial"/>
                <a:cs typeface="Arial"/>
              </a:rPr>
              <a:t>e</a:t>
            </a:r>
            <a:r>
              <a:rPr sz="2400" spc="0" dirty="0" smtClean="0">
                <a:latin typeface="Arial"/>
                <a:cs typeface="Arial"/>
              </a:rPr>
              <a:t>d</a:t>
            </a:r>
            <a:endParaRPr sz="2400">
              <a:latin typeface="Arial"/>
              <a:cs typeface="Arial"/>
            </a:endParaRPr>
          </a:p>
          <a:p>
            <a:pPr>
              <a:lnSpc>
                <a:spcPts val="850"/>
              </a:lnSpc>
              <a:spcBef>
                <a:spcPts val="17"/>
              </a:spcBef>
            </a:pPr>
            <a:endParaRPr sz="850"/>
          </a:p>
          <a:p>
            <a:pPr marL="12700">
              <a:lnSpc>
                <a:spcPct val="100000"/>
              </a:lnSpc>
            </a:pPr>
            <a:r>
              <a:rPr sz="2400" spc="-5" dirty="0" smtClean="0">
                <a:latin typeface="Arial"/>
                <a:cs typeface="Arial"/>
              </a:rPr>
              <a:t>'</a:t>
            </a:r>
            <a:r>
              <a:rPr sz="2400" spc="0" dirty="0" smtClean="0">
                <a:latin typeface="Arial"/>
                <a:cs typeface="Arial"/>
              </a:rPr>
              <a:t>inte</a:t>
            </a:r>
            <a:r>
              <a:rPr sz="2400" spc="5" dirty="0" smtClean="0">
                <a:latin typeface="Arial"/>
                <a:cs typeface="Arial"/>
              </a:rPr>
              <a:t>r</a:t>
            </a:r>
            <a:r>
              <a:rPr sz="2400" spc="0" dirty="0" smtClean="0">
                <a:latin typeface="Arial"/>
                <a:cs typeface="Arial"/>
              </a:rPr>
              <a:t>ogation</a:t>
            </a:r>
            <a:r>
              <a:rPr sz="2400" spc="15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point'</a:t>
            </a:r>
            <a:r>
              <a:rPr sz="2400" spc="20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two even</a:t>
            </a:r>
            <a:r>
              <a:rPr sz="2400" spc="5" dirty="0" smtClean="0">
                <a:latin typeface="Arial"/>
                <a:cs typeface="Arial"/>
              </a:rPr>
              <a:t>t</a:t>
            </a:r>
            <a:r>
              <a:rPr sz="2400" spc="0" dirty="0" smtClean="0">
                <a:latin typeface="Arial"/>
                <a:cs typeface="Arial"/>
              </a:rPr>
              <a:t>s</a:t>
            </a:r>
            <a:r>
              <a:rPr sz="2400" spc="5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occu</a:t>
            </a:r>
            <a:r>
              <a:rPr sz="2400" spc="5" dirty="0" smtClean="0">
                <a:latin typeface="Arial"/>
                <a:cs typeface="Arial"/>
              </a:rPr>
              <a:t>r</a:t>
            </a:r>
            <a:r>
              <a:rPr sz="2400" spc="0" dirty="0" smtClean="0">
                <a:latin typeface="Arial"/>
                <a:cs typeface="Arial"/>
              </a:rPr>
              <a:t>:</a:t>
            </a:r>
            <a:endParaRPr sz="2400">
              <a:latin typeface="Arial"/>
              <a:cs typeface="Arial"/>
            </a:endParaRPr>
          </a:p>
          <a:p>
            <a:pPr>
              <a:lnSpc>
                <a:spcPts val="550"/>
              </a:lnSpc>
              <a:spcBef>
                <a:spcPts val="9"/>
              </a:spcBef>
            </a:pPr>
            <a:endParaRPr sz="550"/>
          </a:p>
          <a:p>
            <a:pPr>
              <a:lnSpc>
                <a:spcPts val="1000"/>
              </a:lnSpc>
            </a:pPr>
            <a:endParaRPr sz="1000"/>
          </a:p>
          <a:p>
            <a:pPr marL="368300" indent="-356235">
              <a:lnSpc>
                <a:spcPct val="100000"/>
              </a:lnSpc>
              <a:buFont typeface="Arial"/>
              <a:buAutoNum type="alphaLcParenR"/>
              <a:tabLst>
                <a:tab pos="368300" algn="l"/>
              </a:tabLst>
            </a:pPr>
            <a:r>
              <a:rPr sz="2400" dirty="0" smtClean="0">
                <a:latin typeface="Arial"/>
                <a:cs typeface="Arial"/>
              </a:rPr>
              <a:t>light</a:t>
            </a:r>
            <a:r>
              <a:rPr sz="2400" spc="20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sca</a:t>
            </a:r>
            <a:r>
              <a:rPr sz="2400" spc="5" dirty="0" smtClean="0">
                <a:latin typeface="Arial"/>
                <a:cs typeface="Arial"/>
              </a:rPr>
              <a:t>t</a:t>
            </a:r>
            <a:r>
              <a:rPr sz="2400" spc="0" dirty="0" smtClean="0">
                <a:latin typeface="Arial"/>
                <a:cs typeface="Arial"/>
              </a:rPr>
              <a:t>tering</a:t>
            </a:r>
            <a:endParaRPr sz="2400">
              <a:latin typeface="Arial"/>
              <a:cs typeface="Arial"/>
            </a:endParaRPr>
          </a:p>
          <a:p>
            <a:pPr>
              <a:lnSpc>
                <a:spcPts val="550"/>
              </a:lnSpc>
              <a:spcBef>
                <a:spcPts val="23"/>
              </a:spcBef>
              <a:buFont typeface="Arial"/>
              <a:buAutoNum type="alphaLcParenR"/>
            </a:pPr>
            <a:endParaRPr sz="550"/>
          </a:p>
          <a:p>
            <a:pPr>
              <a:lnSpc>
                <a:spcPts val="1000"/>
              </a:lnSpc>
              <a:buFont typeface="Arial"/>
              <a:buAutoNum type="alphaLcParenR"/>
            </a:pPr>
            <a:endParaRPr sz="1000"/>
          </a:p>
          <a:p>
            <a:pPr marL="368300" indent="-356235">
              <a:lnSpc>
                <a:spcPct val="100000"/>
              </a:lnSpc>
              <a:buFont typeface="Arial"/>
              <a:buAutoNum type="alphaLcParenR"/>
              <a:tabLst>
                <a:tab pos="368300" algn="l"/>
              </a:tabLst>
            </a:pPr>
            <a:r>
              <a:rPr sz="2400" dirty="0" smtClean="0">
                <a:latin typeface="Arial"/>
                <a:cs typeface="Arial"/>
              </a:rPr>
              <a:t>e</a:t>
            </a:r>
            <a:r>
              <a:rPr sz="2400" spc="5" dirty="0" smtClean="0">
                <a:latin typeface="Arial"/>
                <a:cs typeface="Arial"/>
              </a:rPr>
              <a:t>m</a:t>
            </a:r>
            <a:r>
              <a:rPr sz="2400" spc="0" dirty="0" smtClean="0">
                <a:latin typeface="Arial"/>
                <a:cs typeface="Arial"/>
              </a:rPr>
              <a:t>ission</a:t>
            </a:r>
            <a:r>
              <a:rPr sz="2400" spc="25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of l</a:t>
            </a:r>
            <a:r>
              <a:rPr sz="2400" spc="-10" dirty="0" smtClean="0">
                <a:latin typeface="Arial"/>
                <a:cs typeface="Arial"/>
              </a:rPr>
              <a:t>i</a:t>
            </a:r>
            <a:r>
              <a:rPr sz="2400" spc="0" dirty="0" smtClean="0">
                <a:latin typeface="Arial"/>
                <a:cs typeface="Arial"/>
              </a:rPr>
              <a:t>ght</a:t>
            </a:r>
            <a:r>
              <a:rPr sz="2400" spc="20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(</a:t>
            </a:r>
            <a:r>
              <a:rPr sz="2400" spc="10" dirty="0" smtClean="0">
                <a:latin typeface="Arial"/>
                <a:cs typeface="Arial"/>
              </a:rPr>
              <a:t>f</a:t>
            </a:r>
            <a:r>
              <a:rPr sz="2400" spc="0" dirty="0" smtClean="0">
                <a:latin typeface="Arial"/>
                <a:cs typeface="Arial"/>
              </a:rPr>
              <a:t>luores</a:t>
            </a:r>
            <a:r>
              <a:rPr sz="2400" spc="5" dirty="0" smtClean="0">
                <a:latin typeface="Arial"/>
                <a:cs typeface="Arial"/>
              </a:rPr>
              <a:t>c</a:t>
            </a:r>
            <a:r>
              <a:rPr sz="2400" spc="0" dirty="0" smtClean="0">
                <a:latin typeface="Arial"/>
                <a:cs typeface="Arial"/>
              </a:rPr>
              <a:t>ence</a:t>
            </a:r>
            <a:r>
              <a:rPr sz="2400" spc="15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)</a:t>
            </a:r>
            <a:endParaRPr sz="2400">
              <a:latin typeface="Arial"/>
              <a:cs typeface="Arial"/>
            </a:endParaRPr>
          </a:p>
          <a:p>
            <a:pPr>
              <a:lnSpc>
                <a:spcPts val="600"/>
              </a:lnSpc>
              <a:spcBef>
                <a:spcPts val="0"/>
              </a:spcBef>
            </a:pPr>
            <a:endParaRPr sz="600"/>
          </a:p>
          <a:p>
            <a:pPr marL="2468245" marR="12700" indent="-1814195">
              <a:lnSpc>
                <a:spcPct val="130000"/>
              </a:lnSpc>
            </a:pPr>
            <a:r>
              <a:rPr sz="2400" i="1" dirty="0" smtClean="0">
                <a:solidFill>
                  <a:srgbClr val="00AF50"/>
                </a:solidFill>
                <a:latin typeface="Arial"/>
                <a:cs typeface="Arial"/>
              </a:rPr>
              <a:t>F</a:t>
            </a:r>
            <a:r>
              <a:rPr sz="2400" i="1" spc="-10" dirty="0" smtClean="0">
                <a:solidFill>
                  <a:srgbClr val="00AF50"/>
                </a:solidFill>
                <a:latin typeface="Arial"/>
                <a:cs typeface="Arial"/>
              </a:rPr>
              <a:t>l</a:t>
            </a:r>
            <a:r>
              <a:rPr sz="2400" i="1" spc="0" dirty="0" smtClean="0">
                <a:solidFill>
                  <a:srgbClr val="00AF50"/>
                </a:solidFill>
                <a:latin typeface="Arial"/>
                <a:cs typeface="Arial"/>
              </a:rPr>
              <a:t>uorescence</a:t>
            </a:r>
            <a:r>
              <a:rPr sz="2400" i="1" spc="15" dirty="0" smtClean="0">
                <a:solidFill>
                  <a:srgbClr val="00AF50"/>
                </a:solidFill>
                <a:latin typeface="Arial"/>
                <a:cs typeface="Arial"/>
              </a:rPr>
              <a:t> </a:t>
            </a:r>
            <a:r>
              <a:rPr sz="2400" i="1" spc="0" dirty="0" smtClean="0">
                <a:solidFill>
                  <a:srgbClr val="00AF50"/>
                </a:solidFill>
                <a:latin typeface="Arial"/>
                <a:cs typeface="Arial"/>
              </a:rPr>
              <a:t>is l</a:t>
            </a:r>
            <a:r>
              <a:rPr sz="2400" i="1" spc="-10" dirty="0" smtClean="0">
                <a:solidFill>
                  <a:srgbClr val="00AF50"/>
                </a:solidFill>
                <a:latin typeface="Arial"/>
                <a:cs typeface="Arial"/>
              </a:rPr>
              <a:t>i</a:t>
            </a:r>
            <a:r>
              <a:rPr sz="2400" i="1" spc="0" dirty="0" smtClean="0">
                <a:solidFill>
                  <a:srgbClr val="00AF50"/>
                </a:solidFill>
                <a:latin typeface="Arial"/>
                <a:cs typeface="Arial"/>
              </a:rPr>
              <a:t>ght</a:t>
            </a:r>
            <a:r>
              <a:rPr sz="2400" i="1" spc="10" dirty="0" smtClean="0">
                <a:solidFill>
                  <a:srgbClr val="00AF50"/>
                </a:solidFill>
                <a:latin typeface="Arial"/>
                <a:cs typeface="Arial"/>
              </a:rPr>
              <a:t> </a:t>
            </a:r>
            <a:r>
              <a:rPr sz="2400" i="1" spc="0" dirty="0" smtClean="0">
                <a:solidFill>
                  <a:srgbClr val="00AF50"/>
                </a:solidFill>
                <a:latin typeface="Arial"/>
                <a:cs typeface="Arial"/>
              </a:rPr>
              <a:t>e</a:t>
            </a:r>
            <a:r>
              <a:rPr sz="2400" i="1" spc="-25" dirty="0" smtClean="0">
                <a:solidFill>
                  <a:srgbClr val="00AF50"/>
                </a:solidFill>
                <a:latin typeface="Arial"/>
                <a:cs typeface="Arial"/>
              </a:rPr>
              <a:t>m</a:t>
            </a:r>
            <a:r>
              <a:rPr sz="2400" i="1" spc="0" dirty="0" smtClean="0">
                <a:solidFill>
                  <a:srgbClr val="00AF50"/>
                </a:solidFill>
                <a:latin typeface="Arial"/>
                <a:cs typeface="Arial"/>
              </a:rPr>
              <a:t>itted</a:t>
            </a:r>
            <a:r>
              <a:rPr sz="2400" i="1" spc="25" dirty="0" smtClean="0">
                <a:solidFill>
                  <a:srgbClr val="00AF50"/>
                </a:solidFill>
                <a:latin typeface="Arial"/>
                <a:cs typeface="Arial"/>
              </a:rPr>
              <a:t> </a:t>
            </a:r>
            <a:r>
              <a:rPr sz="2400" i="1" spc="0" dirty="0" smtClean="0">
                <a:solidFill>
                  <a:srgbClr val="00AF50"/>
                </a:solidFill>
                <a:latin typeface="Arial"/>
                <a:cs typeface="Arial"/>
              </a:rPr>
              <a:t>duri</a:t>
            </a:r>
            <a:r>
              <a:rPr sz="2400" i="1" spc="-10" dirty="0" smtClean="0">
                <a:solidFill>
                  <a:srgbClr val="00AF50"/>
                </a:solidFill>
                <a:latin typeface="Arial"/>
                <a:cs typeface="Arial"/>
              </a:rPr>
              <a:t>n</a:t>
            </a:r>
            <a:r>
              <a:rPr sz="2400" i="1" spc="0" dirty="0" smtClean="0">
                <a:solidFill>
                  <a:srgbClr val="00AF50"/>
                </a:solidFill>
                <a:latin typeface="Arial"/>
                <a:cs typeface="Arial"/>
              </a:rPr>
              <a:t>g</a:t>
            </a:r>
            <a:r>
              <a:rPr sz="2400" i="1" spc="10" dirty="0" smtClean="0">
                <a:solidFill>
                  <a:srgbClr val="00AF50"/>
                </a:solidFill>
                <a:latin typeface="Arial"/>
                <a:cs typeface="Arial"/>
              </a:rPr>
              <a:t> </a:t>
            </a:r>
            <a:r>
              <a:rPr sz="2400" i="1" spc="0" dirty="0" smtClean="0">
                <a:solidFill>
                  <a:srgbClr val="00AF50"/>
                </a:solidFill>
                <a:latin typeface="Arial"/>
                <a:cs typeface="Arial"/>
              </a:rPr>
              <a:t>dec</a:t>
            </a:r>
            <a:r>
              <a:rPr sz="2400" i="1" spc="-10" dirty="0" smtClean="0">
                <a:solidFill>
                  <a:srgbClr val="00AF50"/>
                </a:solidFill>
                <a:latin typeface="Arial"/>
                <a:cs typeface="Arial"/>
              </a:rPr>
              <a:t>a</a:t>
            </a:r>
            <a:r>
              <a:rPr sz="2400" i="1" spc="0" dirty="0" smtClean="0">
                <a:solidFill>
                  <a:srgbClr val="00AF50"/>
                </a:solidFill>
                <a:latin typeface="Arial"/>
                <a:cs typeface="Arial"/>
              </a:rPr>
              <a:t>y</a:t>
            </a:r>
            <a:r>
              <a:rPr sz="2400" i="1" spc="10" dirty="0" smtClean="0">
                <a:solidFill>
                  <a:srgbClr val="00AF50"/>
                </a:solidFill>
                <a:latin typeface="Arial"/>
                <a:cs typeface="Arial"/>
              </a:rPr>
              <a:t> </a:t>
            </a:r>
            <a:r>
              <a:rPr sz="2400" i="1" spc="0" dirty="0" smtClean="0">
                <a:solidFill>
                  <a:srgbClr val="00AF50"/>
                </a:solidFill>
                <a:latin typeface="Arial"/>
                <a:cs typeface="Arial"/>
              </a:rPr>
              <a:t>of </a:t>
            </a:r>
            <a:r>
              <a:rPr sz="2400" i="1" spc="-10" dirty="0" smtClean="0">
                <a:solidFill>
                  <a:srgbClr val="00AF50"/>
                </a:solidFill>
                <a:latin typeface="Arial"/>
                <a:cs typeface="Arial"/>
              </a:rPr>
              <a:t>e</a:t>
            </a:r>
            <a:r>
              <a:rPr sz="2400" i="1" spc="0" dirty="0" smtClean="0">
                <a:solidFill>
                  <a:srgbClr val="00AF50"/>
                </a:solidFill>
                <a:latin typeface="Arial"/>
                <a:cs typeface="Arial"/>
              </a:rPr>
              <a:t>xcited e</a:t>
            </a:r>
            <a:r>
              <a:rPr sz="2400" i="1" spc="-10" dirty="0" smtClean="0">
                <a:solidFill>
                  <a:srgbClr val="00AF50"/>
                </a:solidFill>
                <a:latin typeface="Arial"/>
                <a:cs typeface="Arial"/>
              </a:rPr>
              <a:t>l</a:t>
            </a:r>
            <a:r>
              <a:rPr sz="2400" i="1" spc="0" dirty="0" smtClean="0">
                <a:solidFill>
                  <a:srgbClr val="00AF50"/>
                </a:solidFill>
                <a:latin typeface="Arial"/>
                <a:cs typeface="Arial"/>
              </a:rPr>
              <a:t>ectron</a:t>
            </a:r>
            <a:r>
              <a:rPr sz="2400" i="1" spc="5" dirty="0" smtClean="0">
                <a:solidFill>
                  <a:srgbClr val="00AF50"/>
                </a:solidFill>
                <a:latin typeface="Arial"/>
                <a:cs typeface="Arial"/>
              </a:rPr>
              <a:t> </a:t>
            </a:r>
            <a:r>
              <a:rPr sz="2400" i="1" spc="0" dirty="0" smtClean="0">
                <a:solidFill>
                  <a:srgbClr val="00AF50"/>
                </a:solidFill>
                <a:latin typeface="Arial"/>
                <a:cs typeface="Arial"/>
              </a:rPr>
              <a:t>to </a:t>
            </a:r>
            <a:r>
              <a:rPr sz="2400" i="1" spc="-10" dirty="0" smtClean="0">
                <a:solidFill>
                  <a:srgbClr val="00AF50"/>
                </a:solidFill>
                <a:latin typeface="Arial"/>
                <a:cs typeface="Arial"/>
              </a:rPr>
              <a:t>i</a:t>
            </a:r>
            <a:r>
              <a:rPr sz="2400" i="1" spc="0" dirty="0" smtClean="0">
                <a:solidFill>
                  <a:srgbClr val="00AF50"/>
                </a:solidFill>
                <a:latin typeface="Arial"/>
                <a:cs typeface="Arial"/>
              </a:rPr>
              <a:t>ts b</a:t>
            </a:r>
            <a:r>
              <a:rPr sz="2400" i="1" spc="-10" dirty="0" smtClean="0">
                <a:solidFill>
                  <a:srgbClr val="00AF50"/>
                </a:solidFill>
                <a:latin typeface="Arial"/>
                <a:cs typeface="Arial"/>
              </a:rPr>
              <a:t>a</a:t>
            </a:r>
            <a:r>
              <a:rPr sz="2400" i="1" spc="0" dirty="0" smtClean="0">
                <a:solidFill>
                  <a:srgbClr val="00AF50"/>
                </a:solidFill>
                <a:latin typeface="Arial"/>
                <a:cs typeface="Arial"/>
              </a:rPr>
              <a:t>sal</a:t>
            </a:r>
            <a:r>
              <a:rPr sz="2400" i="1" spc="5" dirty="0" smtClean="0">
                <a:solidFill>
                  <a:srgbClr val="00AF50"/>
                </a:solidFill>
                <a:latin typeface="Arial"/>
                <a:cs typeface="Arial"/>
              </a:rPr>
              <a:t> </a:t>
            </a:r>
            <a:r>
              <a:rPr sz="2400" i="1" spc="0" dirty="0" smtClean="0">
                <a:solidFill>
                  <a:srgbClr val="00AF50"/>
                </a:solidFill>
                <a:latin typeface="Arial"/>
                <a:cs typeface="Arial"/>
              </a:rPr>
              <a:t>state.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274065" rIns="0" bIns="0" rtlCol="0">
            <a:noAutofit/>
          </a:bodyPr>
          <a:lstStyle/>
          <a:p>
            <a:pPr marL="339090">
              <a:lnSpc>
                <a:spcPct val="100000"/>
              </a:lnSpc>
            </a:pPr>
            <a:r>
              <a:rPr sz="4400" dirty="0" smtClean="0">
                <a:solidFill>
                  <a:srgbClr val="775F54"/>
                </a:solidFill>
                <a:latin typeface="Arial"/>
                <a:cs typeface="Arial"/>
              </a:rPr>
              <a:t>OPTICS</a:t>
            </a:r>
            <a:endParaRPr sz="44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91387" y="1638553"/>
            <a:ext cx="7984490" cy="201612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2400" dirty="0" smtClean="0">
                <a:solidFill>
                  <a:srgbClr val="775F54"/>
                </a:solidFill>
                <a:latin typeface="Arial"/>
                <a:cs typeface="Arial"/>
              </a:rPr>
              <a:t>a) LI</a:t>
            </a:r>
            <a:r>
              <a:rPr sz="2400" spc="5" dirty="0" smtClean="0">
                <a:solidFill>
                  <a:srgbClr val="775F54"/>
                </a:solidFill>
                <a:latin typeface="Arial"/>
                <a:cs typeface="Arial"/>
              </a:rPr>
              <a:t>G</a:t>
            </a:r>
            <a:r>
              <a:rPr sz="2400" spc="0" dirty="0" smtClean="0">
                <a:solidFill>
                  <a:srgbClr val="775F54"/>
                </a:solidFill>
                <a:latin typeface="Arial"/>
                <a:cs typeface="Arial"/>
              </a:rPr>
              <a:t>HT</a:t>
            </a:r>
            <a:r>
              <a:rPr sz="2400" spc="-55" dirty="0" smtClean="0">
                <a:solidFill>
                  <a:srgbClr val="775F54"/>
                </a:solidFill>
                <a:latin typeface="Arial"/>
                <a:cs typeface="Arial"/>
              </a:rPr>
              <a:t> </a:t>
            </a:r>
            <a:r>
              <a:rPr sz="2400" spc="-10" dirty="0" smtClean="0">
                <a:solidFill>
                  <a:srgbClr val="775F54"/>
                </a:solidFill>
                <a:latin typeface="Arial"/>
                <a:cs typeface="Arial"/>
              </a:rPr>
              <a:t>S</a:t>
            </a:r>
            <a:r>
              <a:rPr sz="2400" spc="0" dirty="0" smtClean="0">
                <a:solidFill>
                  <a:srgbClr val="775F54"/>
                </a:solidFill>
                <a:latin typeface="Arial"/>
                <a:cs typeface="Arial"/>
              </a:rPr>
              <a:t>C</a:t>
            </a:r>
            <a:r>
              <a:rPr sz="2400" spc="-190" dirty="0" smtClean="0">
                <a:solidFill>
                  <a:srgbClr val="775F54"/>
                </a:solidFill>
                <a:latin typeface="Arial"/>
                <a:cs typeface="Arial"/>
              </a:rPr>
              <a:t>A</a:t>
            </a:r>
            <a:r>
              <a:rPr sz="2400" spc="0" dirty="0" smtClean="0">
                <a:solidFill>
                  <a:srgbClr val="775F54"/>
                </a:solidFill>
                <a:latin typeface="Arial"/>
                <a:cs typeface="Arial"/>
              </a:rPr>
              <a:t>TTER</a:t>
            </a:r>
            <a:endParaRPr sz="2400">
              <a:latin typeface="Arial"/>
              <a:cs typeface="Arial"/>
            </a:endParaRPr>
          </a:p>
          <a:p>
            <a:pPr>
              <a:lnSpc>
                <a:spcPts val="650"/>
              </a:lnSpc>
              <a:spcBef>
                <a:spcPts val="49"/>
              </a:spcBef>
            </a:pPr>
            <a:endParaRPr sz="650"/>
          </a:p>
          <a:p>
            <a:pPr marL="332740" marR="807720" indent="-320675">
              <a:lnSpc>
                <a:spcPct val="100000"/>
              </a:lnSpc>
              <a:buClr>
                <a:srgbClr val="DD8046"/>
              </a:buClr>
              <a:buSzPct val="58333"/>
              <a:buFont typeface="Wingdings"/>
              <a:buChar char=""/>
              <a:tabLst>
                <a:tab pos="332740" algn="l"/>
              </a:tabLst>
            </a:pPr>
            <a:r>
              <a:rPr sz="2400" dirty="0" smtClean="0">
                <a:latin typeface="Arial"/>
                <a:cs typeface="Arial"/>
              </a:rPr>
              <a:t>When l</a:t>
            </a:r>
            <a:r>
              <a:rPr sz="2400" spc="-10" dirty="0" smtClean="0">
                <a:latin typeface="Arial"/>
                <a:cs typeface="Arial"/>
              </a:rPr>
              <a:t>i</a:t>
            </a:r>
            <a:r>
              <a:rPr sz="2400" spc="0" dirty="0" smtClean="0">
                <a:latin typeface="Arial"/>
                <a:cs typeface="Arial"/>
              </a:rPr>
              <a:t>ght</a:t>
            </a:r>
            <a:r>
              <a:rPr sz="2400" spc="10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f</a:t>
            </a:r>
            <a:r>
              <a:rPr sz="2400" spc="5" dirty="0" smtClean="0">
                <a:latin typeface="Arial"/>
                <a:cs typeface="Arial"/>
              </a:rPr>
              <a:t>r</a:t>
            </a:r>
            <a:r>
              <a:rPr sz="2400" spc="0" dirty="0" smtClean="0">
                <a:latin typeface="Arial"/>
                <a:cs typeface="Arial"/>
              </a:rPr>
              <a:t>om</a:t>
            </a:r>
            <a:r>
              <a:rPr sz="2400" spc="-20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a laser</a:t>
            </a:r>
            <a:r>
              <a:rPr sz="2400" spc="10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i</a:t>
            </a:r>
            <a:r>
              <a:rPr sz="2400" spc="-10" dirty="0" smtClean="0">
                <a:latin typeface="Arial"/>
                <a:cs typeface="Arial"/>
              </a:rPr>
              <a:t>n</a:t>
            </a:r>
            <a:r>
              <a:rPr sz="2400" spc="0" dirty="0" smtClean="0">
                <a:latin typeface="Arial"/>
                <a:cs typeface="Arial"/>
              </a:rPr>
              <a:t>terrogates a cel</a:t>
            </a:r>
            <a:r>
              <a:rPr sz="2400" spc="-15" dirty="0" smtClean="0">
                <a:latin typeface="Arial"/>
                <a:cs typeface="Arial"/>
              </a:rPr>
              <a:t>l</a:t>
            </a:r>
            <a:r>
              <a:rPr sz="2400" spc="0" dirty="0" smtClean="0">
                <a:latin typeface="Arial"/>
                <a:cs typeface="Arial"/>
              </a:rPr>
              <a:t>,</a:t>
            </a:r>
            <a:r>
              <a:rPr sz="2400" spc="5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that ce</a:t>
            </a:r>
            <a:r>
              <a:rPr sz="2400" spc="-10" dirty="0" smtClean="0">
                <a:latin typeface="Arial"/>
                <a:cs typeface="Arial"/>
              </a:rPr>
              <a:t>l</a:t>
            </a:r>
            <a:r>
              <a:rPr sz="2400" spc="0" dirty="0" smtClean="0">
                <a:latin typeface="Arial"/>
                <a:cs typeface="Arial"/>
              </a:rPr>
              <a:t>l scatters</a:t>
            </a:r>
            <a:r>
              <a:rPr sz="2400" spc="-20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l</a:t>
            </a:r>
            <a:r>
              <a:rPr sz="2400" spc="-10" dirty="0" smtClean="0">
                <a:latin typeface="Arial"/>
                <a:cs typeface="Arial"/>
              </a:rPr>
              <a:t>i</a:t>
            </a:r>
            <a:r>
              <a:rPr sz="2400" spc="0" dirty="0" smtClean="0">
                <a:latin typeface="Arial"/>
                <a:cs typeface="Arial"/>
              </a:rPr>
              <a:t>ght</a:t>
            </a:r>
            <a:r>
              <a:rPr sz="2400" spc="10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in</a:t>
            </a:r>
            <a:r>
              <a:rPr sz="2400" spc="5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a</a:t>
            </a:r>
            <a:r>
              <a:rPr sz="2400" spc="-10" dirty="0" smtClean="0">
                <a:latin typeface="Arial"/>
                <a:cs typeface="Arial"/>
              </a:rPr>
              <a:t>l</a:t>
            </a:r>
            <a:r>
              <a:rPr sz="2400" spc="0" dirty="0" smtClean="0">
                <a:latin typeface="Arial"/>
                <a:cs typeface="Arial"/>
              </a:rPr>
              <a:t>l</a:t>
            </a:r>
            <a:r>
              <a:rPr sz="2400" spc="5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d</a:t>
            </a:r>
            <a:r>
              <a:rPr sz="2400" spc="-10" dirty="0" smtClean="0">
                <a:latin typeface="Arial"/>
                <a:cs typeface="Arial"/>
              </a:rPr>
              <a:t>i</a:t>
            </a:r>
            <a:r>
              <a:rPr sz="2400" spc="0" dirty="0" smtClean="0">
                <a:latin typeface="Arial"/>
                <a:cs typeface="Arial"/>
              </a:rPr>
              <a:t>recti</a:t>
            </a:r>
            <a:r>
              <a:rPr sz="2400" spc="-10" dirty="0" smtClean="0">
                <a:latin typeface="Arial"/>
                <a:cs typeface="Arial"/>
              </a:rPr>
              <a:t>o</a:t>
            </a:r>
            <a:r>
              <a:rPr sz="2400" spc="0" dirty="0" smtClean="0">
                <a:latin typeface="Arial"/>
                <a:cs typeface="Arial"/>
              </a:rPr>
              <a:t>ns.</a:t>
            </a:r>
            <a:endParaRPr sz="2400">
              <a:latin typeface="Arial"/>
              <a:cs typeface="Arial"/>
            </a:endParaRPr>
          </a:p>
          <a:p>
            <a:pPr>
              <a:lnSpc>
                <a:spcPts val="650"/>
              </a:lnSpc>
              <a:spcBef>
                <a:spcPts val="46"/>
              </a:spcBef>
              <a:buClr>
                <a:srgbClr val="DD8046"/>
              </a:buClr>
              <a:buFont typeface="Wingdings"/>
              <a:buChar char=""/>
            </a:pPr>
            <a:endParaRPr sz="650"/>
          </a:p>
          <a:p>
            <a:pPr marL="332740" indent="-320675">
              <a:lnSpc>
                <a:spcPct val="100000"/>
              </a:lnSpc>
              <a:buClr>
                <a:srgbClr val="DD8046"/>
              </a:buClr>
              <a:buSzPct val="58333"/>
              <a:buFont typeface="Wingdings"/>
              <a:buChar char=""/>
              <a:tabLst>
                <a:tab pos="332740" algn="l"/>
              </a:tabLst>
            </a:pPr>
            <a:r>
              <a:rPr sz="2400" dirty="0" smtClean="0">
                <a:latin typeface="Arial"/>
                <a:cs typeface="Arial"/>
              </a:rPr>
              <a:t>The</a:t>
            </a:r>
            <a:r>
              <a:rPr sz="2400" spc="-10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scattered</a:t>
            </a:r>
            <a:r>
              <a:rPr sz="2400" spc="-15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l</a:t>
            </a:r>
            <a:r>
              <a:rPr sz="2400" spc="-10" dirty="0" smtClean="0">
                <a:latin typeface="Arial"/>
                <a:cs typeface="Arial"/>
              </a:rPr>
              <a:t>i</a:t>
            </a:r>
            <a:r>
              <a:rPr sz="2400" spc="0" dirty="0" smtClean="0">
                <a:latin typeface="Arial"/>
                <a:cs typeface="Arial"/>
              </a:rPr>
              <a:t>ght</a:t>
            </a:r>
            <a:r>
              <a:rPr sz="2400" spc="10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can t</a:t>
            </a:r>
            <a:r>
              <a:rPr sz="2400" spc="5" dirty="0" smtClean="0">
                <a:latin typeface="Arial"/>
                <a:cs typeface="Arial"/>
              </a:rPr>
              <a:t>r</a:t>
            </a:r>
            <a:r>
              <a:rPr sz="2400" spc="0" dirty="0" smtClean="0">
                <a:latin typeface="Arial"/>
                <a:cs typeface="Arial"/>
              </a:rPr>
              <a:t>avel</a:t>
            </a:r>
            <a:r>
              <a:rPr sz="2400" spc="-10" dirty="0" smtClean="0">
                <a:latin typeface="Arial"/>
                <a:cs typeface="Arial"/>
              </a:rPr>
              <a:t> </a:t>
            </a:r>
            <a:r>
              <a:rPr sz="2400" spc="5" dirty="0" smtClean="0">
                <a:latin typeface="Arial"/>
                <a:cs typeface="Arial"/>
              </a:rPr>
              <a:t>f</a:t>
            </a:r>
            <a:r>
              <a:rPr sz="2400" spc="0" dirty="0" smtClean="0">
                <a:latin typeface="Arial"/>
                <a:cs typeface="Arial"/>
              </a:rPr>
              <a:t>rom</a:t>
            </a:r>
            <a:r>
              <a:rPr sz="2400" spc="-15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the inter</a:t>
            </a:r>
            <a:r>
              <a:rPr sz="2400" spc="5" dirty="0" smtClean="0">
                <a:latin typeface="Arial"/>
                <a:cs typeface="Arial"/>
              </a:rPr>
              <a:t>r</a:t>
            </a:r>
            <a:r>
              <a:rPr sz="2400" spc="0" dirty="0" smtClean="0">
                <a:latin typeface="Arial"/>
                <a:cs typeface="Arial"/>
              </a:rPr>
              <a:t>og</a:t>
            </a:r>
            <a:r>
              <a:rPr sz="2400" spc="-10" dirty="0" smtClean="0">
                <a:latin typeface="Arial"/>
                <a:cs typeface="Arial"/>
              </a:rPr>
              <a:t>a</a:t>
            </a:r>
            <a:r>
              <a:rPr sz="2400" spc="0" dirty="0" smtClean="0">
                <a:latin typeface="Arial"/>
                <a:cs typeface="Arial"/>
              </a:rPr>
              <a:t>tion</a:t>
            </a:r>
            <a:r>
              <a:rPr sz="2400" spc="5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po</a:t>
            </a:r>
            <a:r>
              <a:rPr sz="2400" spc="-10" dirty="0" smtClean="0">
                <a:latin typeface="Arial"/>
                <a:cs typeface="Arial"/>
              </a:rPr>
              <a:t>i</a:t>
            </a:r>
            <a:r>
              <a:rPr sz="2400" spc="0" dirty="0" smtClean="0">
                <a:latin typeface="Arial"/>
                <a:cs typeface="Arial"/>
              </a:rPr>
              <a:t>nt</a:t>
            </a:r>
            <a:endParaRPr sz="2400">
              <a:latin typeface="Arial"/>
              <a:cs typeface="Arial"/>
            </a:endParaRPr>
          </a:p>
          <a:p>
            <a:pPr marL="332740">
              <a:lnSpc>
                <a:spcPct val="100000"/>
              </a:lnSpc>
            </a:pPr>
            <a:r>
              <a:rPr sz="2400" dirty="0" smtClean="0">
                <a:latin typeface="Arial"/>
                <a:cs typeface="Arial"/>
              </a:rPr>
              <a:t>d</a:t>
            </a:r>
            <a:r>
              <a:rPr sz="2400" spc="-10" dirty="0" smtClean="0">
                <a:latin typeface="Arial"/>
                <a:cs typeface="Arial"/>
              </a:rPr>
              <a:t>o</a:t>
            </a:r>
            <a:r>
              <a:rPr sz="2400" spc="0" dirty="0" smtClean="0">
                <a:latin typeface="Arial"/>
                <a:cs typeface="Arial"/>
              </a:rPr>
              <a:t>wn</a:t>
            </a:r>
            <a:r>
              <a:rPr sz="2400" spc="5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a path to</a:t>
            </a:r>
            <a:r>
              <a:rPr sz="2400" spc="-10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a</a:t>
            </a:r>
            <a:r>
              <a:rPr sz="2400" spc="-15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d</a:t>
            </a:r>
            <a:r>
              <a:rPr sz="2400" spc="-10" dirty="0" smtClean="0">
                <a:latin typeface="Arial"/>
                <a:cs typeface="Arial"/>
              </a:rPr>
              <a:t>e</a:t>
            </a:r>
            <a:r>
              <a:rPr sz="2400" spc="0" dirty="0" smtClean="0">
                <a:latin typeface="Arial"/>
                <a:cs typeface="Arial"/>
              </a:rPr>
              <a:t>tecto</a:t>
            </a:r>
            <a:r>
              <a:rPr sz="2400" spc="-130" dirty="0" smtClean="0">
                <a:latin typeface="Arial"/>
                <a:cs typeface="Arial"/>
              </a:rPr>
              <a:t>r</a:t>
            </a:r>
            <a:r>
              <a:rPr sz="2400" spc="0" dirty="0" smtClean="0">
                <a:latin typeface="Arial"/>
                <a:cs typeface="Arial"/>
              </a:rPr>
              <a:t>.</a:t>
            </a:r>
            <a:endParaRPr sz="24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684276" y="5445252"/>
            <a:ext cx="4994148" cy="533400"/>
          </a:xfrm>
          <a:custGeom>
            <a:avLst/>
            <a:gdLst/>
            <a:ahLst/>
            <a:cxnLst/>
            <a:rect l="l" t="t" r="r" b="b"/>
            <a:pathLst>
              <a:path w="4994148" h="533400">
                <a:moveTo>
                  <a:pt x="0" y="0"/>
                </a:moveTo>
                <a:lnTo>
                  <a:pt x="0" y="533400"/>
                </a:lnTo>
                <a:lnTo>
                  <a:pt x="4994148" y="400050"/>
                </a:lnTo>
                <a:lnTo>
                  <a:pt x="4994148" y="133350"/>
                </a:lnTo>
                <a:lnTo>
                  <a:pt x="0" y="0"/>
                </a:lnTo>
                <a:close/>
              </a:path>
            </a:pathLst>
          </a:custGeom>
          <a:solidFill>
            <a:srgbClr val="F7B61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4971288" y="3697223"/>
            <a:ext cx="819912" cy="1249680"/>
          </a:xfrm>
          <a:custGeom>
            <a:avLst/>
            <a:gdLst/>
            <a:ahLst/>
            <a:cxnLst/>
            <a:rect l="l" t="t" r="r" b="b"/>
            <a:pathLst>
              <a:path w="819912" h="1249679">
                <a:moveTo>
                  <a:pt x="0" y="0"/>
                </a:moveTo>
                <a:lnTo>
                  <a:pt x="819912" y="124968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5791200" y="4946903"/>
            <a:ext cx="0" cy="693419"/>
          </a:xfrm>
          <a:custGeom>
            <a:avLst/>
            <a:gdLst/>
            <a:ahLst/>
            <a:cxnLst/>
            <a:rect l="l" t="t" r="r" b="b"/>
            <a:pathLst>
              <a:path h="693420">
                <a:moveTo>
                  <a:pt x="0" y="0"/>
                </a:moveTo>
                <a:lnTo>
                  <a:pt x="0" y="69342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6492240" y="3697223"/>
            <a:ext cx="819912" cy="1249680"/>
          </a:xfrm>
          <a:custGeom>
            <a:avLst/>
            <a:gdLst/>
            <a:ahLst/>
            <a:cxnLst/>
            <a:rect l="l" t="t" r="r" b="b"/>
            <a:pathLst>
              <a:path w="819911" h="1249679">
                <a:moveTo>
                  <a:pt x="819912" y="0"/>
                </a:moveTo>
                <a:lnTo>
                  <a:pt x="0" y="124968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6492240" y="4946903"/>
            <a:ext cx="0" cy="693419"/>
          </a:xfrm>
          <a:custGeom>
            <a:avLst/>
            <a:gdLst/>
            <a:ahLst/>
            <a:cxnLst/>
            <a:rect l="l" t="t" r="r" b="b"/>
            <a:pathLst>
              <a:path h="693420">
                <a:moveTo>
                  <a:pt x="0" y="0"/>
                </a:moveTo>
                <a:lnTo>
                  <a:pt x="0" y="69342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6031991" y="4989660"/>
            <a:ext cx="234494" cy="27672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6031991" y="5484960"/>
            <a:ext cx="234494" cy="27672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6031991" y="5987879"/>
            <a:ext cx="234494" cy="27672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6383273" y="5208270"/>
            <a:ext cx="819911" cy="277368"/>
          </a:xfrm>
          <a:custGeom>
            <a:avLst/>
            <a:gdLst/>
            <a:ahLst/>
            <a:cxnLst/>
            <a:rect l="l" t="t" r="r" b="b"/>
            <a:pathLst>
              <a:path w="819911" h="277368">
                <a:moveTo>
                  <a:pt x="0" y="277367"/>
                </a:moveTo>
                <a:lnTo>
                  <a:pt x="819911" y="0"/>
                </a:lnTo>
              </a:path>
            </a:pathLst>
          </a:custGeom>
          <a:ln w="32004">
            <a:solidFill>
              <a:srgbClr val="15B604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6382511" y="5623559"/>
            <a:ext cx="819912" cy="0"/>
          </a:xfrm>
          <a:custGeom>
            <a:avLst/>
            <a:gdLst/>
            <a:ahLst/>
            <a:cxnLst/>
            <a:rect l="l" t="t" r="r" b="b"/>
            <a:pathLst>
              <a:path w="819911">
                <a:moveTo>
                  <a:pt x="0" y="0"/>
                </a:moveTo>
                <a:lnTo>
                  <a:pt x="819912" y="0"/>
                </a:lnTo>
              </a:path>
            </a:pathLst>
          </a:custGeom>
          <a:ln w="9144">
            <a:solidFill>
              <a:srgbClr val="F7B61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6361938" y="5772150"/>
            <a:ext cx="818388" cy="138684"/>
          </a:xfrm>
          <a:custGeom>
            <a:avLst/>
            <a:gdLst/>
            <a:ahLst/>
            <a:cxnLst/>
            <a:rect l="l" t="t" r="r" b="b"/>
            <a:pathLst>
              <a:path w="818388" h="138684">
                <a:moveTo>
                  <a:pt x="0" y="0"/>
                </a:moveTo>
                <a:lnTo>
                  <a:pt x="818388" y="138684"/>
                </a:lnTo>
              </a:path>
            </a:pathLst>
          </a:custGeom>
          <a:ln w="28956">
            <a:solidFill>
              <a:srgbClr val="66006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7271004" y="4521708"/>
            <a:ext cx="475488" cy="202539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5596890" y="4513326"/>
            <a:ext cx="2360676" cy="2221992"/>
          </a:xfrm>
          <a:custGeom>
            <a:avLst/>
            <a:gdLst/>
            <a:ahLst/>
            <a:cxnLst/>
            <a:rect l="l" t="t" r="r" b="b"/>
            <a:pathLst>
              <a:path w="2360676" h="2221992">
                <a:moveTo>
                  <a:pt x="0" y="1110996"/>
                </a:moveTo>
                <a:lnTo>
                  <a:pt x="3912" y="1019883"/>
                </a:lnTo>
                <a:lnTo>
                  <a:pt x="15448" y="930798"/>
                </a:lnTo>
                <a:lnTo>
                  <a:pt x="34303" y="844026"/>
                </a:lnTo>
                <a:lnTo>
                  <a:pt x="60173" y="759854"/>
                </a:lnTo>
                <a:lnTo>
                  <a:pt x="92755" y="678566"/>
                </a:lnTo>
                <a:lnTo>
                  <a:pt x="131745" y="600451"/>
                </a:lnTo>
                <a:lnTo>
                  <a:pt x="176839" y="525792"/>
                </a:lnTo>
                <a:lnTo>
                  <a:pt x="227734" y="454877"/>
                </a:lnTo>
                <a:lnTo>
                  <a:pt x="284125" y="387991"/>
                </a:lnTo>
                <a:lnTo>
                  <a:pt x="345709" y="325421"/>
                </a:lnTo>
                <a:lnTo>
                  <a:pt x="412183" y="267452"/>
                </a:lnTo>
                <a:lnTo>
                  <a:pt x="483242" y="214371"/>
                </a:lnTo>
                <a:lnTo>
                  <a:pt x="558582" y="166464"/>
                </a:lnTo>
                <a:lnTo>
                  <a:pt x="637901" y="124016"/>
                </a:lnTo>
                <a:lnTo>
                  <a:pt x="720893" y="87314"/>
                </a:lnTo>
                <a:lnTo>
                  <a:pt x="807256" y="56644"/>
                </a:lnTo>
                <a:lnTo>
                  <a:pt x="896686" y="32291"/>
                </a:lnTo>
                <a:lnTo>
                  <a:pt x="988879" y="14542"/>
                </a:lnTo>
                <a:lnTo>
                  <a:pt x="1083530" y="3683"/>
                </a:lnTo>
                <a:lnTo>
                  <a:pt x="1180338" y="0"/>
                </a:lnTo>
                <a:lnTo>
                  <a:pt x="1277145" y="3683"/>
                </a:lnTo>
                <a:lnTo>
                  <a:pt x="1371796" y="14542"/>
                </a:lnTo>
                <a:lnTo>
                  <a:pt x="1463989" y="32291"/>
                </a:lnTo>
                <a:lnTo>
                  <a:pt x="1553419" y="56644"/>
                </a:lnTo>
                <a:lnTo>
                  <a:pt x="1639782" y="87314"/>
                </a:lnTo>
                <a:lnTo>
                  <a:pt x="1722774" y="124016"/>
                </a:lnTo>
                <a:lnTo>
                  <a:pt x="1802093" y="166464"/>
                </a:lnTo>
                <a:lnTo>
                  <a:pt x="1877433" y="214371"/>
                </a:lnTo>
                <a:lnTo>
                  <a:pt x="1948492" y="267452"/>
                </a:lnTo>
                <a:lnTo>
                  <a:pt x="2014966" y="325421"/>
                </a:lnTo>
                <a:lnTo>
                  <a:pt x="2076550" y="387991"/>
                </a:lnTo>
                <a:lnTo>
                  <a:pt x="2132941" y="454877"/>
                </a:lnTo>
                <a:lnTo>
                  <a:pt x="2183836" y="525792"/>
                </a:lnTo>
                <a:lnTo>
                  <a:pt x="2228930" y="600451"/>
                </a:lnTo>
                <a:lnTo>
                  <a:pt x="2267920" y="678566"/>
                </a:lnTo>
                <a:lnTo>
                  <a:pt x="2300502" y="759854"/>
                </a:lnTo>
                <a:lnTo>
                  <a:pt x="2326372" y="844026"/>
                </a:lnTo>
                <a:lnTo>
                  <a:pt x="2345227" y="930798"/>
                </a:lnTo>
                <a:lnTo>
                  <a:pt x="2356763" y="1019883"/>
                </a:lnTo>
                <a:lnTo>
                  <a:pt x="2360676" y="1110996"/>
                </a:lnTo>
                <a:lnTo>
                  <a:pt x="2356763" y="1202115"/>
                </a:lnTo>
                <a:lnTo>
                  <a:pt x="2345227" y="1291205"/>
                </a:lnTo>
                <a:lnTo>
                  <a:pt x="2326372" y="1377981"/>
                </a:lnTo>
                <a:lnTo>
                  <a:pt x="2300502" y="1462157"/>
                </a:lnTo>
                <a:lnTo>
                  <a:pt x="2267920" y="1543446"/>
                </a:lnTo>
                <a:lnTo>
                  <a:pt x="2228930" y="1621563"/>
                </a:lnTo>
                <a:lnTo>
                  <a:pt x="2183836" y="1696222"/>
                </a:lnTo>
                <a:lnTo>
                  <a:pt x="2132941" y="1767136"/>
                </a:lnTo>
                <a:lnTo>
                  <a:pt x="2076550" y="1834020"/>
                </a:lnTo>
                <a:lnTo>
                  <a:pt x="2014966" y="1896589"/>
                </a:lnTo>
                <a:lnTo>
                  <a:pt x="1948492" y="1954555"/>
                </a:lnTo>
                <a:lnTo>
                  <a:pt x="1877433" y="2007634"/>
                </a:lnTo>
                <a:lnTo>
                  <a:pt x="1802093" y="2055539"/>
                </a:lnTo>
                <a:lnTo>
                  <a:pt x="1722774" y="2097984"/>
                </a:lnTo>
                <a:lnTo>
                  <a:pt x="1639782" y="2134684"/>
                </a:lnTo>
                <a:lnTo>
                  <a:pt x="1553419" y="2165352"/>
                </a:lnTo>
                <a:lnTo>
                  <a:pt x="1463989" y="2189703"/>
                </a:lnTo>
                <a:lnTo>
                  <a:pt x="1371796" y="2207450"/>
                </a:lnTo>
                <a:lnTo>
                  <a:pt x="1277145" y="2218309"/>
                </a:lnTo>
                <a:lnTo>
                  <a:pt x="1180338" y="2221992"/>
                </a:lnTo>
                <a:lnTo>
                  <a:pt x="1083530" y="2218309"/>
                </a:lnTo>
                <a:lnTo>
                  <a:pt x="988879" y="2207450"/>
                </a:lnTo>
                <a:lnTo>
                  <a:pt x="896686" y="2189703"/>
                </a:lnTo>
                <a:lnTo>
                  <a:pt x="807256" y="2165352"/>
                </a:lnTo>
                <a:lnTo>
                  <a:pt x="720893" y="2134684"/>
                </a:lnTo>
                <a:lnTo>
                  <a:pt x="637901" y="2097984"/>
                </a:lnTo>
                <a:lnTo>
                  <a:pt x="558582" y="2055539"/>
                </a:lnTo>
                <a:lnTo>
                  <a:pt x="483242" y="2007634"/>
                </a:lnTo>
                <a:lnTo>
                  <a:pt x="412183" y="1954555"/>
                </a:lnTo>
                <a:lnTo>
                  <a:pt x="345709" y="1896589"/>
                </a:lnTo>
                <a:lnTo>
                  <a:pt x="284125" y="1834020"/>
                </a:lnTo>
                <a:lnTo>
                  <a:pt x="227734" y="1767136"/>
                </a:lnTo>
                <a:lnTo>
                  <a:pt x="176839" y="1696222"/>
                </a:lnTo>
                <a:lnTo>
                  <a:pt x="131745" y="1621563"/>
                </a:lnTo>
                <a:lnTo>
                  <a:pt x="92755" y="1543446"/>
                </a:lnTo>
                <a:lnTo>
                  <a:pt x="60173" y="1462157"/>
                </a:lnTo>
                <a:lnTo>
                  <a:pt x="34303" y="1377981"/>
                </a:lnTo>
                <a:lnTo>
                  <a:pt x="15448" y="1291205"/>
                </a:lnTo>
                <a:lnTo>
                  <a:pt x="3912" y="1202115"/>
                </a:lnTo>
                <a:lnTo>
                  <a:pt x="0" y="1110996"/>
                </a:lnTo>
                <a:close/>
              </a:path>
            </a:pathLst>
          </a:custGeom>
          <a:ln w="19812">
            <a:solidFill>
              <a:srgbClr val="FF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339090">
              <a:lnSpc>
                <a:spcPct val="100000"/>
              </a:lnSpc>
            </a:pPr>
            <a:r>
              <a:rPr sz="4000" spc="-25" dirty="0" smtClean="0">
                <a:solidFill>
                  <a:srgbClr val="775F54"/>
                </a:solidFill>
                <a:latin typeface="Arial"/>
                <a:cs typeface="Arial"/>
              </a:rPr>
              <a:t>OPTICS</a:t>
            </a:r>
            <a:r>
              <a:rPr sz="4000" spc="-10" dirty="0" smtClean="0">
                <a:solidFill>
                  <a:srgbClr val="775F54"/>
                </a:solidFill>
                <a:latin typeface="Arial"/>
                <a:cs typeface="Arial"/>
              </a:rPr>
              <a:t> </a:t>
            </a:r>
            <a:r>
              <a:rPr sz="4000" spc="-15" dirty="0" smtClean="0">
                <a:solidFill>
                  <a:srgbClr val="775F54"/>
                </a:solidFill>
                <a:latin typeface="Arial"/>
                <a:cs typeface="Arial"/>
              </a:rPr>
              <a:t>- </a:t>
            </a:r>
            <a:r>
              <a:rPr sz="4000" spc="-30" dirty="0" smtClean="0">
                <a:solidFill>
                  <a:srgbClr val="775F54"/>
                </a:solidFill>
                <a:latin typeface="Arial"/>
                <a:cs typeface="Arial"/>
              </a:rPr>
              <a:t>FO</a:t>
            </a:r>
            <a:r>
              <a:rPr sz="4000" spc="-120" dirty="0" smtClean="0">
                <a:solidFill>
                  <a:srgbClr val="775F54"/>
                </a:solidFill>
                <a:latin typeface="Arial"/>
                <a:cs typeface="Arial"/>
              </a:rPr>
              <a:t>R</a:t>
            </a:r>
            <a:r>
              <a:rPr sz="4000" spc="-195" dirty="0" smtClean="0">
                <a:solidFill>
                  <a:srgbClr val="775F54"/>
                </a:solidFill>
                <a:latin typeface="Arial"/>
                <a:cs typeface="Arial"/>
              </a:rPr>
              <a:t>W</a:t>
            </a:r>
            <a:r>
              <a:rPr sz="4000" spc="-30" dirty="0" smtClean="0">
                <a:solidFill>
                  <a:srgbClr val="775F54"/>
                </a:solidFill>
                <a:latin typeface="Arial"/>
                <a:cs typeface="Arial"/>
              </a:rPr>
              <a:t>ARD</a:t>
            </a:r>
            <a:r>
              <a:rPr sz="4000" spc="15" dirty="0" smtClean="0">
                <a:solidFill>
                  <a:srgbClr val="775F54"/>
                </a:solidFill>
                <a:latin typeface="Arial"/>
                <a:cs typeface="Arial"/>
              </a:rPr>
              <a:t> </a:t>
            </a:r>
            <a:r>
              <a:rPr sz="4000" spc="-30" dirty="0" smtClean="0">
                <a:solidFill>
                  <a:srgbClr val="775F54"/>
                </a:solidFill>
                <a:latin typeface="Arial"/>
                <a:cs typeface="Arial"/>
              </a:rPr>
              <a:t>SC</a:t>
            </a:r>
            <a:r>
              <a:rPr sz="4000" spc="-345" dirty="0" smtClean="0">
                <a:solidFill>
                  <a:srgbClr val="775F54"/>
                </a:solidFill>
                <a:latin typeface="Arial"/>
                <a:cs typeface="Arial"/>
              </a:rPr>
              <a:t>A</a:t>
            </a:r>
            <a:r>
              <a:rPr sz="4000" spc="-25" dirty="0" smtClean="0">
                <a:solidFill>
                  <a:srgbClr val="775F54"/>
                </a:solidFill>
                <a:latin typeface="Arial"/>
                <a:cs typeface="Arial"/>
              </a:rPr>
              <a:t>T</a:t>
            </a:r>
            <a:r>
              <a:rPr sz="4000" spc="-45" dirty="0" smtClean="0">
                <a:solidFill>
                  <a:srgbClr val="775F54"/>
                </a:solidFill>
                <a:latin typeface="Arial"/>
                <a:cs typeface="Arial"/>
              </a:rPr>
              <a:t>T</a:t>
            </a:r>
            <a:r>
              <a:rPr sz="4000" spc="-30" dirty="0" smtClean="0">
                <a:solidFill>
                  <a:srgbClr val="775F54"/>
                </a:solidFill>
                <a:latin typeface="Arial"/>
                <a:cs typeface="Arial"/>
              </a:rPr>
              <a:t>ER</a:t>
            </a:r>
            <a:endParaRPr sz="4000">
              <a:latin typeface="Arial"/>
              <a:cs typeface="Arial"/>
            </a:endParaRPr>
          </a:p>
          <a:p>
            <a:pPr marL="339090">
              <a:lnSpc>
                <a:spcPct val="100000"/>
              </a:lnSpc>
            </a:pPr>
            <a:r>
              <a:rPr sz="4000" spc="-25" dirty="0" smtClean="0">
                <a:solidFill>
                  <a:srgbClr val="775F54"/>
                </a:solidFill>
                <a:latin typeface="Arial"/>
                <a:cs typeface="Arial"/>
              </a:rPr>
              <a:t>(FSC)</a:t>
            </a:r>
            <a:endParaRPr sz="40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99845" y="1587896"/>
            <a:ext cx="6887845" cy="295211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332740" marR="490220" indent="-320675" algn="just">
              <a:lnSpc>
                <a:spcPct val="130100"/>
              </a:lnSpc>
              <a:buClr>
                <a:srgbClr val="DD8046"/>
              </a:buClr>
              <a:buSzPct val="60416"/>
              <a:buFont typeface="Arial"/>
              <a:buChar char="•"/>
              <a:tabLst>
                <a:tab pos="332740" algn="l"/>
              </a:tabLst>
            </a:pPr>
            <a:r>
              <a:rPr sz="2400" dirty="0" smtClean="0">
                <a:latin typeface="Arial"/>
                <a:cs typeface="Arial"/>
              </a:rPr>
              <a:t>L</a:t>
            </a:r>
            <a:r>
              <a:rPr sz="2400" spc="-10" dirty="0" smtClean="0">
                <a:latin typeface="Arial"/>
                <a:cs typeface="Arial"/>
              </a:rPr>
              <a:t>i</a:t>
            </a:r>
            <a:r>
              <a:rPr sz="2400" spc="0" dirty="0" smtClean="0">
                <a:latin typeface="Arial"/>
                <a:cs typeface="Arial"/>
              </a:rPr>
              <a:t>g</a:t>
            </a:r>
            <a:r>
              <a:rPr sz="2400" spc="-10" dirty="0" smtClean="0">
                <a:latin typeface="Arial"/>
                <a:cs typeface="Arial"/>
              </a:rPr>
              <a:t>h</a:t>
            </a:r>
            <a:r>
              <a:rPr sz="2400" spc="0" dirty="0" smtClean="0">
                <a:latin typeface="Arial"/>
                <a:cs typeface="Arial"/>
              </a:rPr>
              <a:t>t</a:t>
            </a:r>
            <a:r>
              <a:rPr sz="2400" spc="15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that</a:t>
            </a:r>
            <a:r>
              <a:rPr sz="2400" spc="-20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is sc</a:t>
            </a:r>
            <a:r>
              <a:rPr sz="2400" spc="-10" dirty="0" smtClean="0">
                <a:latin typeface="Arial"/>
                <a:cs typeface="Arial"/>
              </a:rPr>
              <a:t>a</a:t>
            </a:r>
            <a:r>
              <a:rPr sz="2400" spc="0" dirty="0" smtClean="0">
                <a:latin typeface="Arial"/>
                <a:cs typeface="Arial"/>
              </a:rPr>
              <a:t>ttered</a:t>
            </a:r>
            <a:r>
              <a:rPr sz="2400" spc="-15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in</a:t>
            </a:r>
            <a:r>
              <a:rPr sz="2400" spc="5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the</a:t>
            </a:r>
            <a:r>
              <a:rPr sz="2400" spc="-15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forward d</a:t>
            </a:r>
            <a:r>
              <a:rPr sz="2400" spc="-10" dirty="0" smtClean="0">
                <a:latin typeface="Arial"/>
                <a:cs typeface="Arial"/>
              </a:rPr>
              <a:t>i</a:t>
            </a:r>
            <a:r>
              <a:rPr sz="2400" spc="0" dirty="0" smtClean="0">
                <a:latin typeface="Arial"/>
                <a:cs typeface="Arial"/>
              </a:rPr>
              <a:t>rection (alo</a:t>
            </a:r>
            <a:r>
              <a:rPr sz="2400" spc="-10" dirty="0" smtClean="0">
                <a:latin typeface="Arial"/>
                <a:cs typeface="Arial"/>
              </a:rPr>
              <a:t>n</a:t>
            </a:r>
            <a:r>
              <a:rPr sz="2400" spc="0" dirty="0" smtClean="0">
                <a:latin typeface="Arial"/>
                <a:cs typeface="Arial"/>
              </a:rPr>
              <a:t>g</a:t>
            </a:r>
            <a:r>
              <a:rPr sz="2400" spc="10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the same a</a:t>
            </a:r>
            <a:r>
              <a:rPr sz="2400" spc="-15" dirty="0" smtClean="0">
                <a:latin typeface="Arial"/>
                <a:cs typeface="Arial"/>
              </a:rPr>
              <a:t>x</a:t>
            </a:r>
            <a:r>
              <a:rPr sz="2400" spc="0" dirty="0" smtClean="0">
                <a:latin typeface="Arial"/>
                <a:cs typeface="Arial"/>
              </a:rPr>
              <a:t>is</a:t>
            </a:r>
            <a:r>
              <a:rPr sz="2400" spc="5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the </a:t>
            </a:r>
            <a:r>
              <a:rPr sz="2400" spc="-15" dirty="0" smtClean="0">
                <a:latin typeface="Arial"/>
                <a:cs typeface="Arial"/>
              </a:rPr>
              <a:t>l</a:t>
            </a:r>
            <a:r>
              <a:rPr sz="2400" spc="0" dirty="0" smtClean="0">
                <a:latin typeface="Arial"/>
                <a:cs typeface="Arial"/>
              </a:rPr>
              <a:t>aser</a:t>
            </a:r>
            <a:r>
              <a:rPr sz="2400" spc="10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is t</a:t>
            </a:r>
            <a:r>
              <a:rPr sz="2400" spc="5" dirty="0" smtClean="0">
                <a:latin typeface="Arial"/>
                <a:cs typeface="Arial"/>
              </a:rPr>
              <a:t>r</a:t>
            </a:r>
            <a:r>
              <a:rPr sz="2400" spc="0" dirty="0" smtClean="0">
                <a:latin typeface="Arial"/>
                <a:cs typeface="Arial"/>
              </a:rPr>
              <a:t>ave</a:t>
            </a:r>
            <a:r>
              <a:rPr sz="2400" spc="-10" dirty="0" smtClean="0">
                <a:latin typeface="Arial"/>
                <a:cs typeface="Arial"/>
              </a:rPr>
              <a:t>l</a:t>
            </a:r>
            <a:r>
              <a:rPr sz="2400" spc="0" dirty="0" smtClean="0">
                <a:latin typeface="Arial"/>
                <a:cs typeface="Arial"/>
              </a:rPr>
              <a:t>i</a:t>
            </a:r>
            <a:r>
              <a:rPr sz="2400" spc="-10" dirty="0" smtClean="0">
                <a:latin typeface="Arial"/>
                <a:cs typeface="Arial"/>
              </a:rPr>
              <a:t>n</a:t>
            </a:r>
            <a:r>
              <a:rPr sz="2400" spc="0" dirty="0" smtClean="0">
                <a:latin typeface="Arial"/>
                <a:cs typeface="Arial"/>
              </a:rPr>
              <a:t>g)</a:t>
            </a:r>
            <a:r>
              <a:rPr sz="2400" spc="15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is detected in the Forward Scatter C</a:t>
            </a:r>
            <a:r>
              <a:rPr sz="2400" spc="-10" dirty="0" smtClean="0">
                <a:latin typeface="Arial"/>
                <a:cs typeface="Arial"/>
              </a:rPr>
              <a:t>h</a:t>
            </a:r>
            <a:r>
              <a:rPr sz="2400" spc="0" dirty="0" smtClean="0">
                <a:latin typeface="Arial"/>
                <a:cs typeface="Arial"/>
              </a:rPr>
              <a:t>an</a:t>
            </a:r>
            <a:r>
              <a:rPr sz="2400" spc="-10" dirty="0" smtClean="0">
                <a:latin typeface="Arial"/>
                <a:cs typeface="Arial"/>
              </a:rPr>
              <a:t>n</a:t>
            </a:r>
            <a:r>
              <a:rPr sz="2400" spc="0" dirty="0" smtClean="0">
                <a:latin typeface="Arial"/>
                <a:cs typeface="Arial"/>
              </a:rPr>
              <a:t>e</a:t>
            </a:r>
            <a:r>
              <a:rPr sz="2400" spc="-10" dirty="0" smtClean="0">
                <a:latin typeface="Arial"/>
                <a:cs typeface="Arial"/>
              </a:rPr>
              <a:t>l</a:t>
            </a:r>
            <a:r>
              <a:rPr sz="2400" spc="0" dirty="0" smtClean="0">
                <a:latin typeface="Arial"/>
                <a:cs typeface="Arial"/>
              </a:rPr>
              <a:t>.</a:t>
            </a:r>
            <a:endParaRPr sz="2400">
              <a:latin typeface="Arial"/>
              <a:cs typeface="Arial"/>
            </a:endParaRPr>
          </a:p>
          <a:p>
            <a:pPr>
              <a:lnSpc>
                <a:spcPts val="550"/>
              </a:lnSpc>
              <a:spcBef>
                <a:spcPts val="10"/>
              </a:spcBef>
              <a:buClr>
                <a:srgbClr val="DD8046"/>
              </a:buClr>
              <a:buFont typeface="Arial"/>
              <a:buChar char="•"/>
            </a:pPr>
            <a:endParaRPr sz="550"/>
          </a:p>
          <a:p>
            <a:pPr>
              <a:lnSpc>
                <a:spcPts val="1000"/>
              </a:lnSpc>
              <a:buClr>
                <a:srgbClr val="DD8046"/>
              </a:buClr>
              <a:buFont typeface="Arial"/>
              <a:buChar char="•"/>
            </a:pPr>
            <a:endParaRPr sz="1000"/>
          </a:p>
          <a:p>
            <a:pPr marL="332740" indent="-320675">
              <a:lnSpc>
                <a:spcPct val="100000"/>
              </a:lnSpc>
              <a:buClr>
                <a:srgbClr val="DD8046"/>
              </a:buClr>
              <a:buSzPct val="60416"/>
              <a:buFont typeface="Arial"/>
              <a:buChar char="•"/>
              <a:tabLst>
                <a:tab pos="332740" algn="l"/>
              </a:tabLst>
            </a:pPr>
            <a:r>
              <a:rPr sz="2400" dirty="0" smtClean="0">
                <a:latin typeface="Arial"/>
                <a:cs typeface="Arial"/>
              </a:rPr>
              <a:t>T</a:t>
            </a:r>
            <a:r>
              <a:rPr sz="2400" spc="-10" dirty="0" smtClean="0">
                <a:latin typeface="Arial"/>
                <a:cs typeface="Arial"/>
              </a:rPr>
              <a:t>h</a:t>
            </a:r>
            <a:r>
              <a:rPr sz="2400" spc="0" dirty="0" smtClean="0">
                <a:latin typeface="Arial"/>
                <a:cs typeface="Arial"/>
              </a:rPr>
              <a:t>e i</a:t>
            </a:r>
            <a:r>
              <a:rPr sz="2400" spc="-10" dirty="0" smtClean="0">
                <a:latin typeface="Arial"/>
                <a:cs typeface="Arial"/>
              </a:rPr>
              <a:t>n</a:t>
            </a:r>
            <a:r>
              <a:rPr sz="2400" spc="0" dirty="0" smtClean="0">
                <a:latin typeface="Arial"/>
                <a:cs typeface="Arial"/>
              </a:rPr>
              <a:t>tens</a:t>
            </a:r>
            <a:r>
              <a:rPr sz="2400" spc="-10" dirty="0" smtClean="0">
                <a:latin typeface="Arial"/>
                <a:cs typeface="Arial"/>
              </a:rPr>
              <a:t>i</a:t>
            </a:r>
            <a:r>
              <a:rPr sz="2400" spc="0" dirty="0" smtClean="0">
                <a:latin typeface="Arial"/>
                <a:cs typeface="Arial"/>
              </a:rPr>
              <a:t>ty</a:t>
            </a:r>
            <a:r>
              <a:rPr sz="2400" spc="15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of</a:t>
            </a:r>
            <a:r>
              <a:rPr sz="2400" spc="-20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this s</a:t>
            </a:r>
            <a:r>
              <a:rPr sz="2400" spc="-10" dirty="0" smtClean="0">
                <a:latin typeface="Arial"/>
                <a:cs typeface="Arial"/>
              </a:rPr>
              <a:t>i</a:t>
            </a:r>
            <a:r>
              <a:rPr sz="2400" spc="0" dirty="0" smtClean="0">
                <a:latin typeface="Arial"/>
                <a:cs typeface="Arial"/>
              </a:rPr>
              <a:t>g</a:t>
            </a:r>
            <a:r>
              <a:rPr sz="2400" spc="-10" dirty="0" smtClean="0">
                <a:latin typeface="Arial"/>
                <a:cs typeface="Arial"/>
              </a:rPr>
              <a:t>n</a:t>
            </a:r>
            <a:r>
              <a:rPr sz="2400" spc="0" dirty="0" smtClean="0">
                <a:latin typeface="Arial"/>
                <a:cs typeface="Arial"/>
              </a:rPr>
              <a:t>al</a:t>
            </a:r>
            <a:r>
              <a:rPr sz="2400" spc="15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h</a:t>
            </a:r>
            <a:r>
              <a:rPr sz="2400" spc="-10" dirty="0" smtClean="0">
                <a:latin typeface="Arial"/>
                <a:cs typeface="Arial"/>
              </a:rPr>
              <a:t>a</a:t>
            </a:r>
            <a:r>
              <a:rPr sz="2400" spc="0" dirty="0" smtClean="0">
                <a:latin typeface="Arial"/>
                <a:cs typeface="Arial"/>
              </a:rPr>
              <a:t>s be</a:t>
            </a:r>
            <a:r>
              <a:rPr sz="2400" spc="-10" dirty="0" smtClean="0">
                <a:latin typeface="Arial"/>
                <a:cs typeface="Arial"/>
              </a:rPr>
              <a:t>e</a:t>
            </a:r>
            <a:r>
              <a:rPr sz="2400" spc="0" dirty="0" smtClean="0">
                <a:latin typeface="Arial"/>
                <a:cs typeface="Arial"/>
              </a:rPr>
              <a:t>n</a:t>
            </a:r>
            <a:r>
              <a:rPr sz="2400" spc="10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att</a:t>
            </a:r>
            <a:r>
              <a:rPr sz="2400" spc="5" dirty="0" smtClean="0">
                <a:latin typeface="Arial"/>
                <a:cs typeface="Arial"/>
              </a:rPr>
              <a:t>r</a:t>
            </a:r>
            <a:r>
              <a:rPr sz="2400" spc="0" dirty="0" smtClean="0">
                <a:latin typeface="Arial"/>
                <a:cs typeface="Arial"/>
              </a:rPr>
              <a:t>i</a:t>
            </a:r>
            <a:r>
              <a:rPr sz="2400" spc="-10" dirty="0" smtClean="0">
                <a:latin typeface="Arial"/>
                <a:cs typeface="Arial"/>
              </a:rPr>
              <a:t>b</a:t>
            </a:r>
            <a:r>
              <a:rPr sz="2400" spc="0" dirty="0" smtClean="0">
                <a:latin typeface="Arial"/>
                <a:cs typeface="Arial"/>
              </a:rPr>
              <a:t>uted to</a:t>
            </a:r>
            <a:endParaRPr sz="2400">
              <a:latin typeface="Arial"/>
              <a:cs typeface="Arial"/>
            </a:endParaRPr>
          </a:p>
          <a:p>
            <a:pPr marL="332740" marR="1590040">
              <a:lnSpc>
                <a:spcPct val="130000"/>
              </a:lnSpc>
            </a:pPr>
            <a:r>
              <a:rPr sz="2400" dirty="0" smtClean="0">
                <a:solidFill>
                  <a:srgbClr val="FF0000"/>
                </a:solidFill>
                <a:latin typeface="Arial"/>
                <a:cs typeface="Arial"/>
              </a:rPr>
              <a:t>cell siz</a:t>
            </a:r>
            <a:r>
              <a:rPr sz="2400" spc="-10" dirty="0" smtClean="0">
                <a:solidFill>
                  <a:srgbClr val="FF0000"/>
                </a:solidFill>
                <a:latin typeface="Arial"/>
                <a:cs typeface="Arial"/>
              </a:rPr>
              <a:t>e</a:t>
            </a:r>
            <a:r>
              <a:rPr sz="2400" spc="0" dirty="0" smtClean="0">
                <a:latin typeface="Arial"/>
                <a:cs typeface="Arial"/>
              </a:rPr>
              <a:t>,</a:t>
            </a:r>
            <a:r>
              <a:rPr sz="2400" spc="5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ref</a:t>
            </a:r>
            <a:r>
              <a:rPr sz="2400" spc="5" dirty="0" smtClean="0">
                <a:latin typeface="Arial"/>
                <a:cs typeface="Arial"/>
              </a:rPr>
              <a:t>r</a:t>
            </a:r>
            <a:r>
              <a:rPr sz="2400" spc="0" dirty="0" smtClean="0">
                <a:latin typeface="Arial"/>
                <a:cs typeface="Arial"/>
              </a:rPr>
              <a:t>active</a:t>
            </a:r>
            <a:r>
              <a:rPr sz="2400" spc="-15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i</a:t>
            </a:r>
            <a:r>
              <a:rPr sz="2400" spc="-10" dirty="0" smtClean="0">
                <a:latin typeface="Arial"/>
                <a:cs typeface="Arial"/>
              </a:rPr>
              <a:t>n</a:t>
            </a:r>
            <a:r>
              <a:rPr sz="2400" spc="0" dirty="0" smtClean="0">
                <a:latin typeface="Arial"/>
                <a:cs typeface="Arial"/>
              </a:rPr>
              <a:t>dex</a:t>
            </a:r>
            <a:r>
              <a:rPr sz="2400" spc="5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(</a:t>
            </a:r>
            <a:r>
              <a:rPr sz="2400" spc="5" dirty="0" smtClean="0">
                <a:latin typeface="Arial"/>
                <a:cs typeface="Arial"/>
              </a:rPr>
              <a:t>m</a:t>
            </a:r>
            <a:r>
              <a:rPr sz="2400" spc="0" dirty="0" smtClean="0">
                <a:latin typeface="Arial"/>
                <a:cs typeface="Arial"/>
              </a:rPr>
              <a:t>embrane perm</a:t>
            </a:r>
            <a:endParaRPr sz="24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027199" y="4164457"/>
            <a:ext cx="4626610" cy="269367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>
              <a:lnSpc>
                <a:spcPct val="100000"/>
              </a:lnSpc>
            </a:pPr>
            <a:r>
              <a:rPr sz="2400" dirty="0" smtClean="0">
                <a:latin typeface="Arial"/>
                <a:cs typeface="Arial"/>
              </a:rPr>
              <a:t>eabi</a:t>
            </a:r>
            <a:r>
              <a:rPr sz="2400" spc="-15" dirty="0" smtClean="0">
                <a:latin typeface="Arial"/>
                <a:cs typeface="Arial"/>
              </a:rPr>
              <a:t>l</a:t>
            </a:r>
            <a:r>
              <a:rPr sz="2400" spc="0" dirty="0" smtClean="0">
                <a:latin typeface="Arial"/>
                <a:cs typeface="Arial"/>
              </a:rPr>
              <a:t>ity</a:t>
            </a:r>
            <a:r>
              <a:rPr sz="2400" spc="5" dirty="0" smtClean="0">
                <a:latin typeface="Arial"/>
                <a:cs typeface="Arial"/>
              </a:rPr>
              <a:t>).</a:t>
            </a:r>
            <a:endParaRPr sz="240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2156460" y="4040122"/>
            <a:ext cx="4497324" cy="281787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91387" y="38608"/>
            <a:ext cx="6635750" cy="134874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4400" dirty="0" smtClean="0">
                <a:solidFill>
                  <a:srgbClr val="775F54"/>
                </a:solidFill>
                <a:latin typeface="Arial"/>
                <a:cs typeface="Arial"/>
              </a:rPr>
              <a:t>OPTICS</a:t>
            </a:r>
            <a:r>
              <a:rPr sz="4400" spc="-10" dirty="0" smtClean="0">
                <a:solidFill>
                  <a:srgbClr val="775F54"/>
                </a:solidFill>
                <a:latin typeface="Arial"/>
                <a:cs typeface="Arial"/>
              </a:rPr>
              <a:t> </a:t>
            </a:r>
            <a:r>
              <a:rPr sz="4400" spc="0" dirty="0" smtClean="0">
                <a:solidFill>
                  <a:srgbClr val="775F54"/>
                </a:solidFill>
                <a:latin typeface="Arial"/>
                <a:cs typeface="Arial"/>
              </a:rPr>
              <a:t>-</a:t>
            </a:r>
            <a:r>
              <a:rPr sz="4400" spc="-5" dirty="0" smtClean="0">
                <a:solidFill>
                  <a:srgbClr val="775F54"/>
                </a:solidFill>
                <a:latin typeface="Arial"/>
                <a:cs typeface="Arial"/>
              </a:rPr>
              <a:t> </a:t>
            </a:r>
            <a:r>
              <a:rPr sz="4400" spc="0" dirty="0" smtClean="0">
                <a:solidFill>
                  <a:srgbClr val="775F54"/>
                </a:solidFill>
                <a:latin typeface="Arial"/>
                <a:cs typeface="Arial"/>
              </a:rPr>
              <a:t>SIDE</a:t>
            </a:r>
            <a:r>
              <a:rPr sz="4400" spc="-15" dirty="0" smtClean="0">
                <a:solidFill>
                  <a:srgbClr val="775F54"/>
                </a:solidFill>
                <a:latin typeface="Arial"/>
                <a:cs typeface="Arial"/>
              </a:rPr>
              <a:t> </a:t>
            </a:r>
            <a:r>
              <a:rPr sz="4400" spc="0" dirty="0" smtClean="0">
                <a:solidFill>
                  <a:srgbClr val="775F54"/>
                </a:solidFill>
                <a:latin typeface="Arial"/>
                <a:cs typeface="Arial"/>
              </a:rPr>
              <a:t>SC</a:t>
            </a:r>
            <a:r>
              <a:rPr sz="4400" spc="-325" dirty="0" smtClean="0">
                <a:solidFill>
                  <a:srgbClr val="775F54"/>
                </a:solidFill>
                <a:latin typeface="Arial"/>
                <a:cs typeface="Arial"/>
              </a:rPr>
              <a:t>A</a:t>
            </a:r>
            <a:r>
              <a:rPr sz="4400" spc="0" dirty="0" smtClean="0">
                <a:solidFill>
                  <a:srgbClr val="775F54"/>
                </a:solidFill>
                <a:latin typeface="Arial"/>
                <a:cs typeface="Arial"/>
              </a:rPr>
              <a:t>TTER</a:t>
            </a:r>
            <a:endParaRPr sz="44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4400" dirty="0" smtClean="0">
                <a:solidFill>
                  <a:srgbClr val="775F54"/>
                </a:solidFill>
                <a:latin typeface="Arial"/>
                <a:cs typeface="Arial"/>
              </a:rPr>
              <a:t>(SSC)</a:t>
            </a:r>
            <a:endParaRPr sz="44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91387" y="1697990"/>
            <a:ext cx="7802245" cy="189103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332740" indent="-320675">
              <a:lnSpc>
                <a:spcPct val="100000"/>
              </a:lnSpc>
              <a:buClr>
                <a:srgbClr val="DD8046"/>
              </a:buClr>
              <a:buSzPct val="60416"/>
              <a:buFont typeface="Wingdings"/>
              <a:buChar char=""/>
              <a:tabLst>
                <a:tab pos="332740" algn="l"/>
              </a:tabLst>
            </a:pPr>
            <a:r>
              <a:rPr sz="2400" dirty="0" smtClean="0">
                <a:latin typeface="Arial"/>
                <a:cs typeface="Arial"/>
              </a:rPr>
              <a:t>L</a:t>
            </a:r>
            <a:r>
              <a:rPr sz="2400" spc="-10" dirty="0" smtClean="0">
                <a:latin typeface="Arial"/>
                <a:cs typeface="Arial"/>
              </a:rPr>
              <a:t>a</a:t>
            </a:r>
            <a:r>
              <a:rPr sz="2400" spc="0" dirty="0" smtClean="0">
                <a:latin typeface="Arial"/>
                <a:cs typeface="Arial"/>
              </a:rPr>
              <a:t>ser l</a:t>
            </a:r>
            <a:r>
              <a:rPr sz="2400" spc="-10" dirty="0" smtClean="0">
                <a:latin typeface="Arial"/>
                <a:cs typeface="Arial"/>
              </a:rPr>
              <a:t>i</a:t>
            </a:r>
            <a:r>
              <a:rPr sz="2400" spc="0" dirty="0" smtClean="0">
                <a:latin typeface="Arial"/>
                <a:cs typeface="Arial"/>
              </a:rPr>
              <a:t>g</a:t>
            </a:r>
            <a:r>
              <a:rPr sz="2400" spc="-10" dirty="0" smtClean="0">
                <a:latin typeface="Arial"/>
                <a:cs typeface="Arial"/>
              </a:rPr>
              <a:t>h</a:t>
            </a:r>
            <a:r>
              <a:rPr sz="2400" spc="0" dirty="0" smtClean="0">
                <a:latin typeface="Arial"/>
                <a:cs typeface="Arial"/>
              </a:rPr>
              <a:t>t</a:t>
            </a:r>
            <a:r>
              <a:rPr sz="2400" spc="15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that </a:t>
            </a:r>
            <a:r>
              <a:rPr sz="2400" spc="-15" dirty="0" smtClean="0">
                <a:latin typeface="Arial"/>
                <a:cs typeface="Arial"/>
              </a:rPr>
              <a:t>i</a:t>
            </a:r>
            <a:r>
              <a:rPr sz="2400" spc="0" dirty="0" smtClean="0">
                <a:latin typeface="Arial"/>
                <a:cs typeface="Arial"/>
              </a:rPr>
              <a:t>s scattered</a:t>
            </a:r>
            <a:r>
              <a:rPr sz="2400" spc="-10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at</a:t>
            </a:r>
            <a:r>
              <a:rPr sz="2400" spc="-10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90</a:t>
            </a:r>
            <a:r>
              <a:rPr sz="2400" spc="-10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degre</a:t>
            </a:r>
            <a:r>
              <a:rPr sz="2400" spc="-10" dirty="0" smtClean="0">
                <a:latin typeface="Arial"/>
                <a:cs typeface="Arial"/>
              </a:rPr>
              <a:t>e</a:t>
            </a:r>
            <a:r>
              <a:rPr sz="2400" spc="0" dirty="0" smtClean="0">
                <a:latin typeface="Arial"/>
                <a:cs typeface="Arial"/>
              </a:rPr>
              <a:t>s</a:t>
            </a:r>
            <a:r>
              <a:rPr sz="2400" spc="10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to</a:t>
            </a:r>
            <a:r>
              <a:rPr sz="2400" spc="-10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the</a:t>
            </a:r>
            <a:r>
              <a:rPr sz="2400" spc="-15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a</a:t>
            </a:r>
            <a:r>
              <a:rPr sz="2400" spc="-20" dirty="0" smtClean="0">
                <a:latin typeface="Arial"/>
                <a:cs typeface="Arial"/>
              </a:rPr>
              <a:t>x</a:t>
            </a:r>
            <a:r>
              <a:rPr sz="2400" spc="0" dirty="0" smtClean="0">
                <a:latin typeface="Arial"/>
                <a:cs typeface="Arial"/>
              </a:rPr>
              <a:t>is</a:t>
            </a:r>
            <a:r>
              <a:rPr sz="2400" spc="15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of</a:t>
            </a:r>
            <a:endParaRPr sz="2400">
              <a:latin typeface="Arial"/>
              <a:cs typeface="Arial"/>
            </a:endParaRPr>
          </a:p>
          <a:p>
            <a:pPr>
              <a:lnSpc>
                <a:spcPts val="850"/>
              </a:lnSpc>
              <a:spcBef>
                <a:spcPts val="17"/>
              </a:spcBef>
              <a:buClr>
                <a:srgbClr val="DD8046"/>
              </a:buClr>
              <a:buFont typeface="Wingdings"/>
              <a:buChar char=""/>
            </a:pPr>
            <a:endParaRPr sz="850"/>
          </a:p>
          <a:p>
            <a:pPr marL="332740">
              <a:lnSpc>
                <a:spcPct val="100000"/>
              </a:lnSpc>
            </a:pPr>
            <a:r>
              <a:rPr sz="2400" dirty="0" smtClean="0">
                <a:latin typeface="Arial"/>
                <a:cs typeface="Arial"/>
              </a:rPr>
              <a:t>the </a:t>
            </a:r>
            <a:r>
              <a:rPr sz="2400" spc="-15" dirty="0" smtClean="0">
                <a:latin typeface="Arial"/>
                <a:cs typeface="Arial"/>
              </a:rPr>
              <a:t>l</a:t>
            </a:r>
            <a:r>
              <a:rPr sz="2400" spc="0" dirty="0" smtClean="0">
                <a:latin typeface="Arial"/>
                <a:cs typeface="Arial"/>
              </a:rPr>
              <a:t>aser</a:t>
            </a:r>
            <a:r>
              <a:rPr sz="2400" spc="10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path is detected in the</a:t>
            </a:r>
            <a:r>
              <a:rPr sz="2400" spc="-15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S</a:t>
            </a:r>
            <a:r>
              <a:rPr sz="2400" spc="-10" dirty="0" smtClean="0">
                <a:latin typeface="Arial"/>
                <a:cs typeface="Arial"/>
              </a:rPr>
              <a:t>i</a:t>
            </a:r>
            <a:r>
              <a:rPr sz="2400" spc="0" dirty="0" smtClean="0">
                <a:latin typeface="Arial"/>
                <a:cs typeface="Arial"/>
              </a:rPr>
              <a:t>de</a:t>
            </a:r>
            <a:r>
              <a:rPr sz="2400" spc="20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Sc</a:t>
            </a:r>
            <a:r>
              <a:rPr sz="2400" spc="-10" dirty="0" smtClean="0">
                <a:latin typeface="Arial"/>
                <a:cs typeface="Arial"/>
              </a:rPr>
              <a:t>a</a:t>
            </a:r>
            <a:r>
              <a:rPr sz="2400" spc="0" dirty="0" smtClean="0">
                <a:latin typeface="Arial"/>
                <a:cs typeface="Arial"/>
              </a:rPr>
              <a:t>t</a:t>
            </a:r>
            <a:r>
              <a:rPr sz="2400" spc="5" dirty="0" smtClean="0">
                <a:latin typeface="Arial"/>
                <a:cs typeface="Arial"/>
              </a:rPr>
              <a:t>t</a:t>
            </a:r>
            <a:r>
              <a:rPr sz="2400" spc="0" dirty="0" smtClean="0">
                <a:latin typeface="Arial"/>
                <a:cs typeface="Arial"/>
              </a:rPr>
              <a:t>er</a:t>
            </a:r>
            <a:r>
              <a:rPr sz="2400" spc="-20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C</a:t>
            </a:r>
            <a:r>
              <a:rPr sz="2400" spc="-10" dirty="0" smtClean="0">
                <a:latin typeface="Arial"/>
                <a:cs typeface="Arial"/>
              </a:rPr>
              <a:t>h</a:t>
            </a:r>
            <a:r>
              <a:rPr sz="2400" spc="0" dirty="0" smtClean="0">
                <a:latin typeface="Arial"/>
                <a:cs typeface="Arial"/>
              </a:rPr>
              <a:t>an</a:t>
            </a:r>
            <a:r>
              <a:rPr sz="2400" spc="-10" dirty="0" smtClean="0">
                <a:latin typeface="Arial"/>
                <a:cs typeface="Arial"/>
              </a:rPr>
              <a:t>n</a:t>
            </a:r>
            <a:r>
              <a:rPr sz="2400" spc="0" dirty="0" smtClean="0">
                <a:latin typeface="Arial"/>
                <a:cs typeface="Arial"/>
              </a:rPr>
              <a:t>e</a:t>
            </a:r>
            <a:r>
              <a:rPr sz="2400" spc="10" dirty="0" smtClean="0">
                <a:latin typeface="Arial"/>
                <a:cs typeface="Arial"/>
              </a:rPr>
              <a:t>l</a:t>
            </a:r>
            <a:r>
              <a:rPr sz="2400" spc="0" dirty="0" smtClean="0">
                <a:latin typeface="Arial"/>
                <a:cs typeface="Arial"/>
              </a:rPr>
              <a:t>.</a:t>
            </a:r>
            <a:endParaRPr sz="2400">
              <a:latin typeface="Arial"/>
              <a:cs typeface="Arial"/>
            </a:endParaRPr>
          </a:p>
          <a:p>
            <a:pPr>
              <a:lnSpc>
                <a:spcPts val="550"/>
              </a:lnSpc>
              <a:spcBef>
                <a:spcPts val="9"/>
              </a:spcBef>
            </a:pPr>
            <a:endParaRPr sz="550"/>
          </a:p>
          <a:p>
            <a:pPr>
              <a:lnSpc>
                <a:spcPts val="1000"/>
              </a:lnSpc>
            </a:pPr>
            <a:endParaRPr sz="1000"/>
          </a:p>
          <a:p>
            <a:pPr marL="332740" indent="-320675">
              <a:lnSpc>
                <a:spcPct val="100000"/>
              </a:lnSpc>
              <a:buClr>
                <a:srgbClr val="DD8046"/>
              </a:buClr>
              <a:buSzPct val="60416"/>
              <a:buFont typeface="Wingdings"/>
              <a:buChar char=""/>
              <a:tabLst>
                <a:tab pos="332740" algn="l"/>
              </a:tabLst>
            </a:pPr>
            <a:r>
              <a:rPr sz="2400" spc="-5" dirty="0" smtClean="0">
                <a:latin typeface="Arial"/>
                <a:cs typeface="Arial"/>
              </a:rPr>
              <a:t>Th</a:t>
            </a:r>
            <a:r>
              <a:rPr sz="2400" spc="0" dirty="0" smtClean="0">
                <a:latin typeface="Arial"/>
                <a:cs typeface="Arial"/>
              </a:rPr>
              <a:t>e i</a:t>
            </a:r>
            <a:r>
              <a:rPr sz="2400" spc="-10" dirty="0" smtClean="0">
                <a:latin typeface="Arial"/>
                <a:cs typeface="Arial"/>
              </a:rPr>
              <a:t>n</a:t>
            </a:r>
            <a:r>
              <a:rPr sz="2400" spc="0" dirty="0" smtClean="0">
                <a:latin typeface="Arial"/>
                <a:cs typeface="Arial"/>
              </a:rPr>
              <a:t>tensity</a:t>
            </a:r>
            <a:r>
              <a:rPr sz="2400" spc="10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of</a:t>
            </a:r>
            <a:r>
              <a:rPr sz="2400" spc="-20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this sig</a:t>
            </a:r>
            <a:r>
              <a:rPr sz="2400" spc="-10" dirty="0" smtClean="0">
                <a:latin typeface="Arial"/>
                <a:cs typeface="Arial"/>
              </a:rPr>
              <a:t>n</a:t>
            </a:r>
            <a:r>
              <a:rPr sz="2400" spc="0" dirty="0" smtClean="0">
                <a:latin typeface="Arial"/>
                <a:cs typeface="Arial"/>
              </a:rPr>
              <a:t>al</a:t>
            </a:r>
            <a:r>
              <a:rPr sz="2400" spc="15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is proportional</a:t>
            </a:r>
            <a:r>
              <a:rPr sz="2400" spc="25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to the</a:t>
            </a:r>
            <a:r>
              <a:rPr sz="2400" spc="-15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amount</a:t>
            </a:r>
            <a:endParaRPr sz="2400">
              <a:latin typeface="Arial"/>
              <a:cs typeface="Arial"/>
            </a:endParaRPr>
          </a:p>
          <a:p>
            <a:pPr>
              <a:lnSpc>
                <a:spcPts val="850"/>
              </a:lnSpc>
              <a:spcBef>
                <a:spcPts val="14"/>
              </a:spcBef>
            </a:pPr>
            <a:endParaRPr sz="850"/>
          </a:p>
          <a:p>
            <a:pPr marL="332740">
              <a:lnSpc>
                <a:spcPct val="100000"/>
              </a:lnSpc>
            </a:pPr>
            <a:r>
              <a:rPr sz="2400" dirty="0" smtClean="0">
                <a:latin typeface="Arial"/>
                <a:cs typeface="Arial"/>
              </a:rPr>
              <a:t>of</a:t>
            </a:r>
            <a:r>
              <a:rPr sz="2400" spc="-10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solidFill>
                  <a:srgbClr val="FF0000"/>
                </a:solidFill>
                <a:latin typeface="Arial"/>
                <a:cs typeface="Arial"/>
              </a:rPr>
              <a:t>cytoso</a:t>
            </a:r>
            <a:r>
              <a:rPr sz="2400" spc="-15" dirty="0" smtClean="0">
                <a:solidFill>
                  <a:srgbClr val="FF0000"/>
                </a:solidFill>
                <a:latin typeface="Arial"/>
                <a:cs typeface="Arial"/>
              </a:rPr>
              <a:t>l</a:t>
            </a:r>
            <a:r>
              <a:rPr sz="2400" spc="0" dirty="0" smtClean="0">
                <a:solidFill>
                  <a:srgbClr val="FF0000"/>
                </a:solidFill>
                <a:latin typeface="Arial"/>
                <a:cs typeface="Arial"/>
              </a:rPr>
              <a:t>ic</a:t>
            </a:r>
            <a:r>
              <a:rPr sz="2400" spc="5" dirty="0" smtClean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400" spc="0" dirty="0" smtClean="0">
                <a:solidFill>
                  <a:srgbClr val="FF0000"/>
                </a:solidFill>
                <a:latin typeface="Arial"/>
                <a:cs typeface="Arial"/>
              </a:rPr>
              <a:t>structure</a:t>
            </a:r>
            <a:r>
              <a:rPr sz="2400" spc="-15" dirty="0" smtClean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in</a:t>
            </a:r>
            <a:r>
              <a:rPr sz="2400" spc="5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the</a:t>
            </a:r>
            <a:r>
              <a:rPr sz="2400" spc="-15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ce</a:t>
            </a:r>
            <a:r>
              <a:rPr sz="2400" spc="-10" dirty="0" smtClean="0">
                <a:latin typeface="Arial"/>
                <a:cs typeface="Arial"/>
              </a:rPr>
              <a:t>l</a:t>
            </a:r>
            <a:r>
              <a:rPr sz="2400" spc="0" dirty="0" smtClean="0">
                <a:latin typeface="Arial"/>
                <a:cs typeface="Arial"/>
              </a:rPr>
              <a:t>l</a:t>
            </a:r>
            <a:r>
              <a:rPr sz="2400" spc="5" dirty="0" smtClean="0">
                <a:latin typeface="Arial"/>
                <a:cs typeface="Arial"/>
              </a:rPr>
              <a:t> </a:t>
            </a:r>
            <a:r>
              <a:rPr sz="2400" spc="10" dirty="0" smtClean="0">
                <a:latin typeface="Arial"/>
                <a:cs typeface="Arial"/>
              </a:rPr>
              <a:t>(</a:t>
            </a:r>
            <a:r>
              <a:rPr sz="2400" spc="-5" dirty="0" smtClean="0">
                <a:latin typeface="Arial"/>
                <a:cs typeface="Arial"/>
              </a:rPr>
              <a:t>eg</a:t>
            </a:r>
            <a:r>
              <a:rPr sz="2400" spc="0" dirty="0" smtClean="0">
                <a:latin typeface="Arial"/>
                <a:cs typeface="Arial"/>
              </a:rPr>
              <a:t>. </a:t>
            </a:r>
            <a:r>
              <a:rPr sz="2400" spc="-10" dirty="0" smtClean="0">
                <a:latin typeface="Arial"/>
                <a:cs typeface="Arial"/>
              </a:rPr>
              <a:t>g</a:t>
            </a:r>
            <a:r>
              <a:rPr sz="2400" spc="0" dirty="0" smtClean="0">
                <a:latin typeface="Arial"/>
                <a:cs typeface="Arial"/>
              </a:rPr>
              <a:t>ranu</a:t>
            </a:r>
            <a:r>
              <a:rPr sz="2400" spc="-15" dirty="0" smtClean="0">
                <a:latin typeface="Arial"/>
                <a:cs typeface="Arial"/>
              </a:rPr>
              <a:t>l</a:t>
            </a:r>
            <a:r>
              <a:rPr sz="2400" spc="0" dirty="0" smtClean="0">
                <a:latin typeface="Arial"/>
                <a:cs typeface="Arial"/>
              </a:rPr>
              <a:t>es,</a:t>
            </a:r>
            <a:r>
              <a:rPr sz="2400" spc="10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ce</a:t>
            </a:r>
            <a:r>
              <a:rPr sz="2400" spc="-10" dirty="0" smtClean="0">
                <a:latin typeface="Arial"/>
                <a:cs typeface="Arial"/>
              </a:rPr>
              <a:t>l</a:t>
            </a:r>
            <a:r>
              <a:rPr sz="2400" spc="0" dirty="0" smtClean="0">
                <a:latin typeface="Arial"/>
                <a:cs typeface="Arial"/>
              </a:rPr>
              <a:t>l</a:t>
            </a:r>
            <a:endParaRPr sz="24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011732" y="3688969"/>
            <a:ext cx="1208405" cy="37592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2400" dirty="0" smtClean="0">
                <a:latin typeface="Arial"/>
                <a:cs typeface="Arial"/>
              </a:rPr>
              <a:t>i</a:t>
            </a:r>
            <a:r>
              <a:rPr sz="2400" spc="-10" dirty="0" smtClean="0">
                <a:latin typeface="Arial"/>
                <a:cs typeface="Arial"/>
              </a:rPr>
              <a:t>n</a:t>
            </a:r>
            <a:r>
              <a:rPr sz="2400" spc="0" dirty="0" smtClean="0">
                <a:latin typeface="Arial"/>
                <a:cs typeface="Arial"/>
              </a:rPr>
              <a:t>cl</a:t>
            </a:r>
            <a:r>
              <a:rPr sz="2400" spc="-10" dirty="0" smtClean="0">
                <a:latin typeface="Arial"/>
                <a:cs typeface="Arial"/>
              </a:rPr>
              <a:t>u</a:t>
            </a:r>
            <a:r>
              <a:rPr sz="2400" spc="0" dirty="0" smtClean="0">
                <a:latin typeface="Arial"/>
                <a:cs typeface="Arial"/>
              </a:rPr>
              <a:t>si</a:t>
            </a:r>
            <a:r>
              <a:rPr sz="2400" spc="-10" dirty="0" smtClean="0">
                <a:latin typeface="Arial"/>
                <a:cs typeface="Arial"/>
              </a:rPr>
              <a:t>o</a:t>
            </a:r>
            <a:r>
              <a:rPr sz="2400" spc="0" dirty="0" smtClean="0">
                <a:latin typeface="Arial"/>
                <a:cs typeface="Arial"/>
              </a:rPr>
              <a:t>n</a:t>
            </a:r>
            <a:endParaRPr sz="24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156460" y="3688969"/>
            <a:ext cx="4497705" cy="298767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50800">
              <a:lnSpc>
                <a:spcPct val="100000"/>
              </a:lnSpc>
            </a:pPr>
            <a:r>
              <a:rPr sz="2400" dirty="0" smtClean="0">
                <a:latin typeface="Arial"/>
                <a:cs typeface="Arial"/>
              </a:rPr>
              <a:t>s,</a:t>
            </a:r>
            <a:r>
              <a:rPr sz="2400" spc="40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etc.)</a:t>
            </a:r>
            <a:endParaRPr sz="2400">
              <a:latin typeface="Arial"/>
              <a:cs typeface="Arial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2156460" y="3858767"/>
            <a:ext cx="4497324" cy="281787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4651628" y="3901947"/>
            <a:ext cx="2050414" cy="43815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400" dirty="0" smtClean="0">
                <a:latin typeface="Arial"/>
                <a:cs typeface="Arial"/>
              </a:rPr>
              <a:t>Side</a:t>
            </a:r>
            <a:r>
              <a:rPr sz="1400" spc="-10" dirty="0" smtClean="0">
                <a:latin typeface="Arial"/>
                <a:cs typeface="Arial"/>
              </a:rPr>
              <a:t> </a:t>
            </a:r>
            <a:r>
              <a:rPr sz="1400" spc="0" dirty="0" smtClean="0">
                <a:latin typeface="Arial"/>
                <a:cs typeface="Arial"/>
              </a:rPr>
              <a:t>scat</a:t>
            </a:r>
            <a:r>
              <a:rPr sz="1400" spc="-10" dirty="0" smtClean="0">
                <a:latin typeface="Arial"/>
                <a:cs typeface="Arial"/>
              </a:rPr>
              <a:t>t</a:t>
            </a:r>
            <a:r>
              <a:rPr sz="1400" spc="0" dirty="0" smtClean="0">
                <a:latin typeface="Arial"/>
                <a:cs typeface="Arial"/>
              </a:rPr>
              <a:t>er</a:t>
            </a:r>
            <a:r>
              <a:rPr sz="1400" spc="-45" dirty="0" smtClean="0">
                <a:latin typeface="Arial"/>
                <a:cs typeface="Arial"/>
              </a:rPr>
              <a:t> </a:t>
            </a:r>
            <a:r>
              <a:rPr sz="1400" spc="0" dirty="0" smtClean="0">
                <a:latin typeface="Arial"/>
                <a:cs typeface="Arial"/>
              </a:rPr>
              <a:t>detect</a:t>
            </a:r>
            <a:r>
              <a:rPr sz="1400" spc="-15" dirty="0" smtClean="0">
                <a:latin typeface="Arial"/>
                <a:cs typeface="Arial"/>
              </a:rPr>
              <a:t>o</a:t>
            </a:r>
            <a:r>
              <a:rPr sz="1400" spc="0" dirty="0" smtClean="0">
                <a:latin typeface="Arial"/>
                <a:cs typeface="Arial"/>
              </a:rPr>
              <a:t>r</a:t>
            </a:r>
            <a:endParaRPr sz="14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1400" spc="-10" dirty="0" smtClean="0">
                <a:latin typeface="Arial"/>
                <a:cs typeface="Arial"/>
              </a:rPr>
              <a:t>M</a:t>
            </a:r>
            <a:r>
              <a:rPr sz="1400" spc="0" dirty="0" smtClean="0">
                <a:latin typeface="Arial"/>
                <a:cs typeface="Arial"/>
              </a:rPr>
              <a:t>easuring</a:t>
            </a:r>
            <a:r>
              <a:rPr sz="1400" spc="-50" dirty="0" smtClean="0">
                <a:latin typeface="Arial"/>
                <a:cs typeface="Arial"/>
              </a:rPr>
              <a:t> </a:t>
            </a:r>
            <a:r>
              <a:rPr sz="1400" spc="0" dirty="0" smtClean="0">
                <a:latin typeface="Arial"/>
                <a:cs typeface="Arial"/>
              </a:rPr>
              <a:t>cell</a:t>
            </a:r>
            <a:r>
              <a:rPr sz="1400" spc="-20" dirty="0" smtClean="0">
                <a:latin typeface="Arial"/>
                <a:cs typeface="Arial"/>
              </a:rPr>
              <a:t> </a:t>
            </a:r>
            <a:r>
              <a:rPr sz="1400" spc="0" dirty="0" smtClean="0">
                <a:latin typeface="Arial"/>
                <a:cs typeface="Arial"/>
              </a:rPr>
              <a:t>gr</a:t>
            </a:r>
            <a:r>
              <a:rPr sz="1400" spc="-5" dirty="0" smtClean="0">
                <a:latin typeface="Arial"/>
                <a:cs typeface="Arial"/>
              </a:rPr>
              <a:t>a</a:t>
            </a:r>
            <a:r>
              <a:rPr sz="1400" spc="0" dirty="0" smtClean="0">
                <a:latin typeface="Arial"/>
                <a:cs typeface="Arial"/>
              </a:rPr>
              <a:t>nul</a:t>
            </a:r>
            <a:r>
              <a:rPr sz="1400" spc="-10" dirty="0" smtClean="0">
                <a:latin typeface="Arial"/>
                <a:cs typeface="Arial"/>
              </a:rPr>
              <a:t>a</a:t>
            </a:r>
            <a:r>
              <a:rPr sz="1400" spc="0" dirty="0" smtClean="0">
                <a:latin typeface="Arial"/>
                <a:cs typeface="Arial"/>
              </a:rPr>
              <a:t>rity</a:t>
            </a:r>
            <a:endParaRPr sz="1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390143"/>
            <a:ext cx="9144000" cy="29718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7621523" y="1161288"/>
            <a:ext cx="315468" cy="161239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7597140" y="1136903"/>
            <a:ext cx="312419" cy="1609344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8109966" y="1479677"/>
            <a:ext cx="747395" cy="43815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0" algn="ctr">
              <a:lnSpc>
                <a:spcPct val="100000"/>
              </a:lnSpc>
            </a:pPr>
            <a:r>
              <a:rPr sz="1400" b="1" spc="-10" dirty="0" smtClean="0">
                <a:solidFill>
                  <a:srgbClr val="4B4545"/>
                </a:solidFill>
                <a:latin typeface="Arial"/>
                <a:cs typeface="Arial"/>
              </a:rPr>
              <a:t>F</a:t>
            </a:r>
            <a:r>
              <a:rPr sz="1400" b="1" spc="0" dirty="0" smtClean="0">
                <a:solidFill>
                  <a:srgbClr val="4B4545"/>
                </a:solidFill>
                <a:latin typeface="Arial"/>
                <a:cs typeface="Arial"/>
              </a:rPr>
              <a:t>SC</a:t>
            </a:r>
            <a:endParaRPr sz="1400">
              <a:latin typeface="Arial"/>
              <a:cs typeface="Arial"/>
            </a:endParaRPr>
          </a:p>
          <a:p>
            <a:pPr marR="0" algn="ctr">
              <a:lnSpc>
                <a:spcPct val="100000"/>
              </a:lnSpc>
            </a:pPr>
            <a:r>
              <a:rPr sz="1400" b="1" spc="-10" dirty="0" smtClean="0">
                <a:solidFill>
                  <a:srgbClr val="4B4545"/>
                </a:solidFill>
                <a:latin typeface="Arial"/>
                <a:cs typeface="Arial"/>
              </a:rPr>
              <a:t>D</a:t>
            </a:r>
            <a:r>
              <a:rPr sz="1400" b="1" spc="0" dirty="0" smtClean="0">
                <a:solidFill>
                  <a:srgbClr val="4B4545"/>
                </a:solidFill>
                <a:latin typeface="Arial"/>
                <a:cs typeface="Arial"/>
              </a:rPr>
              <a:t>etect</a:t>
            </a:r>
            <a:r>
              <a:rPr sz="1400" b="1" spc="-10" dirty="0" smtClean="0">
                <a:solidFill>
                  <a:srgbClr val="4B4545"/>
                </a:solidFill>
                <a:latin typeface="Arial"/>
                <a:cs typeface="Arial"/>
              </a:rPr>
              <a:t>o</a:t>
            </a:r>
            <a:r>
              <a:rPr sz="1400" b="1" spc="0" dirty="0" smtClean="0">
                <a:solidFill>
                  <a:srgbClr val="4B4545"/>
                </a:solidFill>
                <a:latin typeface="Arial"/>
                <a:cs typeface="Arial"/>
              </a:rPr>
              <a:t>r</a:t>
            </a:r>
            <a:endParaRPr sz="14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846190" y="3612133"/>
            <a:ext cx="887094" cy="43815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233679" marR="12700" indent="-220979">
              <a:lnSpc>
                <a:spcPct val="100000"/>
              </a:lnSpc>
            </a:pPr>
            <a:r>
              <a:rPr sz="1400" b="1" spc="-10" dirty="0" smtClean="0">
                <a:solidFill>
                  <a:srgbClr val="4B4545"/>
                </a:solidFill>
                <a:latin typeface="Arial"/>
                <a:cs typeface="Arial"/>
              </a:rPr>
              <a:t>Co</a:t>
            </a:r>
            <a:r>
              <a:rPr sz="1400" b="1" spc="0" dirty="0" smtClean="0">
                <a:solidFill>
                  <a:srgbClr val="4B4545"/>
                </a:solidFill>
                <a:latin typeface="Arial"/>
                <a:cs typeface="Arial"/>
              </a:rPr>
              <a:t>llecti</a:t>
            </a:r>
            <a:r>
              <a:rPr sz="1400" b="1" spc="-10" dirty="0" smtClean="0">
                <a:solidFill>
                  <a:srgbClr val="4B4545"/>
                </a:solidFill>
                <a:latin typeface="Arial"/>
                <a:cs typeface="Arial"/>
              </a:rPr>
              <a:t>o</a:t>
            </a:r>
            <a:r>
              <a:rPr sz="1400" b="1" spc="0" dirty="0" smtClean="0">
                <a:solidFill>
                  <a:srgbClr val="4B4545"/>
                </a:solidFill>
                <a:latin typeface="Arial"/>
                <a:cs typeface="Arial"/>
              </a:rPr>
              <a:t>n </a:t>
            </a:r>
            <a:r>
              <a:rPr sz="1400" b="1" spc="-10" dirty="0" smtClean="0">
                <a:solidFill>
                  <a:srgbClr val="4B4545"/>
                </a:solidFill>
                <a:latin typeface="Arial"/>
                <a:cs typeface="Arial"/>
              </a:rPr>
              <a:t>L</a:t>
            </a:r>
            <a:r>
              <a:rPr sz="1400" b="1" spc="0" dirty="0" smtClean="0">
                <a:solidFill>
                  <a:srgbClr val="4B4545"/>
                </a:solidFill>
                <a:latin typeface="Arial"/>
                <a:cs typeface="Arial"/>
              </a:rPr>
              <a:t>e</a:t>
            </a:r>
            <a:r>
              <a:rPr sz="1400" b="1" spc="-10" dirty="0" smtClean="0">
                <a:solidFill>
                  <a:srgbClr val="4B4545"/>
                </a:solidFill>
                <a:latin typeface="Arial"/>
                <a:cs typeface="Arial"/>
              </a:rPr>
              <a:t>n</a:t>
            </a:r>
            <a:r>
              <a:rPr sz="1400" b="1" spc="0" dirty="0" smtClean="0">
                <a:solidFill>
                  <a:srgbClr val="4B4545"/>
                </a:solidFill>
                <a:latin typeface="Arial"/>
                <a:cs typeface="Arial"/>
              </a:rPr>
              <a:t>s</a:t>
            </a:r>
            <a:endParaRPr sz="1400">
              <a:latin typeface="Arial"/>
              <a:cs typeface="Arial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4450841" y="2173985"/>
            <a:ext cx="155448" cy="1604771"/>
          </a:xfrm>
          <a:custGeom>
            <a:avLst/>
            <a:gdLst/>
            <a:ahLst/>
            <a:cxnLst/>
            <a:rect l="l" t="t" r="r" b="b"/>
            <a:pathLst>
              <a:path w="155448" h="1604772">
                <a:moveTo>
                  <a:pt x="0" y="0"/>
                </a:moveTo>
                <a:lnTo>
                  <a:pt x="155448" y="1604771"/>
                </a:lnTo>
              </a:path>
            </a:pathLst>
          </a:custGeom>
          <a:ln w="38100">
            <a:solidFill>
              <a:srgbClr val="008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4840985" y="2084070"/>
            <a:ext cx="469391" cy="1516379"/>
          </a:xfrm>
          <a:custGeom>
            <a:avLst/>
            <a:gdLst/>
            <a:ahLst/>
            <a:cxnLst/>
            <a:rect l="l" t="t" r="r" b="b"/>
            <a:pathLst>
              <a:path w="469391" h="1516379">
                <a:moveTo>
                  <a:pt x="0" y="0"/>
                </a:moveTo>
                <a:lnTo>
                  <a:pt x="469391" y="1516379"/>
                </a:lnTo>
              </a:path>
            </a:pathLst>
          </a:custGeom>
          <a:ln w="38100">
            <a:solidFill>
              <a:srgbClr val="008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4527803" y="2173223"/>
            <a:ext cx="312420" cy="1426464"/>
          </a:xfrm>
          <a:custGeom>
            <a:avLst/>
            <a:gdLst/>
            <a:ahLst/>
            <a:cxnLst/>
            <a:rect l="l" t="t" r="r" b="b"/>
            <a:pathLst>
              <a:path w="312420" h="1426464">
                <a:moveTo>
                  <a:pt x="0" y="0"/>
                </a:moveTo>
                <a:lnTo>
                  <a:pt x="312420" y="1426464"/>
                </a:lnTo>
              </a:path>
            </a:pathLst>
          </a:custGeom>
          <a:ln w="9144">
            <a:solidFill>
              <a:srgbClr val="008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4684776" y="2173223"/>
            <a:ext cx="312420" cy="1336548"/>
          </a:xfrm>
          <a:custGeom>
            <a:avLst/>
            <a:gdLst/>
            <a:ahLst/>
            <a:cxnLst/>
            <a:rect l="l" t="t" r="r" b="b"/>
            <a:pathLst>
              <a:path w="312420" h="1336548">
                <a:moveTo>
                  <a:pt x="0" y="0"/>
                </a:moveTo>
                <a:lnTo>
                  <a:pt x="312420" y="1336548"/>
                </a:lnTo>
              </a:path>
            </a:pathLst>
          </a:custGeom>
          <a:ln w="9144">
            <a:solidFill>
              <a:srgbClr val="008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4443984" y="3372611"/>
            <a:ext cx="1190243" cy="976883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4840223" y="3866388"/>
            <a:ext cx="234696" cy="1514856"/>
          </a:xfrm>
          <a:custGeom>
            <a:avLst/>
            <a:gdLst/>
            <a:ahLst/>
            <a:cxnLst/>
            <a:rect l="l" t="t" r="r" b="b"/>
            <a:pathLst>
              <a:path w="234696" h="1514855">
                <a:moveTo>
                  <a:pt x="0" y="0"/>
                </a:moveTo>
                <a:lnTo>
                  <a:pt x="234696" y="1514856"/>
                </a:lnTo>
              </a:path>
            </a:pathLst>
          </a:custGeom>
          <a:ln w="9144">
            <a:solidFill>
              <a:srgbClr val="008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5074920" y="3866388"/>
            <a:ext cx="312419" cy="1426464"/>
          </a:xfrm>
          <a:custGeom>
            <a:avLst/>
            <a:gdLst/>
            <a:ahLst/>
            <a:cxnLst/>
            <a:rect l="l" t="t" r="r" b="b"/>
            <a:pathLst>
              <a:path w="312419" h="1426464">
                <a:moveTo>
                  <a:pt x="0" y="0"/>
                </a:moveTo>
                <a:lnTo>
                  <a:pt x="312419" y="1426464"/>
                </a:lnTo>
              </a:path>
            </a:pathLst>
          </a:custGeom>
          <a:ln w="9144">
            <a:solidFill>
              <a:srgbClr val="008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4664964" y="4978908"/>
            <a:ext cx="1185672" cy="972312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" name="object 15"/>
          <p:cNvSpPr txBox="1"/>
          <p:nvPr/>
        </p:nvSpPr>
        <p:spPr>
          <a:xfrm>
            <a:off x="5847715" y="5261609"/>
            <a:ext cx="747395" cy="43815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" algn="ctr">
              <a:lnSpc>
                <a:spcPct val="100000"/>
              </a:lnSpc>
            </a:pPr>
            <a:r>
              <a:rPr sz="1400" b="1" spc="-5" dirty="0" smtClean="0">
                <a:solidFill>
                  <a:srgbClr val="4B4545"/>
                </a:solidFill>
                <a:latin typeface="Arial"/>
                <a:cs typeface="Arial"/>
              </a:rPr>
              <a:t>SSC</a:t>
            </a:r>
            <a:endParaRPr sz="1400">
              <a:latin typeface="Arial"/>
              <a:cs typeface="Arial"/>
            </a:endParaRPr>
          </a:p>
          <a:p>
            <a:pPr marR="0" algn="ctr">
              <a:lnSpc>
                <a:spcPct val="100000"/>
              </a:lnSpc>
            </a:pPr>
            <a:r>
              <a:rPr sz="1400" b="1" spc="-10" dirty="0" smtClean="0">
                <a:solidFill>
                  <a:srgbClr val="4B4545"/>
                </a:solidFill>
                <a:latin typeface="Arial"/>
                <a:cs typeface="Arial"/>
              </a:rPr>
              <a:t>D</a:t>
            </a:r>
            <a:r>
              <a:rPr sz="1400" b="1" spc="0" dirty="0" smtClean="0">
                <a:solidFill>
                  <a:srgbClr val="4B4545"/>
                </a:solidFill>
                <a:latin typeface="Arial"/>
                <a:cs typeface="Arial"/>
              </a:rPr>
              <a:t>etect</a:t>
            </a:r>
            <a:r>
              <a:rPr sz="1400" b="1" spc="-10" dirty="0" smtClean="0">
                <a:solidFill>
                  <a:srgbClr val="4B4545"/>
                </a:solidFill>
                <a:latin typeface="Arial"/>
                <a:cs typeface="Arial"/>
              </a:rPr>
              <a:t>o</a:t>
            </a:r>
            <a:r>
              <a:rPr sz="1400" b="1" spc="0" dirty="0" smtClean="0">
                <a:solidFill>
                  <a:srgbClr val="4B4545"/>
                </a:solidFill>
                <a:latin typeface="Arial"/>
                <a:cs typeface="Arial"/>
              </a:rPr>
              <a:t>r</a:t>
            </a:r>
            <a:endParaRPr sz="1400">
              <a:latin typeface="Arial"/>
              <a:cs typeface="Arial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2808732" y="390143"/>
            <a:ext cx="469392" cy="2496312"/>
          </a:xfrm>
          <a:custGeom>
            <a:avLst/>
            <a:gdLst/>
            <a:ahLst/>
            <a:cxnLst/>
            <a:rect l="l" t="t" r="r" b="b"/>
            <a:pathLst>
              <a:path w="469392" h="2496312">
                <a:moveTo>
                  <a:pt x="0" y="2496312"/>
                </a:moveTo>
                <a:lnTo>
                  <a:pt x="469392" y="2496312"/>
                </a:lnTo>
                <a:lnTo>
                  <a:pt x="469392" y="0"/>
                </a:lnTo>
                <a:lnTo>
                  <a:pt x="0" y="0"/>
                </a:lnTo>
                <a:lnTo>
                  <a:pt x="0" y="249631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2808732" y="390143"/>
            <a:ext cx="469392" cy="2496312"/>
          </a:xfrm>
          <a:custGeom>
            <a:avLst/>
            <a:gdLst/>
            <a:ahLst/>
            <a:cxnLst/>
            <a:rect l="l" t="t" r="r" b="b"/>
            <a:pathLst>
              <a:path w="469392" h="2496312">
                <a:moveTo>
                  <a:pt x="0" y="2496312"/>
                </a:moveTo>
                <a:lnTo>
                  <a:pt x="469392" y="2496312"/>
                </a:lnTo>
                <a:lnTo>
                  <a:pt x="469392" y="0"/>
                </a:lnTo>
                <a:lnTo>
                  <a:pt x="0" y="0"/>
                </a:lnTo>
                <a:lnTo>
                  <a:pt x="0" y="2496312"/>
                </a:lnTo>
                <a:close/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5856732" y="390143"/>
            <a:ext cx="469391" cy="2496312"/>
          </a:xfrm>
          <a:custGeom>
            <a:avLst/>
            <a:gdLst/>
            <a:ahLst/>
            <a:cxnLst/>
            <a:rect l="l" t="t" r="r" b="b"/>
            <a:pathLst>
              <a:path w="469391" h="2496312">
                <a:moveTo>
                  <a:pt x="0" y="2496312"/>
                </a:moveTo>
                <a:lnTo>
                  <a:pt x="469391" y="2496312"/>
                </a:lnTo>
                <a:lnTo>
                  <a:pt x="469391" y="0"/>
                </a:lnTo>
                <a:lnTo>
                  <a:pt x="0" y="0"/>
                </a:lnTo>
                <a:lnTo>
                  <a:pt x="0" y="249631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5856732" y="390143"/>
            <a:ext cx="469391" cy="2496312"/>
          </a:xfrm>
          <a:custGeom>
            <a:avLst/>
            <a:gdLst/>
            <a:ahLst/>
            <a:cxnLst/>
            <a:rect l="l" t="t" r="r" b="b"/>
            <a:pathLst>
              <a:path w="469391" h="2496312">
                <a:moveTo>
                  <a:pt x="0" y="2496312"/>
                </a:moveTo>
                <a:lnTo>
                  <a:pt x="469391" y="2496312"/>
                </a:lnTo>
                <a:lnTo>
                  <a:pt x="469391" y="0"/>
                </a:lnTo>
                <a:lnTo>
                  <a:pt x="0" y="0"/>
                </a:lnTo>
                <a:lnTo>
                  <a:pt x="0" y="2496312"/>
                </a:lnTo>
                <a:close/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4763261" y="1404366"/>
            <a:ext cx="2578608" cy="356616"/>
          </a:xfrm>
          <a:custGeom>
            <a:avLst/>
            <a:gdLst/>
            <a:ahLst/>
            <a:cxnLst/>
            <a:rect l="l" t="t" r="r" b="b"/>
            <a:pathLst>
              <a:path w="2578607" h="356616">
                <a:moveTo>
                  <a:pt x="0" y="356616"/>
                </a:moveTo>
                <a:lnTo>
                  <a:pt x="2578608" y="0"/>
                </a:lnTo>
              </a:path>
            </a:pathLst>
          </a:custGeom>
          <a:ln w="38100">
            <a:solidFill>
              <a:srgbClr val="FF1D67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4783073" y="2100833"/>
            <a:ext cx="2578607" cy="356615"/>
          </a:xfrm>
          <a:custGeom>
            <a:avLst/>
            <a:gdLst/>
            <a:ahLst/>
            <a:cxnLst/>
            <a:rect l="l" t="t" r="r" b="b"/>
            <a:pathLst>
              <a:path w="2578607" h="356615">
                <a:moveTo>
                  <a:pt x="0" y="0"/>
                </a:moveTo>
                <a:lnTo>
                  <a:pt x="2578607" y="356615"/>
                </a:lnTo>
              </a:path>
            </a:pathLst>
          </a:custGeom>
          <a:ln w="38099">
            <a:solidFill>
              <a:srgbClr val="FF1D67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4919471" y="1671827"/>
            <a:ext cx="1874520" cy="178308"/>
          </a:xfrm>
          <a:custGeom>
            <a:avLst/>
            <a:gdLst/>
            <a:ahLst/>
            <a:cxnLst/>
            <a:rect l="l" t="t" r="r" b="b"/>
            <a:pathLst>
              <a:path w="1874520" h="178308">
                <a:moveTo>
                  <a:pt x="0" y="178308"/>
                </a:moveTo>
                <a:lnTo>
                  <a:pt x="1874520" y="0"/>
                </a:lnTo>
              </a:path>
            </a:pathLst>
          </a:custGeom>
          <a:ln w="9143">
            <a:solidFill>
              <a:srgbClr val="FF1D67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4919471" y="1938527"/>
            <a:ext cx="2109216" cy="0"/>
          </a:xfrm>
          <a:custGeom>
            <a:avLst/>
            <a:gdLst/>
            <a:ahLst/>
            <a:cxnLst/>
            <a:rect l="l" t="t" r="r" b="b"/>
            <a:pathLst>
              <a:path w="2109216">
                <a:moveTo>
                  <a:pt x="0" y="0"/>
                </a:moveTo>
                <a:lnTo>
                  <a:pt x="2109216" y="0"/>
                </a:lnTo>
              </a:path>
            </a:pathLst>
          </a:custGeom>
          <a:ln w="9144">
            <a:solidFill>
              <a:srgbClr val="FF1D67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4997196" y="2028444"/>
            <a:ext cx="1876044" cy="178307"/>
          </a:xfrm>
          <a:custGeom>
            <a:avLst/>
            <a:gdLst/>
            <a:ahLst/>
            <a:cxnLst/>
            <a:rect l="l" t="t" r="r" b="b"/>
            <a:pathLst>
              <a:path w="1876044" h="178307">
                <a:moveTo>
                  <a:pt x="0" y="0"/>
                </a:moveTo>
                <a:lnTo>
                  <a:pt x="1876044" y="178307"/>
                </a:lnTo>
              </a:path>
            </a:pathLst>
          </a:custGeom>
          <a:ln w="9144">
            <a:solidFill>
              <a:srgbClr val="FF1D67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102107" y="1443227"/>
            <a:ext cx="4299204" cy="979932"/>
          </a:xfrm>
          <a:custGeom>
            <a:avLst/>
            <a:gdLst/>
            <a:ahLst/>
            <a:cxnLst/>
            <a:rect l="l" t="t" r="r" b="b"/>
            <a:pathLst>
              <a:path w="4299204" h="979932">
                <a:moveTo>
                  <a:pt x="0" y="0"/>
                </a:moveTo>
                <a:lnTo>
                  <a:pt x="0" y="979932"/>
                </a:lnTo>
                <a:lnTo>
                  <a:pt x="4299204" y="718312"/>
                </a:lnTo>
                <a:lnTo>
                  <a:pt x="4299204" y="261620"/>
                </a:lnTo>
                <a:lnTo>
                  <a:pt x="0" y="0"/>
                </a:lnTo>
                <a:close/>
              </a:path>
            </a:pathLst>
          </a:custGeom>
          <a:solidFill>
            <a:srgbClr val="FFFC5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102107" y="1443227"/>
            <a:ext cx="4299204" cy="979932"/>
          </a:xfrm>
          <a:custGeom>
            <a:avLst/>
            <a:gdLst/>
            <a:ahLst/>
            <a:cxnLst/>
            <a:rect l="l" t="t" r="r" b="b"/>
            <a:pathLst>
              <a:path w="4299204" h="979932">
                <a:moveTo>
                  <a:pt x="0" y="0"/>
                </a:moveTo>
                <a:lnTo>
                  <a:pt x="4299204" y="261620"/>
                </a:lnTo>
                <a:lnTo>
                  <a:pt x="4299204" y="718312"/>
                </a:lnTo>
                <a:lnTo>
                  <a:pt x="0" y="979932"/>
                </a:lnTo>
                <a:lnTo>
                  <a:pt x="0" y="0"/>
                </a:lnTo>
                <a:close/>
              </a:path>
            </a:pathLst>
          </a:custGeom>
          <a:ln w="9144">
            <a:solidFill>
              <a:srgbClr val="6F4404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" name="object 27"/>
          <p:cNvSpPr txBox="1"/>
          <p:nvPr/>
        </p:nvSpPr>
        <p:spPr>
          <a:xfrm>
            <a:off x="259486" y="1771650"/>
            <a:ext cx="1176655" cy="25463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600" b="1" spc="-10" dirty="0" smtClean="0">
                <a:solidFill>
                  <a:srgbClr val="4B4545"/>
                </a:solidFill>
                <a:latin typeface="Arial"/>
                <a:cs typeface="Arial"/>
              </a:rPr>
              <a:t>Laser</a:t>
            </a:r>
            <a:r>
              <a:rPr sz="1600" b="1" spc="10" dirty="0" smtClean="0">
                <a:solidFill>
                  <a:srgbClr val="4B4545"/>
                </a:solidFill>
                <a:latin typeface="Arial"/>
                <a:cs typeface="Arial"/>
              </a:rPr>
              <a:t> </a:t>
            </a:r>
            <a:r>
              <a:rPr sz="1600" b="1" spc="-15" dirty="0" smtClean="0">
                <a:solidFill>
                  <a:srgbClr val="4B4545"/>
                </a:solidFill>
                <a:latin typeface="Arial"/>
                <a:cs typeface="Arial"/>
              </a:rPr>
              <a:t>Beam</a:t>
            </a:r>
            <a:endParaRPr sz="1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807207" y="1588008"/>
            <a:ext cx="3104388" cy="342290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3861815" y="4041647"/>
            <a:ext cx="870204" cy="545591"/>
          </a:xfrm>
          <a:custGeom>
            <a:avLst/>
            <a:gdLst/>
            <a:ahLst/>
            <a:cxnLst/>
            <a:rect l="l" t="t" r="r" b="b"/>
            <a:pathLst>
              <a:path w="870204" h="545591">
                <a:moveTo>
                  <a:pt x="0" y="272795"/>
                </a:moveTo>
                <a:lnTo>
                  <a:pt x="5695" y="228556"/>
                </a:lnTo>
                <a:lnTo>
                  <a:pt x="22183" y="186586"/>
                </a:lnTo>
                <a:lnTo>
                  <a:pt x="48568" y="147447"/>
                </a:lnTo>
                <a:lnTo>
                  <a:pt x="83954" y="111703"/>
                </a:lnTo>
                <a:lnTo>
                  <a:pt x="127444" y="79914"/>
                </a:lnTo>
                <a:lnTo>
                  <a:pt x="178143" y="52645"/>
                </a:lnTo>
                <a:lnTo>
                  <a:pt x="235154" y="30456"/>
                </a:lnTo>
                <a:lnTo>
                  <a:pt x="297582" y="13911"/>
                </a:lnTo>
                <a:lnTo>
                  <a:pt x="364530" y="3571"/>
                </a:lnTo>
                <a:lnTo>
                  <a:pt x="435101" y="0"/>
                </a:lnTo>
                <a:lnTo>
                  <a:pt x="470784" y="904"/>
                </a:lnTo>
                <a:lnTo>
                  <a:pt x="539656" y="7930"/>
                </a:lnTo>
                <a:lnTo>
                  <a:pt x="604456" y="21443"/>
                </a:lnTo>
                <a:lnTo>
                  <a:pt x="664287" y="40880"/>
                </a:lnTo>
                <a:lnTo>
                  <a:pt x="718255" y="65679"/>
                </a:lnTo>
                <a:lnTo>
                  <a:pt x="765461" y="95279"/>
                </a:lnTo>
                <a:lnTo>
                  <a:pt x="805011" y="129116"/>
                </a:lnTo>
                <a:lnTo>
                  <a:pt x="836009" y="166627"/>
                </a:lnTo>
                <a:lnTo>
                  <a:pt x="857557" y="207252"/>
                </a:lnTo>
                <a:lnTo>
                  <a:pt x="868761" y="250427"/>
                </a:lnTo>
                <a:lnTo>
                  <a:pt x="870204" y="272795"/>
                </a:lnTo>
                <a:lnTo>
                  <a:pt x="868761" y="295164"/>
                </a:lnTo>
                <a:lnTo>
                  <a:pt x="857557" y="338339"/>
                </a:lnTo>
                <a:lnTo>
                  <a:pt x="836009" y="378964"/>
                </a:lnTo>
                <a:lnTo>
                  <a:pt x="805011" y="416475"/>
                </a:lnTo>
                <a:lnTo>
                  <a:pt x="765461" y="450312"/>
                </a:lnTo>
                <a:lnTo>
                  <a:pt x="718255" y="479912"/>
                </a:lnTo>
                <a:lnTo>
                  <a:pt x="664287" y="504711"/>
                </a:lnTo>
                <a:lnTo>
                  <a:pt x="604456" y="524148"/>
                </a:lnTo>
                <a:lnTo>
                  <a:pt x="539656" y="537661"/>
                </a:lnTo>
                <a:lnTo>
                  <a:pt x="470784" y="544687"/>
                </a:lnTo>
                <a:lnTo>
                  <a:pt x="435101" y="545591"/>
                </a:lnTo>
                <a:lnTo>
                  <a:pt x="399419" y="544687"/>
                </a:lnTo>
                <a:lnTo>
                  <a:pt x="330547" y="537661"/>
                </a:lnTo>
                <a:lnTo>
                  <a:pt x="265747" y="524148"/>
                </a:lnTo>
                <a:lnTo>
                  <a:pt x="205916" y="504711"/>
                </a:lnTo>
                <a:lnTo>
                  <a:pt x="151948" y="479912"/>
                </a:lnTo>
                <a:lnTo>
                  <a:pt x="104742" y="450312"/>
                </a:lnTo>
                <a:lnTo>
                  <a:pt x="65192" y="416475"/>
                </a:lnTo>
                <a:lnTo>
                  <a:pt x="34194" y="378964"/>
                </a:lnTo>
                <a:lnTo>
                  <a:pt x="12646" y="338339"/>
                </a:lnTo>
                <a:lnTo>
                  <a:pt x="1442" y="295164"/>
                </a:lnTo>
                <a:lnTo>
                  <a:pt x="0" y="272795"/>
                </a:lnTo>
                <a:close/>
              </a:path>
            </a:pathLst>
          </a:custGeom>
          <a:ln w="9144">
            <a:solidFill>
              <a:srgbClr val="F7B61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2706623" y="2759964"/>
            <a:ext cx="1303020" cy="1325880"/>
          </a:xfrm>
          <a:custGeom>
            <a:avLst/>
            <a:gdLst/>
            <a:ahLst/>
            <a:cxnLst/>
            <a:rect l="l" t="t" r="r" b="b"/>
            <a:pathLst>
              <a:path w="1303020" h="1325879">
                <a:moveTo>
                  <a:pt x="1303020" y="1325880"/>
                </a:moveTo>
                <a:lnTo>
                  <a:pt x="0" y="0"/>
                </a:lnTo>
              </a:path>
            </a:pathLst>
          </a:custGeom>
          <a:ln w="9144">
            <a:solidFill>
              <a:srgbClr val="F7B61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627632" y="1719072"/>
            <a:ext cx="806195" cy="80619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4794503" y="3432047"/>
            <a:ext cx="682751" cy="780288"/>
          </a:xfrm>
          <a:custGeom>
            <a:avLst/>
            <a:gdLst/>
            <a:ahLst/>
            <a:cxnLst/>
            <a:rect l="l" t="t" r="r" b="b"/>
            <a:pathLst>
              <a:path w="682751" h="780288">
                <a:moveTo>
                  <a:pt x="0" y="390144"/>
                </a:moveTo>
                <a:lnTo>
                  <a:pt x="4466" y="326848"/>
                </a:lnTo>
                <a:lnTo>
                  <a:pt x="17397" y="266809"/>
                </a:lnTo>
                <a:lnTo>
                  <a:pt x="38092" y="210829"/>
                </a:lnTo>
                <a:lnTo>
                  <a:pt x="65848" y="159709"/>
                </a:lnTo>
                <a:lnTo>
                  <a:pt x="99964" y="114252"/>
                </a:lnTo>
                <a:lnTo>
                  <a:pt x="139738" y="75261"/>
                </a:lnTo>
                <a:lnTo>
                  <a:pt x="184468" y="43538"/>
                </a:lnTo>
                <a:lnTo>
                  <a:pt x="233452" y="19885"/>
                </a:lnTo>
                <a:lnTo>
                  <a:pt x="285988" y="5105"/>
                </a:lnTo>
                <a:lnTo>
                  <a:pt x="341375" y="0"/>
                </a:lnTo>
                <a:lnTo>
                  <a:pt x="369382" y="1292"/>
                </a:lnTo>
                <a:lnTo>
                  <a:pt x="423431" y="11335"/>
                </a:lnTo>
                <a:lnTo>
                  <a:pt x="474279" y="30652"/>
                </a:lnTo>
                <a:lnTo>
                  <a:pt x="521224" y="58440"/>
                </a:lnTo>
                <a:lnTo>
                  <a:pt x="563563" y="93898"/>
                </a:lnTo>
                <a:lnTo>
                  <a:pt x="600596" y="136222"/>
                </a:lnTo>
                <a:lnTo>
                  <a:pt x="631619" y="184611"/>
                </a:lnTo>
                <a:lnTo>
                  <a:pt x="655933" y="238261"/>
                </a:lnTo>
                <a:lnTo>
                  <a:pt x="672834" y="296372"/>
                </a:lnTo>
                <a:lnTo>
                  <a:pt x="681620" y="358139"/>
                </a:lnTo>
                <a:lnTo>
                  <a:pt x="682751" y="390144"/>
                </a:lnTo>
                <a:lnTo>
                  <a:pt x="681620" y="422148"/>
                </a:lnTo>
                <a:lnTo>
                  <a:pt x="672834" y="483915"/>
                </a:lnTo>
                <a:lnTo>
                  <a:pt x="655933" y="542026"/>
                </a:lnTo>
                <a:lnTo>
                  <a:pt x="631619" y="595676"/>
                </a:lnTo>
                <a:lnTo>
                  <a:pt x="600596" y="644065"/>
                </a:lnTo>
                <a:lnTo>
                  <a:pt x="563563" y="686389"/>
                </a:lnTo>
                <a:lnTo>
                  <a:pt x="521224" y="721847"/>
                </a:lnTo>
                <a:lnTo>
                  <a:pt x="474279" y="749635"/>
                </a:lnTo>
                <a:lnTo>
                  <a:pt x="423431" y="768952"/>
                </a:lnTo>
                <a:lnTo>
                  <a:pt x="369382" y="778995"/>
                </a:lnTo>
                <a:lnTo>
                  <a:pt x="341375" y="780288"/>
                </a:lnTo>
                <a:lnTo>
                  <a:pt x="313369" y="778995"/>
                </a:lnTo>
                <a:lnTo>
                  <a:pt x="259320" y="768952"/>
                </a:lnTo>
                <a:lnTo>
                  <a:pt x="208472" y="749635"/>
                </a:lnTo>
                <a:lnTo>
                  <a:pt x="161527" y="721847"/>
                </a:lnTo>
                <a:lnTo>
                  <a:pt x="119188" y="686389"/>
                </a:lnTo>
                <a:lnTo>
                  <a:pt x="82155" y="644065"/>
                </a:lnTo>
                <a:lnTo>
                  <a:pt x="51132" y="595676"/>
                </a:lnTo>
                <a:lnTo>
                  <a:pt x="26818" y="542026"/>
                </a:lnTo>
                <a:lnTo>
                  <a:pt x="9917" y="483915"/>
                </a:lnTo>
                <a:lnTo>
                  <a:pt x="1131" y="422148"/>
                </a:lnTo>
                <a:lnTo>
                  <a:pt x="0" y="390144"/>
                </a:lnTo>
                <a:close/>
              </a:path>
            </a:pathLst>
          </a:custGeom>
          <a:ln w="9144">
            <a:solidFill>
              <a:srgbClr val="93B6D2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5472684" y="3680459"/>
            <a:ext cx="1056132" cy="156971"/>
          </a:xfrm>
          <a:custGeom>
            <a:avLst/>
            <a:gdLst/>
            <a:ahLst/>
            <a:cxnLst/>
            <a:rect l="l" t="t" r="r" b="b"/>
            <a:pathLst>
              <a:path w="1056132" h="156972">
                <a:moveTo>
                  <a:pt x="0" y="156971"/>
                </a:moveTo>
                <a:lnTo>
                  <a:pt x="1056132" y="0"/>
                </a:lnTo>
              </a:path>
            </a:pathLst>
          </a:custGeom>
          <a:ln w="9144">
            <a:solidFill>
              <a:srgbClr val="93B6D2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6652259" y="4056888"/>
            <a:ext cx="807720" cy="986028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4754879" y="1781555"/>
            <a:ext cx="931164" cy="1559052"/>
          </a:xfrm>
          <a:custGeom>
            <a:avLst/>
            <a:gdLst/>
            <a:ahLst/>
            <a:cxnLst/>
            <a:rect l="l" t="t" r="r" b="b"/>
            <a:pathLst>
              <a:path w="931164" h="1559052">
                <a:moveTo>
                  <a:pt x="0" y="779526"/>
                </a:moveTo>
                <a:lnTo>
                  <a:pt x="1543" y="715591"/>
                </a:lnTo>
                <a:lnTo>
                  <a:pt x="6092" y="653080"/>
                </a:lnTo>
                <a:lnTo>
                  <a:pt x="13528" y="592193"/>
                </a:lnTo>
                <a:lnTo>
                  <a:pt x="23731" y="533131"/>
                </a:lnTo>
                <a:lnTo>
                  <a:pt x="36581" y="476095"/>
                </a:lnTo>
                <a:lnTo>
                  <a:pt x="51959" y="421284"/>
                </a:lnTo>
                <a:lnTo>
                  <a:pt x="69745" y="368900"/>
                </a:lnTo>
                <a:lnTo>
                  <a:pt x="89818" y="319143"/>
                </a:lnTo>
                <a:lnTo>
                  <a:pt x="112060" y="272214"/>
                </a:lnTo>
                <a:lnTo>
                  <a:pt x="136350" y="228314"/>
                </a:lnTo>
                <a:lnTo>
                  <a:pt x="162569" y="187642"/>
                </a:lnTo>
                <a:lnTo>
                  <a:pt x="190597" y="150400"/>
                </a:lnTo>
                <a:lnTo>
                  <a:pt x="220315" y="116788"/>
                </a:lnTo>
                <a:lnTo>
                  <a:pt x="251602" y="87007"/>
                </a:lnTo>
                <a:lnTo>
                  <a:pt x="284339" y="61257"/>
                </a:lnTo>
                <a:lnTo>
                  <a:pt x="318406" y="39739"/>
                </a:lnTo>
                <a:lnTo>
                  <a:pt x="353683" y="22654"/>
                </a:lnTo>
                <a:lnTo>
                  <a:pt x="390052" y="10202"/>
                </a:lnTo>
                <a:lnTo>
                  <a:pt x="427391" y="2584"/>
                </a:lnTo>
                <a:lnTo>
                  <a:pt x="465582" y="0"/>
                </a:lnTo>
                <a:lnTo>
                  <a:pt x="503772" y="2584"/>
                </a:lnTo>
                <a:lnTo>
                  <a:pt x="541111" y="10202"/>
                </a:lnTo>
                <a:lnTo>
                  <a:pt x="577480" y="22654"/>
                </a:lnTo>
                <a:lnTo>
                  <a:pt x="612757" y="39739"/>
                </a:lnTo>
                <a:lnTo>
                  <a:pt x="646824" y="61257"/>
                </a:lnTo>
                <a:lnTo>
                  <a:pt x="679561" y="87007"/>
                </a:lnTo>
                <a:lnTo>
                  <a:pt x="710848" y="116788"/>
                </a:lnTo>
                <a:lnTo>
                  <a:pt x="740566" y="150400"/>
                </a:lnTo>
                <a:lnTo>
                  <a:pt x="768594" y="187642"/>
                </a:lnTo>
                <a:lnTo>
                  <a:pt x="794813" y="228314"/>
                </a:lnTo>
                <a:lnTo>
                  <a:pt x="819103" y="272214"/>
                </a:lnTo>
                <a:lnTo>
                  <a:pt x="841345" y="319143"/>
                </a:lnTo>
                <a:lnTo>
                  <a:pt x="861418" y="368900"/>
                </a:lnTo>
                <a:lnTo>
                  <a:pt x="879204" y="421284"/>
                </a:lnTo>
                <a:lnTo>
                  <a:pt x="894582" y="476095"/>
                </a:lnTo>
                <a:lnTo>
                  <a:pt x="907432" y="533131"/>
                </a:lnTo>
                <a:lnTo>
                  <a:pt x="917635" y="592193"/>
                </a:lnTo>
                <a:lnTo>
                  <a:pt x="925071" y="653080"/>
                </a:lnTo>
                <a:lnTo>
                  <a:pt x="929620" y="715591"/>
                </a:lnTo>
                <a:lnTo>
                  <a:pt x="931164" y="779526"/>
                </a:lnTo>
                <a:lnTo>
                  <a:pt x="929620" y="843460"/>
                </a:lnTo>
                <a:lnTo>
                  <a:pt x="925071" y="905971"/>
                </a:lnTo>
                <a:lnTo>
                  <a:pt x="917635" y="966858"/>
                </a:lnTo>
                <a:lnTo>
                  <a:pt x="907432" y="1025920"/>
                </a:lnTo>
                <a:lnTo>
                  <a:pt x="894582" y="1082956"/>
                </a:lnTo>
                <a:lnTo>
                  <a:pt x="879204" y="1137767"/>
                </a:lnTo>
                <a:lnTo>
                  <a:pt x="861418" y="1190151"/>
                </a:lnTo>
                <a:lnTo>
                  <a:pt x="841345" y="1239908"/>
                </a:lnTo>
                <a:lnTo>
                  <a:pt x="819103" y="1286837"/>
                </a:lnTo>
                <a:lnTo>
                  <a:pt x="794813" y="1330737"/>
                </a:lnTo>
                <a:lnTo>
                  <a:pt x="768594" y="1371409"/>
                </a:lnTo>
                <a:lnTo>
                  <a:pt x="740566" y="1408651"/>
                </a:lnTo>
                <a:lnTo>
                  <a:pt x="710848" y="1442263"/>
                </a:lnTo>
                <a:lnTo>
                  <a:pt x="679561" y="1472044"/>
                </a:lnTo>
                <a:lnTo>
                  <a:pt x="646824" y="1497794"/>
                </a:lnTo>
                <a:lnTo>
                  <a:pt x="612757" y="1519312"/>
                </a:lnTo>
                <a:lnTo>
                  <a:pt x="577480" y="1536397"/>
                </a:lnTo>
                <a:lnTo>
                  <a:pt x="541111" y="1548849"/>
                </a:lnTo>
                <a:lnTo>
                  <a:pt x="503772" y="1556467"/>
                </a:lnTo>
                <a:lnTo>
                  <a:pt x="465582" y="1559052"/>
                </a:lnTo>
                <a:lnTo>
                  <a:pt x="427391" y="1556467"/>
                </a:lnTo>
                <a:lnTo>
                  <a:pt x="390052" y="1548849"/>
                </a:lnTo>
                <a:lnTo>
                  <a:pt x="353683" y="1536397"/>
                </a:lnTo>
                <a:lnTo>
                  <a:pt x="318406" y="1519312"/>
                </a:lnTo>
                <a:lnTo>
                  <a:pt x="284339" y="1497794"/>
                </a:lnTo>
                <a:lnTo>
                  <a:pt x="251602" y="1472044"/>
                </a:lnTo>
                <a:lnTo>
                  <a:pt x="220315" y="1442263"/>
                </a:lnTo>
                <a:lnTo>
                  <a:pt x="190597" y="1408651"/>
                </a:lnTo>
                <a:lnTo>
                  <a:pt x="162569" y="1371409"/>
                </a:lnTo>
                <a:lnTo>
                  <a:pt x="136350" y="1330737"/>
                </a:lnTo>
                <a:lnTo>
                  <a:pt x="112060" y="1286837"/>
                </a:lnTo>
                <a:lnTo>
                  <a:pt x="89818" y="1239908"/>
                </a:lnTo>
                <a:lnTo>
                  <a:pt x="69745" y="1190151"/>
                </a:lnTo>
                <a:lnTo>
                  <a:pt x="51959" y="1137767"/>
                </a:lnTo>
                <a:lnTo>
                  <a:pt x="36581" y="1082956"/>
                </a:lnTo>
                <a:lnTo>
                  <a:pt x="23731" y="1025920"/>
                </a:lnTo>
                <a:lnTo>
                  <a:pt x="13528" y="966858"/>
                </a:lnTo>
                <a:lnTo>
                  <a:pt x="6092" y="905971"/>
                </a:lnTo>
                <a:lnTo>
                  <a:pt x="1543" y="843460"/>
                </a:lnTo>
                <a:lnTo>
                  <a:pt x="0" y="779526"/>
                </a:lnTo>
                <a:close/>
              </a:path>
            </a:pathLst>
          </a:custGeom>
          <a:ln w="9144">
            <a:solidFill>
              <a:srgbClr val="15B604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5663184" y="2342388"/>
            <a:ext cx="1056132" cy="233172"/>
          </a:xfrm>
          <a:custGeom>
            <a:avLst/>
            <a:gdLst/>
            <a:ahLst/>
            <a:cxnLst/>
            <a:rect l="l" t="t" r="r" b="b"/>
            <a:pathLst>
              <a:path w="1056132" h="233172">
                <a:moveTo>
                  <a:pt x="0" y="233172"/>
                </a:moveTo>
                <a:lnTo>
                  <a:pt x="1056132" y="0"/>
                </a:lnTo>
              </a:path>
            </a:pathLst>
          </a:custGeom>
          <a:ln w="9144">
            <a:solidFill>
              <a:srgbClr val="15B604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6719316" y="2458211"/>
            <a:ext cx="931164" cy="1078991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3552444" y="4056888"/>
            <a:ext cx="309371" cy="545592"/>
          </a:xfrm>
          <a:custGeom>
            <a:avLst/>
            <a:gdLst/>
            <a:ahLst/>
            <a:cxnLst/>
            <a:rect l="l" t="t" r="r" b="b"/>
            <a:pathLst>
              <a:path w="309371" h="545592">
                <a:moveTo>
                  <a:pt x="0" y="272795"/>
                </a:moveTo>
                <a:lnTo>
                  <a:pt x="2023" y="228556"/>
                </a:lnTo>
                <a:lnTo>
                  <a:pt x="7882" y="186586"/>
                </a:lnTo>
                <a:lnTo>
                  <a:pt x="17258" y="147447"/>
                </a:lnTo>
                <a:lnTo>
                  <a:pt x="37222" y="95279"/>
                </a:lnTo>
                <a:lnTo>
                  <a:pt x="63313" y="52645"/>
                </a:lnTo>
                <a:lnTo>
                  <a:pt x="94458" y="21443"/>
                </a:lnTo>
                <a:lnTo>
                  <a:pt x="129585" y="3571"/>
                </a:lnTo>
                <a:lnTo>
                  <a:pt x="154685" y="0"/>
                </a:lnTo>
                <a:lnTo>
                  <a:pt x="167378" y="904"/>
                </a:lnTo>
                <a:lnTo>
                  <a:pt x="203594" y="13911"/>
                </a:lnTo>
                <a:lnTo>
                  <a:pt x="236185" y="40880"/>
                </a:lnTo>
                <a:lnTo>
                  <a:pt x="264080" y="79914"/>
                </a:lnTo>
                <a:lnTo>
                  <a:pt x="286206" y="129116"/>
                </a:lnTo>
                <a:lnTo>
                  <a:pt x="297221" y="166627"/>
                </a:lnTo>
                <a:lnTo>
                  <a:pt x="304878" y="207252"/>
                </a:lnTo>
                <a:lnTo>
                  <a:pt x="308859" y="250427"/>
                </a:lnTo>
                <a:lnTo>
                  <a:pt x="309371" y="272795"/>
                </a:lnTo>
                <a:lnTo>
                  <a:pt x="308859" y="295164"/>
                </a:lnTo>
                <a:lnTo>
                  <a:pt x="304878" y="338339"/>
                </a:lnTo>
                <a:lnTo>
                  <a:pt x="297221" y="378964"/>
                </a:lnTo>
                <a:lnTo>
                  <a:pt x="286206" y="416475"/>
                </a:lnTo>
                <a:lnTo>
                  <a:pt x="264080" y="465677"/>
                </a:lnTo>
                <a:lnTo>
                  <a:pt x="236185" y="504711"/>
                </a:lnTo>
                <a:lnTo>
                  <a:pt x="203594" y="531680"/>
                </a:lnTo>
                <a:lnTo>
                  <a:pt x="167378" y="544687"/>
                </a:lnTo>
                <a:lnTo>
                  <a:pt x="154685" y="545592"/>
                </a:lnTo>
                <a:lnTo>
                  <a:pt x="141993" y="544687"/>
                </a:lnTo>
                <a:lnTo>
                  <a:pt x="105777" y="531680"/>
                </a:lnTo>
                <a:lnTo>
                  <a:pt x="73186" y="504711"/>
                </a:lnTo>
                <a:lnTo>
                  <a:pt x="45291" y="465677"/>
                </a:lnTo>
                <a:lnTo>
                  <a:pt x="23165" y="416475"/>
                </a:lnTo>
                <a:lnTo>
                  <a:pt x="12150" y="378964"/>
                </a:lnTo>
                <a:lnTo>
                  <a:pt x="4493" y="338339"/>
                </a:lnTo>
                <a:lnTo>
                  <a:pt x="512" y="295164"/>
                </a:lnTo>
                <a:lnTo>
                  <a:pt x="0" y="272795"/>
                </a:lnTo>
                <a:close/>
              </a:path>
            </a:pathLst>
          </a:custGeom>
          <a:ln w="9144">
            <a:solidFill>
              <a:srgbClr val="66006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2558795" y="4290059"/>
            <a:ext cx="993648" cy="0"/>
          </a:xfrm>
          <a:custGeom>
            <a:avLst/>
            <a:gdLst/>
            <a:ahLst/>
            <a:cxnLst/>
            <a:rect l="l" t="t" r="r" b="b"/>
            <a:pathLst>
              <a:path w="993648">
                <a:moveTo>
                  <a:pt x="993648" y="0"/>
                </a:moveTo>
                <a:lnTo>
                  <a:pt x="0" y="0"/>
                </a:lnTo>
              </a:path>
            </a:pathLst>
          </a:custGeom>
          <a:ln w="9144">
            <a:solidFill>
              <a:srgbClr val="66006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1005839" y="3666744"/>
            <a:ext cx="434340" cy="545592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1005839" y="4296155"/>
            <a:ext cx="434340" cy="466344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" name="object 16"/>
          <p:cNvSpPr txBox="1"/>
          <p:nvPr/>
        </p:nvSpPr>
        <p:spPr>
          <a:xfrm>
            <a:off x="1506727" y="3545332"/>
            <a:ext cx="6401435" cy="274637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R="12700" algn="r">
              <a:lnSpc>
                <a:spcPct val="100000"/>
              </a:lnSpc>
            </a:pPr>
            <a:r>
              <a:rPr sz="2000" b="1" dirty="0" smtClean="0">
                <a:solidFill>
                  <a:srgbClr val="93B6D2"/>
                </a:solidFill>
                <a:latin typeface="Arial"/>
                <a:cs typeface="Arial"/>
              </a:rPr>
              <a:t>Monoc</a:t>
            </a:r>
            <a:r>
              <a:rPr sz="2000" b="1" spc="-40" dirty="0" smtClean="0">
                <a:solidFill>
                  <a:srgbClr val="93B6D2"/>
                </a:solidFill>
                <a:latin typeface="Arial"/>
                <a:cs typeface="Arial"/>
              </a:rPr>
              <a:t>y</a:t>
            </a:r>
            <a:r>
              <a:rPr sz="2000" b="1" spc="0" dirty="0" smtClean="0">
                <a:solidFill>
                  <a:srgbClr val="93B6D2"/>
                </a:solidFill>
                <a:latin typeface="Arial"/>
                <a:cs typeface="Arial"/>
              </a:rPr>
              <a:t>tes</a:t>
            </a:r>
            <a:endParaRPr sz="2000">
              <a:latin typeface="Arial"/>
              <a:cs typeface="Arial"/>
            </a:endParaRPr>
          </a:p>
          <a:p>
            <a:pPr>
              <a:lnSpc>
                <a:spcPts val="600"/>
              </a:lnSpc>
              <a:spcBef>
                <a:spcPts val="28"/>
              </a:spcBef>
            </a:pPr>
            <a:endParaRPr sz="600"/>
          </a:p>
          <a:p>
            <a:pPr marL="12700">
              <a:lnSpc>
                <a:spcPct val="100000"/>
              </a:lnSpc>
            </a:pPr>
            <a:r>
              <a:rPr sz="2000" b="1" dirty="0" smtClean="0">
                <a:solidFill>
                  <a:srgbClr val="660066"/>
                </a:solidFill>
                <a:latin typeface="Arial"/>
                <a:cs typeface="Arial"/>
              </a:rPr>
              <a:t>RBCs,</a:t>
            </a:r>
            <a:r>
              <a:rPr sz="2000" b="1" spc="-20" dirty="0" smtClean="0">
                <a:solidFill>
                  <a:srgbClr val="660066"/>
                </a:solidFill>
                <a:latin typeface="Arial"/>
                <a:cs typeface="Arial"/>
              </a:rPr>
              <a:t> </a:t>
            </a:r>
            <a:r>
              <a:rPr sz="2000" b="1" spc="0" dirty="0" smtClean="0">
                <a:solidFill>
                  <a:srgbClr val="660066"/>
                </a:solidFill>
                <a:latin typeface="Arial"/>
                <a:cs typeface="Arial"/>
              </a:rPr>
              <a:t>Debris,</a:t>
            </a:r>
            <a:endParaRPr sz="2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2000" b="1" dirty="0" smtClean="0">
                <a:solidFill>
                  <a:srgbClr val="660066"/>
                </a:solidFill>
                <a:latin typeface="Arial"/>
                <a:cs typeface="Arial"/>
              </a:rPr>
              <a:t>Dead</a:t>
            </a:r>
            <a:r>
              <a:rPr sz="2000" b="1" spc="-15" dirty="0" smtClean="0">
                <a:solidFill>
                  <a:srgbClr val="660066"/>
                </a:solidFill>
                <a:latin typeface="Arial"/>
                <a:cs typeface="Arial"/>
              </a:rPr>
              <a:t> </a:t>
            </a:r>
            <a:r>
              <a:rPr sz="2000" b="1" spc="0" dirty="0" smtClean="0">
                <a:solidFill>
                  <a:srgbClr val="660066"/>
                </a:solidFill>
                <a:latin typeface="Arial"/>
                <a:cs typeface="Arial"/>
              </a:rPr>
              <a:t>Cel</a:t>
            </a:r>
            <a:r>
              <a:rPr sz="2000" b="1" spc="-10" dirty="0" smtClean="0">
                <a:solidFill>
                  <a:srgbClr val="660066"/>
                </a:solidFill>
                <a:latin typeface="Arial"/>
                <a:cs typeface="Arial"/>
              </a:rPr>
              <a:t>l</a:t>
            </a:r>
            <a:r>
              <a:rPr sz="2000" b="1" spc="0" dirty="0" smtClean="0">
                <a:solidFill>
                  <a:srgbClr val="660066"/>
                </a:solidFill>
                <a:latin typeface="Arial"/>
                <a:cs typeface="Arial"/>
              </a:rPr>
              <a:t>s</a:t>
            </a:r>
            <a:endParaRPr sz="2000">
              <a:latin typeface="Arial"/>
              <a:cs typeface="Arial"/>
            </a:endParaRPr>
          </a:p>
          <a:p>
            <a:pPr>
              <a:lnSpc>
                <a:spcPts val="750"/>
              </a:lnSpc>
              <a:spcBef>
                <a:spcPts val="5"/>
              </a:spcBef>
            </a:pPr>
            <a:endParaRPr sz="750"/>
          </a:p>
          <a:p>
            <a:pPr>
              <a:lnSpc>
                <a:spcPts val="1000"/>
              </a:lnSpc>
            </a:pPr>
            <a:endParaRPr sz="1000"/>
          </a:p>
          <a:p>
            <a:pPr marR="349250" algn="ctr">
              <a:lnSpc>
                <a:spcPct val="100000"/>
              </a:lnSpc>
            </a:pPr>
            <a:r>
              <a:rPr sz="1800" spc="-5" dirty="0" smtClean="0">
                <a:latin typeface="Times New Roman"/>
                <a:cs typeface="Times New Roman"/>
              </a:rPr>
              <a:t>FSC</a:t>
            </a:r>
            <a:endParaRPr sz="1800">
              <a:latin typeface="Times New Roman"/>
              <a:cs typeface="Times New Roman"/>
            </a:endParaRPr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  <a:spcBef>
                <a:spcPts val="34"/>
              </a:spcBef>
            </a:pPr>
            <a:endParaRPr sz="1000"/>
          </a:p>
          <a:p>
            <a:pPr marL="450215" marR="265430" indent="-413384">
              <a:lnSpc>
                <a:spcPct val="100099"/>
              </a:lnSpc>
            </a:pPr>
            <a:r>
              <a:rPr sz="2400" dirty="0" smtClean="0">
                <a:latin typeface="Arial"/>
                <a:cs typeface="Arial"/>
              </a:rPr>
              <a:t>Study of F</a:t>
            </a:r>
            <a:r>
              <a:rPr sz="2400" spc="-15" dirty="0" smtClean="0">
                <a:latin typeface="Arial"/>
                <a:cs typeface="Arial"/>
              </a:rPr>
              <a:t>S</a:t>
            </a:r>
            <a:r>
              <a:rPr sz="2400" spc="0" dirty="0" smtClean="0">
                <a:latin typeface="Arial"/>
                <a:cs typeface="Arial"/>
              </a:rPr>
              <a:t>C and </a:t>
            </a:r>
            <a:r>
              <a:rPr sz="2400" spc="-10" dirty="0" smtClean="0">
                <a:latin typeface="Arial"/>
                <a:cs typeface="Arial"/>
              </a:rPr>
              <a:t>S</a:t>
            </a:r>
            <a:r>
              <a:rPr sz="2400" spc="0" dirty="0" smtClean="0">
                <a:latin typeface="Arial"/>
                <a:cs typeface="Arial"/>
              </a:rPr>
              <a:t>SC a</a:t>
            </a:r>
            <a:r>
              <a:rPr sz="2400" spc="-10" dirty="0" smtClean="0">
                <a:latin typeface="Arial"/>
                <a:cs typeface="Arial"/>
              </a:rPr>
              <a:t>l</a:t>
            </a:r>
            <a:r>
              <a:rPr sz="2400" spc="0" dirty="0" smtClean="0">
                <a:latin typeface="Arial"/>
                <a:cs typeface="Arial"/>
              </a:rPr>
              <a:t>l</a:t>
            </a:r>
            <a:r>
              <a:rPr sz="2400" spc="-10" dirty="0" smtClean="0">
                <a:latin typeface="Arial"/>
                <a:cs typeface="Arial"/>
              </a:rPr>
              <a:t>o</a:t>
            </a:r>
            <a:r>
              <a:rPr sz="2400" spc="0" dirty="0" smtClean="0">
                <a:latin typeface="Arial"/>
                <a:cs typeface="Arial"/>
              </a:rPr>
              <a:t>ws</a:t>
            </a:r>
            <a:r>
              <a:rPr sz="2400" spc="30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us</a:t>
            </a:r>
            <a:r>
              <a:rPr sz="2400" spc="-10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to k</a:t>
            </a:r>
            <a:r>
              <a:rPr sz="2400" spc="-10" dirty="0" smtClean="0">
                <a:latin typeface="Arial"/>
                <a:cs typeface="Arial"/>
              </a:rPr>
              <a:t>n</a:t>
            </a:r>
            <a:r>
              <a:rPr sz="2400" spc="0" dirty="0" smtClean="0">
                <a:latin typeface="Arial"/>
                <a:cs typeface="Arial"/>
              </a:rPr>
              <a:t>ow</a:t>
            </a:r>
            <a:r>
              <a:rPr sz="2400" spc="5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the d</a:t>
            </a:r>
            <a:r>
              <a:rPr sz="2400" spc="-10" dirty="0" smtClean="0">
                <a:latin typeface="Arial"/>
                <a:cs typeface="Arial"/>
              </a:rPr>
              <a:t>i</a:t>
            </a:r>
            <a:r>
              <a:rPr sz="2400" spc="-45" dirty="0" smtClean="0">
                <a:latin typeface="Arial"/>
                <a:cs typeface="Arial"/>
              </a:rPr>
              <a:t>f</a:t>
            </a:r>
            <a:r>
              <a:rPr sz="2400" spc="0" dirty="0" smtClean="0">
                <a:latin typeface="Arial"/>
                <a:cs typeface="Arial"/>
              </a:rPr>
              <a:t>ferenti</a:t>
            </a:r>
            <a:r>
              <a:rPr sz="2400" spc="-10" dirty="0" smtClean="0">
                <a:latin typeface="Arial"/>
                <a:cs typeface="Arial"/>
              </a:rPr>
              <a:t>a</a:t>
            </a:r>
            <a:r>
              <a:rPr sz="2400" spc="0" dirty="0" smtClean="0">
                <a:latin typeface="Arial"/>
                <a:cs typeface="Arial"/>
              </a:rPr>
              <a:t>tion</a:t>
            </a:r>
            <a:r>
              <a:rPr sz="2400" spc="20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of </a:t>
            </a:r>
            <a:r>
              <a:rPr sz="2400" spc="-10" dirty="0" smtClean="0">
                <a:latin typeface="Arial"/>
                <a:cs typeface="Arial"/>
              </a:rPr>
              <a:t>d</a:t>
            </a:r>
            <a:r>
              <a:rPr sz="2400" spc="0" dirty="0" smtClean="0">
                <a:latin typeface="Arial"/>
                <a:cs typeface="Arial"/>
              </a:rPr>
              <a:t>i</a:t>
            </a:r>
            <a:r>
              <a:rPr sz="2400" spc="-50" dirty="0" smtClean="0">
                <a:latin typeface="Arial"/>
                <a:cs typeface="Arial"/>
              </a:rPr>
              <a:t>f</a:t>
            </a:r>
            <a:r>
              <a:rPr sz="2400" spc="0" dirty="0" smtClean="0">
                <a:latin typeface="Arial"/>
                <a:cs typeface="Arial"/>
              </a:rPr>
              <a:t>ferent</a:t>
            </a:r>
            <a:r>
              <a:rPr sz="2400" spc="-10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types </a:t>
            </a:r>
            <a:r>
              <a:rPr sz="2400" spc="-10" dirty="0" smtClean="0">
                <a:latin typeface="Arial"/>
                <a:cs typeface="Arial"/>
              </a:rPr>
              <a:t>o</a:t>
            </a:r>
            <a:r>
              <a:rPr sz="2400" spc="0" dirty="0" smtClean="0">
                <a:latin typeface="Arial"/>
                <a:cs typeface="Arial"/>
              </a:rPr>
              <a:t>f ce</a:t>
            </a:r>
            <a:r>
              <a:rPr sz="2400" spc="-10" dirty="0" smtClean="0">
                <a:latin typeface="Arial"/>
                <a:cs typeface="Arial"/>
              </a:rPr>
              <a:t>l</a:t>
            </a:r>
            <a:r>
              <a:rPr sz="2400" spc="0" dirty="0" smtClean="0">
                <a:latin typeface="Arial"/>
                <a:cs typeface="Arial"/>
              </a:rPr>
              <a:t>ls.</a:t>
            </a:r>
            <a:endParaRPr sz="240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2730246" y="3045670"/>
            <a:ext cx="255904" cy="387350"/>
          </a:xfrm>
          <a:prstGeom prst="rect">
            <a:avLst/>
          </a:prstGeom>
        </p:spPr>
        <p:txBody>
          <a:bodyPr vert="vert270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600" dirty="0" smtClean="0">
                <a:latin typeface="Times New Roman"/>
                <a:cs typeface="Times New Roman"/>
              </a:rPr>
              <a:t>SSC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486027" y="2083815"/>
            <a:ext cx="6885940" cy="69024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R="12700" algn="r">
              <a:lnSpc>
                <a:spcPct val="100000"/>
              </a:lnSpc>
            </a:pPr>
            <a:r>
              <a:rPr sz="2000" b="1" dirty="0" smtClean="0">
                <a:solidFill>
                  <a:srgbClr val="15B604"/>
                </a:solidFill>
                <a:latin typeface="Arial"/>
                <a:cs typeface="Arial"/>
              </a:rPr>
              <a:t>Granuloc</a:t>
            </a:r>
            <a:r>
              <a:rPr sz="2000" b="1" spc="-40" dirty="0" smtClean="0">
                <a:solidFill>
                  <a:srgbClr val="15B604"/>
                </a:solidFill>
                <a:latin typeface="Arial"/>
                <a:cs typeface="Arial"/>
              </a:rPr>
              <a:t>y</a:t>
            </a:r>
            <a:r>
              <a:rPr sz="2000" b="1" spc="0" dirty="0" smtClean="0">
                <a:solidFill>
                  <a:srgbClr val="15B604"/>
                </a:solidFill>
                <a:latin typeface="Arial"/>
                <a:cs typeface="Arial"/>
              </a:rPr>
              <a:t>tes</a:t>
            </a:r>
            <a:endParaRPr sz="2000">
              <a:latin typeface="Arial"/>
              <a:cs typeface="Arial"/>
            </a:endParaRPr>
          </a:p>
          <a:p>
            <a:pPr>
              <a:lnSpc>
                <a:spcPts val="550"/>
              </a:lnSpc>
              <a:spcBef>
                <a:spcPts val="4"/>
              </a:spcBef>
            </a:pPr>
            <a:endParaRPr sz="550"/>
          </a:p>
          <a:p>
            <a:pPr marL="12700">
              <a:lnSpc>
                <a:spcPct val="100000"/>
              </a:lnSpc>
            </a:pPr>
            <a:r>
              <a:rPr sz="2000" b="1" spc="-75" dirty="0" smtClean="0">
                <a:solidFill>
                  <a:srgbClr val="F7B615"/>
                </a:solidFill>
                <a:latin typeface="Arial"/>
                <a:cs typeface="Arial"/>
              </a:rPr>
              <a:t>L</a:t>
            </a:r>
            <a:r>
              <a:rPr sz="2000" b="1" spc="-35" dirty="0" smtClean="0">
                <a:solidFill>
                  <a:srgbClr val="F7B615"/>
                </a:solidFill>
                <a:latin typeface="Arial"/>
                <a:cs typeface="Arial"/>
              </a:rPr>
              <a:t>y</a:t>
            </a:r>
            <a:r>
              <a:rPr sz="2000" b="1" spc="0" dirty="0" smtClean="0">
                <a:solidFill>
                  <a:srgbClr val="F7B615"/>
                </a:solidFill>
                <a:latin typeface="Arial"/>
                <a:cs typeface="Arial"/>
              </a:rPr>
              <a:t>mp</a:t>
            </a:r>
            <a:r>
              <a:rPr sz="2000" b="1" spc="-10" dirty="0" smtClean="0">
                <a:solidFill>
                  <a:srgbClr val="F7B615"/>
                </a:solidFill>
                <a:latin typeface="Arial"/>
                <a:cs typeface="Arial"/>
              </a:rPr>
              <a:t>h</a:t>
            </a:r>
            <a:r>
              <a:rPr sz="2000" b="1" spc="0" dirty="0" smtClean="0">
                <a:solidFill>
                  <a:srgbClr val="F7B615"/>
                </a:solidFill>
                <a:latin typeface="Arial"/>
                <a:cs typeface="Arial"/>
              </a:rPr>
              <a:t>oc</a:t>
            </a:r>
            <a:r>
              <a:rPr sz="2000" b="1" spc="-35" dirty="0" smtClean="0">
                <a:solidFill>
                  <a:srgbClr val="F7B615"/>
                </a:solidFill>
                <a:latin typeface="Arial"/>
                <a:cs typeface="Arial"/>
              </a:rPr>
              <a:t>y</a:t>
            </a:r>
            <a:r>
              <a:rPr sz="2000" b="1" spc="0" dirty="0" smtClean="0">
                <a:solidFill>
                  <a:srgbClr val="F7B615"/>
                </a:solidFill>
                <a:latin typeface="Arial"/>
                <a:cs typeface="Arial"/>
              </a:rPr>
              <a:t>tes</a:t>
            </a:r>
            <a:endParaRPr sz="2000">
              <a:latin typeface="Arial"/>
              <a:cs typeface="Arial"/>
            </a:endParaRPr>
          </a:p>
        </p:txBody>
      </p:sp>
      <p:sp>
        <p:nvSpPr>
          <p:cNvPr id="19" name="object 1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274065" rIns="0" bIns="0" rtlCol="0">
            <a:noAutofit/>
          </a:bodyPr>
          <a:lstStyle/>
          <a:p>
            <a:pPr marL="339090">
              <a:lnSpc>
                <a:spcPct val="100000"/>
              </a:lnSpc>
            </a:pPr>
            <a:r>
              <a:rPr sz="4400" dirty="0" smtClean="0">
                <a:solidFill>
                  <a:srgbClr val="775F54"/>
                </a:solidFill>
                <a:latin typeface="Arial"/>
                <a:cs typeface="Arial"/>
              </a:rPr>
              <a:t>Why FSC &amp;</a:t>
            </a:r>
            <a:r>
              <a:rPr sz="4400" spc="10" dirty="0" smtClean="0">
                <a:solidFill>
                  <a:srgbClr val="775F54"/>
                </a:solidFill>
                <a:latin typeface="Arial"/>
                <a:cs typeface="Arial"/>
              </a:rPr>
              <a:t> </a:t>
            </a:r>
            <a:r>
              <a:rPr sz="4400" spc="0" dirty="0" smtClean="0">
                <a:solidFill>
                  <a:srgbClr val="775F54"/>
                </a:solidFill>
                <a:latin typeface="Arial"/>
                <a:cs typeface="Arial"/>
              </a:rPr>
              <a:t>SSC?</a:t>
            </a:r>
            <a:endParaRPr sz="4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280160"/>
            <a:ext cx="533400" cy="228600"/>
          </a:xfrm>
          <a:custGeom>
            <a:avLst/>
            <a:gdLst/>
            <a:ahLst/>
            <a:cxnLst/>
            <a:rect l="l" t="t" r="r" b="b"/>
            <a:pathLst>
              <a:path w="533400" h="228600">
                <a:moveTo>
                  <a:pt x="0" y="228600"/>
                </a:moveTo>
                <a:lnTo>
                  <a:pt x="533400" y="228600"/>
                </a:lnTo>
                <a:lnTo>
                  <a:pt x="533400" y="0"/>
                </a:lnTo>
                <a:lnTo>
                  <a:pt x="0" y="0"/>
                </a:lnTo>
                <a:lnTo>
                  <a:pt x="0" y="228600"/>
                </a:lnTo>
                <a:close/>
              </a:path>
            </a:pathLst>
          </a:custGeom>
          <a:solidFill>
            <a:srgbClr val="DD804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591312" y="1280160"/>
            <a:ext cx="8552688" cy="228600"/>
          </a:xfrm>
          <a:custGeom>
            <a:avLst/>
            <a:gdLst/>
            <a:ahLst/>
            <a:cxnLst/>
            <a:rect l="l" t="t" r="r" b="b"/>
            <a:pathLst>
              <a:path w="8552688" h="228600">
                <a:moveTo>
                  <a:pt x="0" y="228600"/>
                </a:moveTo>
                <a:lnTo>
                  <a:pt x="8552688" y="228600"/>
                </a:lnTo>
                <a:lnTo>
                  <a:pt x="8552688" y="0"/>
                </a:lnTo>
                <a:lnTo>
                  <a:pt x="0" y="0"/>
                </a:lnTo>
                <a:lnTo>
                  <a:pt x="0" y="228600"/>
                </a:lnTo>
                <a:close/>
              </a:path>
            </a:pathLst>
          </a:custGeom>
          <a:solidFill>
            <a:srgbClr val="93B6D2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2276855" y="3306571"/>
            <a:ext cx="541019" cy="0"/>
          </a:xfrm>
          <a:custGeom>
            <a:avLst/>
            <a:gdLst/>
            <a:ahLst/>
            <a:cxnLst/>
            <a:rect l="l" t="t" r="r" b="b"/>
            <a:pathLst>
              <a:path w="541019">
                <a:moveTo>
                  <a:pt x="0" y="0"/>
                </a:moveTo>
                <a:lnTo>
                  <a:pt x="541019" y="0"/>
                </a:lnTo>
              </a:path>
            </a:pathLst>
          </a:custGeom>
          <a:ln w="24130">
            <a:solidFill>
              <a:srgbClr val="DD804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2817876" y="3306571"/>
            <a:ext cx="85343" cy="0"/>
          </a:xfrm>
          <a:custGeom>
            <a:avLst/>
            <a:gdLst/>
            <a:ahLst/>
            <a:cxnLst/>
            <a:rect l="l" t="t" r="r" b="b"/>
            <a:pathLst>
              <a:path w="85343">
                <a:moveTo>
                  <a:pt x="0" y="0"/>
                </a:moveTo>
                <a:lnTo>
                  <a:pt x="85343" y="0"/>
                </a:lnTo>
              </a:path>
            </a:pathLst>
          </a:custGeom>
          <a:ln w="2413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691387" y="2117725"/>
            <a:ext cx="7997190" cy="121666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332740" marR="12700" indent="-320675" algn="just">
              <a:lnSpc>
                <a:spcPct val="110000"/>
              </a:lnSpc>
              <a:buClr>
                <a:srgbClr val="DD8046"/>
              </a:buClr>
              <a:buSzPct val="60416"/>
              <a:buFont typeface="Wingdings"/>
              <a:buChar char=""/>
              <a:tabLst>
                <a:tab pos="332740" algn="l"/>
                <a:tab pos="1179830" algn="l"/>
                <a:tab pos="2064385" algn="l"/>
                <a:tab pos="3640454" algn="l"/>
                <a:tab pos="4199890" algn="l"/>
                <a:tab pos="4947920" algn="l"/>
                <a:tab pos="6287770" algn="l"/>
                <a:tab pos="7764780" algn="l"/>
              </a:tabLst>
            </a:pPr>
            <a:r>
              <a:rPr sz="2400" spc="-5" dirty="0" smtClean="0">
                <a:latin typeface="Arial"/>
                <a:cs typeface="Arial"/>
              </a:rPr>
              <a:t>Th</a:t>
            </a:r>
            <a:r>
              <a:rPr sz="2400" spc="0" dirty="0" smtClean="0">
                <a:latin typeface="Arial"/>
                <a:cs typeface="Arial"/>
              </a:rPr>
              <a:t>e	light	sca</a:t>
            </a:r>
            <a:r>
              <a:rPr sz="2400" spc="-10" dirty="0" smtClean="0">
                <a:latin typeface="Arial"/>
                <a:cs typeface="Arial"/>
              </a:rPr>
              <a:t>t</a:t>
            </a:r>
            <a:r>
              <a:rPr sz="2400" spc="0" dirty="0" smtClean="0">
                <a:latin typeface="Arial"/>
                <a:cs typeface="Arial"/>
              </a:rPr>
              <a:t>tered	</a:t>
            </a:r>
            <a:r>
              <a:rPr sz="2400" spc="-5" dirty="0" smtClean="0">
                <a:latin typeface="Arial"/>
                <a:cs typeface="Arial"/>
              </a:rPr>
              <a:t>i</a:t>
            </a:r>
            <a:r>
              <a:rPr sz="2400" spc="0" dirty="0" smtClean="0">
                <a:latin typeface="Arial"/>
                <a:cs typeface="Arial"/>
              </a:rPr>
              <a:t>n	the	</a:t>
            </a:r>
            <a:r>
              <a:rPr sz="2400" u="heavy" spc="0" dirty="0" smtClean="0">
                <a:solidFill>
                  <a:srgbClr val="DD8046"/>
                </a:solidFill>
                <a:latin typeface="Arial"/>
                <a:cs typeface="Arial"/>
              </a:rPr>
              <a:t>forw</a:t>
            </a:r>
            <a:r>
              <a:rPr sz="2400" u="heavy" spc="-10" dirty="0" smtClean="0">
                <a:solidFill>
                  <a:srgbClr val="DD8046"/>
                </a:solidFill>
                <a:latin typeface="Arial"/>
                <a:cs typeface="Arial"/>
              </a:rPr>
              <a:t>a</a:t>
            </a:r>
            <a:r>
              <a:rPr sz="2400" u="heavy" spc="0" dirty="0" smtClean="0">
                <a:solidFill>
                  <a:srgbClr val="DD8046"/>
                </a:solidFill>
                <a:latin typeface="Arial"/>
                <a:cs typeface="Arial"/>
              </a:rPr>
              <a:t>rd</a:t>
            </a:r>
            <a:r>
              <a:rPr sz="2400" spc="0" dirty="0" smtClean="0">
                <a:solidFill>
                  <a:srgbClr val="DD8046"/>
                </a:solidFill>
                <a:latin typeface="Arial"/>
                <a:cs typeface="Arial"/>
              </a:rPr>
              <a:t>	</a:t>
            </a:r>
            <a:r>
              <a:rPr sz="2400" spc="0" dirty="0" smtClean="0">
                <a:latin typeface="Arial"/>
                <a:cs typeface="Arial"/>
              </a:rPr>
              <a:t>d</a:t>
            </a:r>
            <a:r>
              <a:rPr sz="2400" spc="-10" dirty="0" smtClean="0">
                <a:latin typeface="Arial"/>
                <a:cs typeface="Arial"/>
              </a:rPr>
              <a:t>i</a:t>
            </a:r>
            <a:r>
              <a:rPr sz="2400" spc="0" dirty="0" smtClean="0">
                <a:latin typeface="Arial"/>
                <a:cs typeface="Arial"/>
              </a:rPr>
              <a:t>rection	</a:t>
            </a:r>
            <a:r>
              <a:rPr sz="2400" spc="-5" dirty="0" smtClean="0">
                <a:latin typeface="Arial"/>
                <a:cs typeface="Arial"/>
              </a:rPr>
              <a:t>is </a:t>
            </a:r>
            <a:r>
              <a:rPr sz="2400" spc="0" dirty="0" smtClean="0">
                <a:latin typeface="Arial"/>
                <a:cs typeface="Arial"/>
              </a:rPr>
              <a:t>proport</a:t>
            </a:r>
            <a:r>
              <a:rPr sz="2400" spc="5" dirty="0" smtClean="0">
                <a:latin typeface="Arial"/>
                <a:cs typeface="Arial"/>
              </a:rPr>
              <a:t>i</a:t>
            </a:r>
            <a:r>
              <a:rPr sz="2400" spc="0" dirty="0" smtClean="0">
                <a:latin typeface="Arial"/>
                <a:cs typeface="Arial"/>
              </a:rPr>
              <a:t>on</a:t>
            </a:r>
            <a:r>
              <a:rPr sz="2400" spc="5" dirty="0" smtClean="0">
                <a:latin typeface="Arial"/>
                <a:cs typeface="Arial"/>
              </a:rPr>
              <a:t>a</a:t>
            </a:r>
            <a:r>
              <a:rPr sz="2400" spc="0" dirty="0" smtClean="0">
                <a:latin typeface="Arial"/>
                <a:cs typeface="Arial"/>
              </a:rPr>
              <a:t>l</a:t>
            </a:r>
            <a:r>
              <a:rPr sz="2400" spc="105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to</a:t>
            </a:r>
            <a:r>
              <a:rPr sz="2400" spc="85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the</a:t>
            </a:r>
            <a:r>
              <a:rPr sz="2400" spc="100" dirty="0" smtClean="0">
                <a:latin typeface="Arial"/>
                <a:cs typeface="Arial"/>
              </a:rPr>
              <a:t> </a:t>
            </a:r>
            <a:r>
              <a:rPr sz="2400" u="heavy" spc="0" dirty="0" smtClean="0">
                <a:solidFill>
                  <a:srgbClr val="DD8046"/>
                </a:solidFill>
                <a:latin typeface="Arial"/>
                <a:cs typeface="Arial"/>
              </a:rPr>
              <a:t>square</a:t>
            </a:r>
            <a:r>
              <a:rPr sz="2400" spc="95" dirty="0" smtClean="0">
                <a:solidFill>
                  <a:srgbClr val="DD8046"/>
                </a:solidFill>
                <a:latin typeface="Arial"/>
                <a:cs typeface="Arial"/>
              </a:rPr>
              <a:t> </a:t>
            </a:r>
            <a:r>
              <a:rPr sz="2400" spc="-5" dirty="0" smtClean="0">
                <a:latin typeface="Arial"/>
                <a:cs typeface="Arial"/>
              </a:rPr>
              <a:t>o</a:t>
            </a:r>
            <a:r>
              <a:rPr sz="2400" spc="0" dirty="0" smtClean="0">
                <a:latin typeface="Arial"/>
                <a:cs typeface="Arial"/>
              </a:rPr>
              <a:t>f</a:t>
            </a:r>
            <a:r>
              <a:rPr sz="2400" spc="90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the</a:t>
            </a:r>
            <a:r>
              <a:rPr sz="2400" spc="100" dirty="0" smtClean="0">
                <a:latin typeface="Arial"/>
                <a:cs typeface="Arial"/>
              </a:rPr>
              <a:t> </a:t>
            </a:r>
            <a:r>
              <a:rPr sz="2400" u="heavy" spc="0" dirty="0" smtClean="0">
                <a:solidFill>
                  <a:srgbClr val="DD8046"/>
                </a:solidFill>
                <a:latin typeface="Arial"/>
                <a:cs typeface="Arial"/>
              </a:rPr>
              <a:t>r</a:t>
            </a:r>
            <a:r>
              <a:rPr sz="2400" u="heavy" spc="-10" dirty="0" smtClean="0">
                <a:solidFill>
                  <a:srgbClr val="DD8046"/>
                </a:solidFill>
                <a:latin typeface="Arial"/>
                <a:cs typeface="Arial"/>
              </a:rPr>
              <a:t>a</a:t>
            </a:r>
            <a:r>
              <a:rPr sz="2400" u="heavy" spc="5" dirty="0" smtClean="0">
                <a:solidFill>
                  <a:srgbClr val="DD8046"/>
                </a:solidFill>
                <a:latin typeface="Arial"/>
                <a:cs typeface="Arial"/>
              </a:rPr>
              <a:t>d</a:t>
            </a:r>
            <a:r>
              <a:rPr sz="2400" u="heavy" spc="0" dirty="0" smtClean="0">
                <a:solidFill>
                  <a:srgbClr val="DD8046"/>
                </a:solidFill>
                <a:latin typeface="Arial"/>
                <a:cs typeface="Arial"/>
              </a:rPr>
              <a:t>i</a:t>
            </a:r>
            <a:r>
              <a:rPr sz="2400" u="heavy" spc="-10" dirty="0" smtClean="0">
                <a:solidFill>
                  <a:srgbClr val="DD8046"/>
                </a:solidFill>
                <a:latin typeface="Arial"/>
                <a:cs typeface="Arial"/>
              </a:rPr>
              <a:t>u</a:t>
            </a:r>
            <a:r>
              <a:rPr sz="2400" u="heavy" spc="0" dirty="0" smtClean="0">
                <a:solidFill>
                  <a:srgbClr val="DD8046"/>
                </a:solidFill>
                <a:latin typeface="Arial"/>
                <a:cs typeface="Arial"/>
              </a:rPr>
              <a:t>s</a:t>
            </a:r>
            <a:r>
              <a:rPr sz="2400" spc="105" dirty="0" smtClean="0">
                <a:solidFill>
                  <a:srgbClr val="DD8046"/>
                </a:solidFill>
                <a:latin typeface="Arial"/>
                <a:cs typeface="Arial"/>
              </a:rPr>
              <a:t> </a:t>
            </a:r>
            <a:r>
              <a:rPr sz="2400" spc="-5" dirty="0" smtClean="0">
                <a:latin typeface="Arial"/>
                <a:cs typeface="Arial"/>
              </a:rPr>
              <a:t>o</a:t>
            </a:r>
            <a:r>
              <a:rPr sz="2400" spc="0" dirty="0" smtClean="0">
                <a:latin typeface="Arial"/>
                <a:cs typeface="Arial"/>
              </a:rPr>
              <a:t>f</a:t>
            </a:r>
            <a:r>
              <a:rPr sz="2400" spc="105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a</a:t>
            </a:r>
            <a:r>
              <a:rPr sz="2400" spc="85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sphere,</a:t>
            </a:r>
            <a:r>
              <a:rPr sz="2400" spc="100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and so to</a:t>
            </a:r>
            <a:r>
              <a:rPr sz="2400" spc="-10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the</a:t>
            </a:r>
            <a:r>
              <a:rPr sz="2400" spc="-10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solidFill>
                  <a:srgbClr val="DD8046"/>
                </a:solidFill>
                <a:latin typeface="Arial"/>
                <a:cs typeface="Arial"/>
              </a:rPr>
              <a:t>size </a:t>
            </a:r>
            <a:r>
              <a:rPr sz="2400" spc="-5" dirty="0" smtClean="0">
                <a:latin typeface="Arial"/>
                <a:cs typeface="Arial"/>
              </a:rPr>
              <a:t>o</a:t>
            </a:r>
            <a:r>
              <a:rPr sz="2400" spc="0" dirty="0" smtClean="0">
                <a:latin typeface="Arial"/>
                <a:cs typeface="Arial"/>
              </a:rPr>
              <a:t>f</a:t>
            </a:r>
            <a:r>
              <a:rPr sz="2400" spc="-5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the cell</a:t>
            </a:r>
            <a:r>
              <a:rPr sz="2400" spc="5" dirty="0" smtClean="0">
                <a:latin typeface="Arial"/>
                <a:cs typeface="Arial"/>
              </a:rPr>
              <a:t> </a:t>
            </a:r>
            <a:r>
              <a:rPr sz="2400" spc="-5" dirty="0" smtClean="0">
                <a:latin typeface="Arial"/>
                <a:cs typeface="Arial"/>
              </a:rPr>
              <a:t>o</a:t>
            </a:r>
            <a:r>
              <a:rPr sz="2400" spc="0" dirty="0" smtClean="0">
                <a:latin typeface="Arial"/>
                <a:cs typeface="Arial"/>
              </a:rPr>
              <a:t>r</a:t>
            </a:r>
            <a:r>
              <a:rPr sz="2400" spc="-5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particl</a:t>
            </a:r>
            <a:r>
              <a:rPr sz="2400" spc="-10" dirty="0" smtClean="0">
                <a:latin typeface="Arial"/>
                <a:cs typeface="Arial"/>
              </a:rPr>
              <a:t>e</a:t>
            </a:r>
            <a:r>
              <a:rPr sz="2400" spc="0" dirty="0" smtClean="0">
                <a:latin typeface="Arial"/>
                <a:cs typeface="Arial"/>
              </a:rPr>
              <a:t>.</a:t>
            </a:r>
            <a:endParaRPr sz="24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91387" y="3905758"/>
            <a:ext cx="4391025" cy="81470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332740" marR="12700" indent="-320675">
              <a:lnSpc>
                <a:spcPct val="110000"/>
              </a:lnSpc>
              <a:buClr>
                <a:srgbClr val="DD8046"/>
              </a:buClr>
              <a:buSzPct val="58333"/>
              <a:buFont typeface="Wingdings"/>
              <a:buChar char=""/>
              <a:tabLst>
                <a:tab pos="332740" algn="l"/>
                <a:tab pos="1216660" algn="l"/>
                <a:tab pos="2012314" algn="l"/>
                <a:tab pos="2187575" algn="l"/>
                <a:tab pos="2568575" algn="l"/>
                <a:tab pos="2987675" algn="l"/>
                <a:tab pos="3836670" algn="l"/>
              </a:tabLst>
            </a:pPr>
            <a:r>
              <a:rPr sz="2400" spc="-5" dirty="0" smtClean="0">
                <a:latin typeface="Arial"/>
                <a:cs typeface="Arial"/>
              </a:rPr>
              <a:t>Th</a:t>
            </a:r>
            <a:r>
              <a:rPr sz="2400" spc="0" dirty="0" smtClean="0">
                <a:latin typeface="Arial"/>
                <a:cs typeface="Arial"/>
              </a:rPr>
              <a:t>e	cells		are	l</a:t>
            </a:r>
            <a:r>
              <a:rPr sz="2400" spc="-10" dirty="0" smtClean="0">
                <a:latin typeface="Arial"/>
                <a:cs typeface="Arial"/>
              </a:rPr>
              <a:t>a</a:t>
            </a:r>
            <a:r>
              <a:rPr sz="2400" spc="0" dirty="0" smtClean="0">
                <a:latin typeface="Arial"/>
                <a:cs typeface="Arial"/>
              </a:rPr>
              <a:t>belled antibo</a:t>
            </a:r>
            <a:r>
              <a:rPr sz="2400" spc="5" dirty="0" smtClean="0">
                <a:latin typeface="Arial"/>
                <a:cs typeface="Arial"/>
              </a:rPr>
              <a:t>d</a:t>
            </a:r>
            <a:r>
              <a:rPr sz="2400" spc="0" dirty="0" smtClean="0">
                <a:latin typeface="Arial"/>
                <a:cs typeface="Arial"/>
              </a:rPr>
              <a:t>ies	</a:t>
            </a:r>
            <a:r>
              <a:rPr sz="2400" spc="-5" dirty="0" smtClean="0">
                <a:latin typeface="Arial"/>
                <a:cs typeface="Arial"/>
              </a:rPr>
              <a:t>o</a:t>
            </a:r>
            <a:r>
              <a:rPr sz="2400" spc="0" dirty="0" smtClean="0">
                <a:latin typeface="Arial"/>
                <a:cs typeface="Arial"/>
              </a:rPr>
              <a:t>r	</a:t>
            </a:r>
            <a:r>
              <a:rPr sz="2400" spc="-15" dirty="0" smtClean="0">
                <a:latin typeface="Arial"/>
                <a:cs typeface="Arial"/>
              </a:rPr>
              <a:t>s</a:t>
            </a:r>
            <a:r>
              <a:rPr sz="2400" spc="0" dirty="0" smtClean="0">
                <a:latin typeface="Arial"/>
                <a:cs typeface="Arial"/>
              </a:rPr>
              <a:t>tained	w</a:t>
            </a:r>
            <a:r>
              <a:rPr sz="2400" spc="-10" dirty="0" smtClean="0">
                <a:latin typeface="Arial"/>
                <a:cs typeface="Arial"/>
              </a:rPr>
              <a:t>i</a:t>
            </a:r>
            <a:r>
              <a:rPr sz="2400" spc="0" dirty="0" smtClean="0">
                <a:latin typeface="Arial"/>
                <a:cs typeface="Arial"/>
              </a:rPr>
              <a:t>th</a:t>
            </a:r>
            <a:endParaRPr sz="24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076825" y="3942333"/>
            <a:ext cx="567690" cy="37592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2400" dirty="0" smtClean="0">
                <a:latin typeface="Arial"/>
                <a:cs typeface="Arial"/>
              </a:rPr>
              <a:t>with</a:t>
            </a:r>
            <a:endParaRPr sz="24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979033" y="3942333"/>
            <a:ext cx="2706370" cy="37592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2400" dirty="0" smtClean="0">
                <a:latin typeface="Arial"/>
                <a:cs typeface="Arial"/>
              </a:rPr>
              <a:t>fluo</a:t>
            </a:r>
            <a:r>
              <a:rPr sz="2400" spc="5" dirty="0" smtClean="0">
                <a:latin typeface="Arial"/>
                <a:cs typeface="Arial"/>
              </a:rPr>
              <a:t>r</a:t>
            </a:r>
            <a:r>
              <a:rPr sz="2400" spc="0" dirty="0" smtClean="0">
                <a:latin typeface="Arial"/>
                <a:cs typeface="Arial"/>
              </a:rPr>
              <a:t>o</a:t>
            </a:r>
            <a:r>
              <a:rPr sz="2400" spc="10" dirty="0" smtClean="0">
                <a:latin typeface="Arial"/>
                <a:cs typeface="Arial"/>
              </a:rPr>
              <a:t>c</a:t>
            </a:r>
            <a:r>
              <a:rPr sz="2400" spc="0" dirty="0" smtClean="0">
                <a:latin typeface="Arial"/>
                <a:cs typeface="Arial"/>
              </a:rPr>
              <a:t>hrom</a:t>
            </a:r>
            <a:r>
              <a:rPr sz="2400" spc="-15" dirty="0" smtClean="0">
                <a:latin typeface="Arial"/>
                <a:cs typeface="Arial"/>
              </a:rPr>
              <a:t>e</a:t>
            </a:r>
            <a:r>
              <a:rPr sz="2400" spc="0" dirty="0" smtClean="0">
                <a:latin typeface="Arial"/>
                <a:cs typeface="Arial"/>
              </a:rPr>
              <a:t>-li</a:t>
            </a:r>
            <a:r>
              <a:rPr sz="2400" spc="-10" dirty="0" smtClean="0">
                <a:latin typeface="Arial"/>
                <a:cs typeface="Arial"/>
              </a:rPr>
              <a:t>n</a:t>
            </a:r>
            <a:r>
              <a:rPr sz="2400" spc="5" dirty="0" smtClean="0">
                <a:latin typeface="Arial"/>
                <a:cs typeface="Arial"/>
              </a:rPr>
              <a:t>ke</a:t>
            </a:r>
            <a:r>
              <a:rPr sz="2400" spc="0" dirty="0" smtClean="0">
                <a:latin typeface="Arial"/>
                <a:cs typeface="Arial"/>
              </a:rPr>
              <a:t>d</a:t>
            </a:r>
            <a:endParaRPr sz="24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343525" y="4344670"/>
            <a:ext cx="3345179" cy="37592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  <a:tabLst>
                <a:tab pos="1789430" algn="l"/>
              </a:tabLst>
            </a:pPr>
            <a:r>
              <a:rPr sz="2400" dirty="0" smtClean="0">
                <a:latin typeface="Arial"/>
                <a:cs typeface="Arial"/>
              </a:rPr>
              <a:t>f</a:t>
            </a:r>
            <a:r>
              <a:rPr sz="2400" spc="-15" dirty="0" smtClean="0">
                <a:latin typeface="Arial"/>
                <a:cs typeface="Arial"/>
              </a:rPr>
              <a:t>l</a:t>
            </a:r>
            <a:r>
              <a:rPr sz="2400" spc="5" dirty="0" smtClean="0">
                <a:latin typeface="Arial"/>
                <a:cs typeface="Arial"/>
              </a:rPr>
              <a:t>u</a:t>
            </a:r>
            <a:r>
              <a:rPr sz="2400" spc="0" dirty="0" smtClean="0">
                <a:latin typeface="Arial"/>
                <a:cs typeface="Arial"/>
              </a:rPr>
              <a:t>oresc</a:t>
            </a:r>
            <a:r>
              <a:rPr sz="2400" spc="5" dirty="0" smtClean="0">
                <a:latin typeface="Arial"/>
                <a:cs typeface="Arial"/>
              </a:rPr>
              <a:t>e</a:t>
            </a:r>
            <a:r>
              <a:rPr sz="2400" spc="0" dirty="0" smtClean="0">
                <a:latin typeface="Arial"/>
                <a:cs typeface="Arial"/>
              </a:rPr>
              <a:t>nt	membrane,</a:t>
            </a:r>
            <a:endParaRPr sz="24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011732" y="4747005"/>
            <a:ext cx="3721735" cy="37592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2400" dirty="0" smtClean="0">
                <a:latin typeface="Arial"/>
                <a:cs typeface="Arial"/>
              </a:rPr>
              <a:t>cytop</a:t>
            </a:r>
            <a:r>
              <a:rPr sz="2400" spc="-15" dirty="0" smtClean="0">
                <a:latin typeface="Arial"/>
                <a:cs typeface="Arial"/>
              </a:rPr>
              <a:t>l</a:t>
            </a:r>
            <a:r>
              <a:rPr sz="2400" spc="0" dirty="0" smtClean="0">
                <a:latin typeface="Arial"/>
                <a:cs typeface="Arial"/>
              </a:rPr>
              <a:t>asm</a:t>
            </a:r>
            <a:r>
              <a:rPr sz="2400" spc="-10" dirty="0" smtClean="0">
                <a:latin typeface="Arial"/>
                <a:cs typeface="Arial"/>
              </a:rPr>
              <a:t>i</a:t>
            </a:r>
            <a:r>
              <a:rPr sz="2400" spc="0" dirty="0" smtClean="0">
                <a:latin typeface="Arial"/>
                <a:cs typeface="Arial"/>
              </a:rPr>
              <a:t>c</a:t>
            </a:r>
            <a:r>
              <a:rPr sz="2400" spc="15" dirty="0" smtClean="0">
                <a:latin typeface="Arial"/>
                <a:cs typeface="Arial"/>
              </a:rPr>
              <a:t> </a:t>
            </a:r>
            <a:r>
              <a:rPr sz="2400" spc="-5" dirty="0" smtClean="0">
                <a:latin typeface="Arial"/>
                <a:cs typeface="Arial"/>
              </a:rPr>
              <a:t>o</a:t>
            </a:r>
            <a:r>
              <a:rPr sz="2400" spc="0" dirty="0" smtClean="0">
                <a:latin typeface="Arial"/>
                <a:cs typeface="Arial"/>
              </a:rPr>
              <a:t>r</a:t>
            </a:r>
            <a:r>
              <a:rPr sz="2400" spc="-5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n</a:t>
            </a:r>
            <a:r>
              <a:rPr sz="2400" spc="-10" dirty="0" smtClean="0">
                <a:latin typeface="Arial"/>
                <a:cs typeface="Arial"/>
              </a:rPr>
              <a:t>u</a:t>
            </a:r>
            <a:r>
              <a:rPr sz="2400" spc="0" dirty="0" smtClean="0">
                <a:latin typeface="Arial"/>
                <a:cs typeface="Arial"/>
              </a:rPr>
              <a:t>cl</a:t>
            </a:r>
            <a:r>
              <a:rPr sz="2400" spc="-10" dirty="0" smtClean="0">
                <a:latin typeface="Arial"/>
                <a:cs typeface="Arial"/>
              </a:rPr>
              <a:t>e</a:t>
            </a:r>
            <a:r>
              <a:rPr sz="2400" spc="0" dirty="0" smtClean="0">
                <a:latin typeface="Arial"/>
                <a:cs typeface="Arial"/>
              </a:rPr>
              <a:t>ar</a:t>
            </a:r>
            <a:r>
              <a:rPr sz="2400" spc="25" dirty="0" smtClean="0">
                <a:latin typeface="Arial"/>
                <a:cs typeface="Arial"/>
              </a:rPr>
              <a:t> </a:t>
            </a:r>
            <a:r>
              <a:rPr sz="2400" spc="-5" dirty="0" smtClean="0">
                <a:latin typeface="Arial"/>
                <a:cs typeface="Arial"/>
              </a:rPr>
              <a:t>dye</a:t>
            </a:r>
            <a:r>
              <a:rPr sz="2400" spc="0" dirty="0" smtClean="0">
                <a:latin typeface="Arial"/>
                <a:cs typeface="Arial"/>
              </a:rPr>
              <a:t>.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274065" rIns="0" bIns="0" rtlCol="0">
            <a:noAutofit/>
          </a:bodyPr>
          <a:lstStyle/>
          <a:p>
            <a:pPr marL="339090">
              <a:lnSpc>
                <a:spcPct val="100000"/>
              </a:lnSpc>
            </a:pPr>
            <a:r>
              <a:rPr sz="4400" dirty="0" smtClean="0">
                <a:solidFill>
                  <a:srgbClr val="775F54"/>
                </a:solidFill>
                <a:latin typeface="Arial"/>
                <a:cs typeface="Arial"/>
              </a:rPr>
              <a:t>Com</a:t>
            </a:r>
            <a:r>
              <a:rPr sz="4400" spc="10" dirty="0" smtClean="0">
                <a:solidFill>
                  <a:srgbClr val="775F54"/>
                </a:solidFill>
                <a:latin typeface="Arial"/>
                <a:cs typeface="Arial"/>
              </a:rPr>
              <a:t>m</a:t>
            </a:r>
            <a:r>
              <a:rPr sz="4400" spc="0" dirty="0" smtClean="0">
                <a:solidFill>
                  <a:srgbClr val="775F54"/>
                </a:solidFill>
                <a:latin typeface="Arial"/>
                <a:cs typeface="Arial"/>
              </a:rPr>
              <a:t>only</a:t>
            </a:r>
            <a:r>
              <a:rPr sz="4400" spc="-20" dirty="0" smtClean="0">
                <a:solidFill>
                  <a:srgbClr val="775F54"/>
                </a:solidFill>
                <a:latin typeface="Arial"/>
                <a:cs typeface="Arial"/>
              </a:rPr>
              <a:t> </a:t>
            </a:r>
            <a:r>
              <a:rPr sz="4400" spc="0" dirty="0" smtClean="0">
                <a:solidFill>
                  <a:srgbClr val="775F54"/>
                </a:solidFill>
                <a:latin typeface="Arial"/>
                <a:cs typeface="Arial"/>
              </a:rPr>
              <a:t>used</a:t>
            </a:r>
            <a:r>
              <a:rPr sz="4400" spc="-5" dirty="0" smtClean="0">
                <a:solidFill>
                  <a:srgbClr val="775F54"/>
                </a:solidFill>
                <a:latin typeface="Arial"/>
                <a:cs typeface="Arial"/>
              </a:rPr>
              <a:t> </a:t>
            </a:r>
            <a:r>
              <a:rPr sz="4400" spc="0" dirty="0" smtClean="0">
                <a:solidFill>
                  <a:srgbClr val="775F54"/>
                </a:solidFill>
                <a:latin typeface="Arial"/>
                <a:cs typeface="Arial"/>
              </a:rPr>
              <a:t>Fluorochromes</a:t>
            </a:r>
            <a:endParaRPr sz="4400">
              <a:latin typeface="Arial"/>
              <a:cs typeface="Arial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868540" y="2110358"/>
          <a:ext cx="7422400" cy="418681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697234"/>
                <a:gridCol w="2725166"/>
              </a:tblGrid>
              <a:tr h="701039"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</a:pPr>
                      <a:r>
                        <a:rPr sz="2000" b="1" dirty="0" smtClean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FLUO</a:t>
                      </a:r>
                      <a:r>
                        <a:rPr sz="2000" b="1" spc="5" dirty="0" smtClean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R</a:t>
                      </a:r>
                      <a:r>
                        <a:rPr sz="2000" b="1" spc="0" dirty="0" smtClean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OC</a:t>
                      </a:r>
                      <a:r>
                        <a:rPr sz="2000" b="1" spc="10" dirty="0" smtClean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H</a:t>
                      </a:r>
                      <a:r>
                        <a:rPr sz="2000" b="1" spc="0" dirty="0" smtClean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RO</a:t>
                      </a:r>
                      <a:r>
                        <a:rPr sz="2000" b="1" spc="-10" dirty="0" smtClean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M</a:t>
                      </a:r>
                      <a:r>
                        <a:rPr sz="2000" b="1" spc="0" dirty="0" smtClean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ES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DD8046"/>
                    </a:solidFill>
                  </a:tcPr>
                </a:tc>
                <a:tc>
                  <a:txBody>
                    <a:bodyPr/>
                    <a:lstStyle/>
                    <a:p>
                      <a:pPr marL="85725">
                        <a:lnSpc>
                          <a:spcPct val="100000"/>
                        </a:lnSpc>
                      </a:pPr>
                      <a:r>
                        <a:rPr sz="2000" b="1" dirty="0" smtClean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EM</a:t>
                      </a:r>
                      <a:r>
                        <a:rPr sz="2000" b="1" spc="-15" dirty="0" smtClean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sz="2000" b="1" spc="0" dirty="0" smtClean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</a:t>
                      </a:r>
                      <a:r>
                        <a:rPr sz="2000" b="1" spc="-10" dirty="0" smtClean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</a:t>
                      </a:r>
                      <a:r>
                        <a:rPr sz="2000" b="1" spc="0" dirty="0" smtClean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ION</a:t>
                      </a:r>
                      <a:endParaRPr sz="2000">
                        <a:latin typeface="Arial"/>
                        <a:cs typeface="Arial"/>
                      </a:endParaRPr>
                    </a:p>
                    <a:p>
                      <a:pPr marL="85725">
                        <a:lnSpc>
                          <a:spcPct val="100000"/>
                        </a:lnSpc>
                      </a:pPr>
                      <a:r>
                        <a:rPr sz="2000" b="1" dirty="0" smtClean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MA</a:t>
                      </a:r>
                      <a:r>
                        <a:rPr sz="2000" b="1" spc="-10" dirty="0" smtClean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X</a:t>
                      </a:r>
                      <a:r>
                        <a:rPr sz="2000" b="1" spc="0" dirty="0" smtClean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sz="2000" b="1" spc="-10" dirty="0" smtClean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M</a:t>
                      </a:r>
                      <a:r>
                        <a:rPr sz="2000" b="1" spc="0" dirty="0" smtClean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UM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DD8046"/>
                    </a:solidFill>
                  </a:tcPr>
                </a:tc>
              </a:tr>
              <a:tr h="451103"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</a:pPr>
                      <a:r>
                        <a:rPr sz="2000" dirty="0" smtClean="0">
                          <a:latin typeface="Arial"/>
                          <a:cs typeface="Arial"/>
                        </a:rPr>
                        <a:t>Fluore</a:t>
                      </a:r>
                      <a:r>
                        <a:rPr sz="2000" spc="5" dirty="0" smtClean="0">
                          <a:latin typeface="Arial"/>
                          <a:cs typeface="Arial"/>
                        </a:rPr>
                        <a:t>s</a:t>
                      </a:r>
                      <a:r>
                        <a:rPr sz="2000" spc="0" dirty="0" smtClean="0">
                          <a:latin typeface="Arial"/>
                          <a:cs typeface="Arial"/>
                        </a:rPr>
                        <a:t>c</a:t>
                      </a:r>
                      <a:r>
                        <a:rPr sz="2000" spc="5" dirty="0" smtClean="0">
                          <a:latin typeface="Arial"/>
                          <a:cs typeface="Arial"/>
                        </a:rPr>
                        <a:t>e</a:t>
                      </a:r>
                      <a:r>
                        <a:rPr sz="2000" spc="0" dirty="0" smtClean="0">
                          <a:latin typeface="Arial"/>
                          <a:cs typeface="Arial"/>
                        </a:rPr>
                        <a:t>in</a:t>
                      </a:r>
                      <a:r>
                        <a:rPr sz="2000" spc="-35" dirty="0" smtClean="0">
                          <a:latin typeface="Arial"/>
                          <a:cs typeface="Arial"/>
                        </a:rPr>
                        <a:t> </a:t>
                      </a:r>
                      <a:r>
                        <a:rPr sz="2000" spc="0" dirty="0" smtClean="0">
                          <a:latin typeface="Arial"/>
                          <a:cs typeface="Arial"/>
                        </a:rPr>
                        <a:t>Isothiocyna</a:t>
                      </a:r>
                      <a:r>
                        <a:rPr sz="2000" spc="-10" dirty="0" smtClean="0">
                          <a:latin typeface="Arial"/>
                          <a:cs typeface="Arial"/>
                        </a:rPr>
                        <a:t>t</a:t>
                      </a:r>
                      <a:r>
                        <a:rPr sz="2000" spc="0" dirty="0" smtClean="0">
                          <a:latin typeface="Arial"/>
                          <a:cs typeface="Arial"/>
                        </a:rPr>
                        <a:t>e</a:t>
                      </a:r>
                      <a:r>
                        <a:rPr sz="2000" spc="-35" dirty="0" smtClean="0">
                          <a:latin typeface="Arial"/>
                          <a:cs typeface="Arial"/>
                        </a:rPr>
                        <a:t> </a:t>
                      </a:r>
                      <a:r>
                        <a:rPr sz="2000" spc="0" dirty="0" smtClean="0">
                          <a:latin typeface="Arial"/>
                          <a:cs typeface="Arial"/>
                        </a:rPr>
                        <a:t>(FITC)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1D7CF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</a:pPr>
                      <a:r>
                        <a:rPr sz="2000" dirty="0" smtClean="0">
                          <a:latin typeface="Arial"/>
                          <a:cs typeface="Arial"/>
                        </a:rPr>
                        <a:t>530nm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1D7CF"/>
                    </a:solidFill>
                  </a:tcPr>
                </a:tc>
              </a:tr>
              <a:tr h="451231"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</a:pPr>
                      <a:r>
                        <a:rPr sz="2000" dirty="0" smtClean="0">
                          <a:latin typeface="Arial"/>
                          <a:cs typeface="Arial"/>
                        </a:rPr>
                        <a:t>Ph</a:t>
                      </a:r>
                      <a:r>
                        <a:rPr sz="2000" spc="-10" dirty="0" smtClean="0">
                          <a:latin typeface="Arial"/>
                          <a:cs typeface="Arial"/>
                        </a:rPr>
                        <a:t>y</a:t>
                      </a:r>
                      <a:r>
                        <a:rPr sz="2000" spc="0" dirty="0" smtClean="0">
                          <a:latin typeface="Arial"/>
                          <a:cs typeface="Arial"/>
                        </a:rPr>
                        <a:t>c</a:t>
                      </a:r>
                      <a:r>
                        <a:rPr sz="2000" spc="5" dirty="0" smtClean="0">
                          <a:latin typeface="Arial"/>
                          <a:cs typeface="Arial"/>
                        </a:rPr>
                        <a:t>o</a:t>
                      </a:r>
                      <a:r>
                        <a:rPr sz="2000" spc="0" dirty="0" smtClean="0">
                          <a:latin typeface="Arial"/>
                          <a:cs typeface="Arial"/>
                        </a:rPr>
                        <a:t>ery</a:t>
                      </a:r>
                      <a:r>
                        <a:rPr sz="2000" spc="-15" dirty="0" smtClean="0">
                          <a:latin typeface="Arial"/>
                          <a:cs typeface="Arial"/>
                        </a:rPr>
                        <a:t>t</a:t>
                      </a:r>
                      <a:r>
                        <a:rPr sz="2000" spc="0" dirty="0" smtClean="0">
                          <a:latin typeface="Arial"/>
                          <a:cs typeface="Arial"/>
                        </a:rPr>
                        <a:t>hrin</a:t>
                      </a:r>
                      <a:r>
                        <a:rPr sz="2000" spc="-20" dirty="0" smtClean="0">
                          <a:latin typeface="Arial"/>
                          <a:cs typeface="Arial"/>
                        </a:rPr>
                        <a:t> </a:t>
                      </a:r>
                      <a:r>
                        <a:rPr sz="2000" spc="0" dirty="0" smtClean="0">
                          <a:latin typeface="Arial"/>
                          <a:cs typeface="Arial"/>
                        </a:rPr>
                        <a:t>(PE)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8ECE9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</a:pPr>
                      <a:r>
                        <a:rPr sz="2000" dirty="0" smtClean="0">
                          <a:latin typeface="Arial"/>
                          <a:cs typeface="Arial"/>
                        </a:rPr>
                        <a:t>576nm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8ECE9"/>
                    </a:solidFill>
                  </a:tcPr>
                </a:tc>
              </a:tr>
              <a:tr h="778764">
                <a:tc>
                  <a:txBody>
                    <a:bodyPr/>
                    <a:lstStyle/>
                    <a:p>
                      <a:pPr marL="85090" marR="796290">
                        <a:lnSpc>
                          <a:spcPct val="100000"/>
                        </a:lnSpc>
                      </a:pPr>
                      <a:r>
                        <a:rPr sz="2000" dirty="0" smtClean="0">
                          <a:latin typeface="Arial"/>
                          <a:cs typeface="Arial"/>
                        </a:rPr>
                        <a:t>Peridin-</a:t>
                      </a:r>
                      <a:r>
                        <a:rPr sz="2000" spc="5" dirty="0" smtClean="0">
                          <a:latin typeface="Arial"/>
                          <a:cs typeface="Arial"/>
                        </a:rPr>
                        <a:t>c</a:t>
                      </a:r>
                      <a:r>
                        <a:rPr sz="2000" spc="0" dirty="0" smtClean="0">
                          <a:latin typeface="Arial"/>
                          <a:cs typeface="Arial"/>
                        </a:rPr>
                        <a:t>hl</a:t>
                      </a:r>
                      <a:r>
                        <a:rPr sz="2000" spc="5" dirty="0" smtClean="0">
                          <a:latin typeface="Arial"/>
                          <a:cs typeface="Arial"/>
                        </a:rPr>
                        <a:t>or</a:t>
                      </a:r>
                      <a:r>
                        <a:rPr sz="2000" spc="0" dirty="0" smtClean="0">
                          <a:latin typeface="Arial"/>
                          <a:cs typeface="Arial"/>
                        </a:rPr>
                        <a:t>o</a:t>
                      </a:r>
                      <a:r>
                        <a:rPr sz="2000" spc="5" dirty="0" smtClean="0">
                          <a:latin typeface="Arial"/>
                          <a:cs typeface="Arial"/>
                        </a:rPr>
                        <a:t>p</a:t>
                      </a:r>
                      <a:r>
                        <a:rPr sz="2000" spc="0" dirty="0" smtClean="0">
                          <a:latin typeface="Arial"/>
                          <a:cs typeface="Arial"/>
                        </a:rPr>
                        <a:t>hyll</a:t>
                      </a:r>
                      <a:r>
                        <a:rPr sz="2000" spc="-45" dirty="0" smtClean="0">
                          <a:latin typeface="Arial"/>
                          <a:cs typeface="Arial"/>
                        </a:rPr>
                        <a:t> </a:t>
                      </a:r>
                      <a:r>
                        <a:rPr sz="2000" spc="0" dirty="0" smtClean="0">
                          <a:latin typeface="Arial"/>
                          <a:cs typeface="Arial"/>
                        </a:rPr>
                        <a:t>alpha</a:t>
                      </a:r>
                      <a:r>
                        <a:rPr sz="2000" spc="-15" dirty="0" smtClean="0">
                          <a:latin typeface="Arial"/>
                          <a:cs typeface="Arial"/>
                        </a:rPr>
                        <a:t> </a:t>
                      </a:r>
                      <a:r>
                        <a:rPr sz="2000" spc="0" dirty="0" smtClean="0">
                          <a:latin typeface="Arial"/>
                          <a:cs typeface="Arial"/>
                        </a:rPr>
                        <a:t>c</a:t>
                      </a:r>
                      <a:r>
                        <a:rPr sz="2000" spc="5" dirty="0" smtClean="0">
                          <a:latin typeface="Arial"/>
                          <a:cs typeface="Arial"/>
                        </a:rPr>
                        <a:t>o</a:t>
                      </a:r>
                      <a:r>
                        <a:rPr sz="2000" spc="0" dirty="0" smtClean="0">
                          <a:latin typeface="Arial"/>
                          <a:cs typeface="Arial"/>
                        </a:rPr>
                        <a:t>mplex (PerC</a:t>
                      </a:r>
                      <a:r>
                        <a:rPr sz="2000" spc="-5" dirty="0" smtClean="0">
                          <a:latin typeface="Arial"/>
                          <a:cs typeface="Arial"/>
                        </a:rPr>
                        <a:t>P</a:t>
                      </a:r>
                      <a:r>
                        <a:rPr sz="2000" spc="0" dirty="0" smtClean="0">
                          <a:latin typeface="Arial"/>
                          <a:cs typeface="Arial"/>
                        </a:rPr>
                        <a:t>)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1D7CF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</a:pPr>
                      <a:r>
                        <a:rPr sz="2000" dirty="0" smtClean="0">
                          <a:latin typeface="Arial"/>
                          <a:cs typeface="Arial"/>
                        </a:rPr>
                        <a:t>680nm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1D7CF"/>
                    </a:solidFill>
                  </a:tcPr>
                </a:tc>
              </a:tr>
              <a:tr h="451103"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</a:pPr>
                      <a:r>
                        <a:rPr sz="2000" dirty="0" smtClean="0">
                          <a:latin typeface="Arial"/>
                          <a:cs typeface="Arial"/>
                        </a:rPr>
                        <a:t>Al</a:t>
                      </a:r>
                      <a:r>
                        <a:rPr sz="2000" spc="-10" dirty="0" smtClean="0">
                          <a:latin typeface="Arial"/>
                          <a:cs typeface="Arial"/>
                        </a:rPr>
                        <a:t>l</a:t>
                      </a:r>
                      <a:r>
                        <a:rPr sz="2000" spc="0" dirty="0" smtClean="0">
                          <a:latin typeface="Arial"/>
                          <a:cs typeface="Arial"/>
                        </a:rPr>
                        <a:t>ophyc</a:t>
                      </a:r>
                      <a:r>
                        <a:rPr sz="2000" spc="5" dirty="0" smtClean="0">
                          <a:latin typeface="Arial"/>
                          <a:cs typeface="Arial"/>
                        </a:rPr>
                        <a:t>o</a:t>
                      </a:r>
                      <a:r>
                        <a:rPr sz="2000" spc="0" dirty="0" smtClean="0">
                          <a:latin typeface="Arial"/>
                          <a:cs typeface="Arial"/>
                        </a:rPr>
                        <a:t>cyanin</a:t>
                      </a:r>
                      <a:r>
                        <a:rPr sz="2000" spc="-10" dirty="0" smtClean="0">
                          <a:latin typeface="Arial"/>
                          <a:cs typeface="Arial"/>
                        </a:rPr>
                        <a:t> </a:t>
                      </a:r>
                      <a:r>
                        <a:rPr sz="2000" spc="0" dirty="0" smtClean="0">
                          <a:latin typeface="Arial"/>
                          <a:cs typeface="Arial"/>
                        </a:rPr>
                        <a:t>(APC)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8ECE9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</a:pPr>
                      <a:r>
                        <a:rPr sz="2000" dirty="0" smtClean="0">
                          <a:latin typeface="Arial"/>
                          <a:cs typeface="Arial"/>
                        </a:rPr>
                        <a:t>660nm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8ECE9"/>
                    </a:solidFill>
                  </a:tcPr>
                </a:tc>
              </a:tr>
              <a:tr h="451231"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</a:pPr>
                      <a:r>
                        <a:rPr sz="2000" spc="-220" dirty="0" smtClean="0">
                          <a:latin typeface="Arial"/>
                          <a:cs typeface="Arial"/>
                        </a:rPr>
                        <a:t>T</a:t>
                      </a:r>
                      <a:r>
                        <a:rPr sz="2000" spc="0" dirty="0" smtClean="0">
                          <a:latin typeface="Arial"/>
                          <a:cs typeface="Arial"/>
                        </a:rPr>
                        <a:t>exas</a:t>
                      </a:r>
                      <a:r>
                        <a:rPr sz="2000" spc="-15" dirty="0" smtClean="0">
                          <a:latin typeface="Arial"/>
                          <a:cs typeface="Arial"/>
                        </a:rPr>
                        <a:t> </a:t>
                      </a:r>
                      <a:r>
                        <a:rPr sz="2000" spc="0" dirty="0" smtClean="0">
                          <a:latin typeface="Arial"/>
                          <a:cs typeface="Arial"/>
                        </a:rPr>
                        <a:t>red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1D7CF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</a:pPr>
                      <a:r>
                        <a:rPr sz="2000" dirty="0" smtClean="0">
                          <a:latin typeface="Arial"/>
                          <a:cs typeface="Arial"/>
                        </a:rPr>
                        <a:t>620nm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1D7CF"/>
                    </a:solidFill>
                  </a:tcPr>
                </a:tc>
              </a:tr>
              <a:tr h="451167"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</a:pPr>
                      <a:r>
                        <a:rPr sz="2000" spc="-10" dirty="0" smtClean="0">
                          <a:latin typeface="Arial"/>
                          <a:cs typeface="Arial"/>
                        </a:rPr>
                        <a:t>E</a:t>
                      </a:r>
                      <a:r>
                        <a:rPr sz="2000" spc="0" dirty="0" smtClean="0">
                          <a:latin typeface="Arial"/>
                          <a:cs typeface="Arial"/>
                        </a:rPr>
                        <a:t>CD(</a:t>
                      </a:r>
                      <a:r>
                        <a:rPr sz="2000" spc="-15" dirty="0" smtClean="0">
                          <a:latin typeface="Arial"/>
                          <a:cs typeface="Arial"/>
                        </a:rPr>
                        <a:t> </a:t>
                      </a:r>
                      <a:r>
                        <a:rPr sz="2000" spc="-10" dirty="0" smtClean="0">
                          <a:latin typeface="Arial"/>
                          <a:cs typeface="Arial"/>
                        </a:rPr>
                        <a:t>P</a:t>
                      </a:r>
                      <a:r>
                        <a:rPr sz="2000" spc="0" dirty="0" smtClean="0">
                          <a:latin typeface="Arial"/>
                          <a:cs typeface="Arial"/>
                        </a:rPr>
                        <a:t>E</a:t>
                      </a:r>
                      <a:r>
                        <a:rPr sz="2000" spc="5" dirty="0" smtClean="0">
                          <a:latin typeface="Arial"/>
                          <a:cs typeface="Arial"/>
                        </a:rPr>
                        <a:t> </a:t>
                      </a:r>
                      <a:r>
                        <a:rPr sz="2000" spc="0" dirty="0" smtClean="0">
                          <a:latin typeface="Arial"/>
                          <a:cs typeface="Arial"/>
                        </a:rPr>
                        <a:t>-</a:t>
                      </a:r>
                      <a:r>
                        <a:rPr sz="2000" spc="-50" dirty="0" smtClean="0">
                          <a:latin typeface="Arial"/>
                          <a:cs typeface="Arial"/>
                        </a:rPr>
                        <a:t> </a:t>
                      </a:r>
                      <a:r>
                        <a:rPr sz="2000" spc="-220" dirty="0" smtClean="0">
                          <a:latin typeface="Arial"/>
                          <a:cs typeface="Arial"/>
                        </a:rPr>
                        <a:t>T</a:t>
                      </a:r>
                      <a:r>
                        <a:rPr sz="2000" spc="0" dirty="0" smtClean="0">
                          <a:latin typeface="Arial"/>
                          <a:cs typeface="Arial"/>
                        </a:rPr>
                        <a:t>e</a:t>
                      </a:r>
                      <a:r>
                        <a:rPr sz="2000" spc="-10" dirty="0" smtClean="0">
                          <a:latin typeface="Arial"/>
                          <a:cs typeface="Arial"/>
                        </a:rPr>
                        <a:t>x</a:t>
                      </a:r>
                      <a:r>
                        <a:rPr sz="2000" spc="0" dirty="0" smtClean="0">
                          <a:latin typeface="Arial"/>
                          <a:cs typeface="Arial"/>
                        </a:rPr>
                        <a:t>as</a:t>
                      </a:r>
                      <a:r>
                        <a:rPr sz="2000" spc="-15" dirty="0" smtClean="0">
                          <a:latin typeface="Arial"/>
                          <a:cs typeface="Arial"/>
                        </a:rPr>
                        <a:t> </a:t>
                      </a:r>
                      <a:r>
                        <a:rPr sz="2000" spc="0" dirty="0" smtClean="0">
                          <a:latin typeface="Arial"/>
                          <a:cs typeface="Arial"/>
                        </a:rPr>
                        <a:t>Red</a:t>
                      </a:r>
                      <a:r>
                        <a:rPr sz="2000" spc="-50" dirty="0" smtClean="0">
                          <a:latin typeface="Arial"/>
                          <a:cs typeface="Arial"/>
                        </a:rPr>
                        <a:t> </a:t>
                      </a:r>
                      <a:r>
                        <a:rPr sz="2000" spc="-220" dirty="0" smtClean="0">
                          <a:latin typeface="Arial"/>
                          <a:cs typeface="Arial"/>
                        </a:rPr>
                        <a:t>T</a:t>
                      </a:r>
                      <a:r>
                        <a:rPr sz="2000" spc="0" dirty="0" smtClean="0">
                          <a:latin typeface="Arial"/>
                          <a:cs typeface="Arial"/>
                        </a:rPr>
                        <a:t>andem)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8ECE9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</a:pPr>
                      <a:r>
                        <a:rPr sz="2000" dirty="0" smtClean="0">
                          <a:latin typeface="Arial"/>
                          <a:cs typeface="Arial"/>
                        </a:rPr>
                        <a:t>615nm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8ECE9"/>
                    </a:solidFill>
                  </a:tcPr>
                </a:tc>
              </a:tr>
              <a:tr h="451180"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</a:pPr>
                      <a:r>
                        <a:rPr sz="2000" dirty="0" smtClean="0">
                          <a:latin typeface="Arial"/>
                          <a:cs typeface="Arial"/>
                        </a:rPr>
                        <a:t>PC5 (PE</a:t>
                      </a:r>
                      <a:r>
                        <a:rPr sz="2000" spc="-10" dirty="0" smtClean="0">
                          <a:latin typeface="Arial"/>
                          <a:cs typeface="Arial"/>
                        </a:rPr>
                        <a:t> </a:t>
                      </a:r>
                      <a:r>
                        <a:rPr sz="2000" spc="0" dirty="0" smtClean="0">
                          <a:latin typeface="Arial"/>
                          <a:cs typeface="Arial"/>
                        </a:rPr>
                        <a:t>-</a:t>
                      </a:r>
                      <a:r>
                        <a:rPr sz="2000" spc="-15" dirty="0" smtClean="0">
                          <a:latin typeface="Arial"/>
                          <a:cs typeface="Arial"/>
                        </a:rPr>
                        <a:t> </a:t>
                      </a:r>
                      <a:r>
                        <a:rPr sz="2000" spc="0" dirty="0" smtClean="0">
                          <a:latin typeface="Arial"/>
                          <a:cs typeface="Arial"/>
                        </a:rPr>
                        <a:t>cyanin</a:t>
                      </a:r>
                      <a:r>
                        <a:rPr sz="2000" spc="-15" dirty="0" smtClean="0">
                          <a:latin typeface="Arial"/>
                          <a:cs typeface="Arial"/>
                        </a:rPr>
                        <a:t> </a:t>
                      </a:r>
                      <a:r>
                        <a:rPr sz="2000" spc="0" dirty="0" smtClean="0">
                          <a:latin typeface="Arial"/>
                          <a:cs typeface="Arial"/>
                        </a:rPr>
                        <a:t>5 d</a:t>
                      </a:r>
                      <a:r>
                        <a:rPr sz="2000" spc="-10" dirty="0" smtClean="0">
                          <a:latin typeface="Arial"/>
                          <a:cs typeface="Arial"/>
                        </a:rPr>
                        <a:t>y</a:t>
                      </a:r>
                      <a:r>
                        <a:rPr sz="2000" spc="0" dirty="0" smtClean="0">
                          <a:latin typeface="Arial"/>
                          <a:cs typeface="Arial"/>
                        </a:rPr>
                        <a:t>e</a:t>
                      </a:r>
                      <a:r>
                        <a:rPr sz="2000" spc="-15" dirty="0" smtClean="0">
                          <a:latin typeface="Arial"/>
                          <a:cs typeface="Arial"/>
                        </a:rPr>
                        <a:t> </a:t>
                      </a:r>
                      <a:r>
                        <a:rPr sz="2000" spc="0" dirty="0" smtClean="0">
                          <a:latin typeface="Arial"/>
                          <a:cs typeface="Arial"/>
                        </a:rPr>
                        <a:t>tandem)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1D7CF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</a:pPr>
                      <a:r>
                        <a:rPr sz="2000" dirty="0" smtClean="0">
                          <a:latin typeface="Arial"/>
                          <a:cs typeface="Arial"/>
                        </a:rPr>
                        <a:t>667nm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1D7C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274065" rIns="0" bIns="0" rtlCol="0">
            <a:noAutofit/>
          </a:bodyPr>
          <a:lstStyle/>
          <a:p>
            <a:pPr marL="339090">
              <a:lnSpc>
                <a:spcPct val="100000"/>
              </a:lnSpc>
            </a:pPr>
            <a:r>
              <a:rPr sz="4400" dirty="0" smtClean="0">
                <a:solidFill>
                  <a:srgbClr val="775F54"/>
                </a:solidFill>
                <a:latin typeface="Arial"/>
                <a:cs typeface="Arial"/>
              </a:rPr>
              <a:t>Opti</a:t>
            </a:r>
            <a:r>
              <a:rPr sz="4400" spc="10" dirty="0" smtClean="0">
                <a:solidFill>
                  <a:srgbClr val="775F54"/>
                </a:solidFill>
                <a:latin typeface="Arial"/>
                <a:cs typeface="Arial"/>
              </a:rPr>
              <a:t>c</a:t>
            </a:r>
            <a:r>
              <a:rPr sz="4400" spc="0" dirty="0" smtClean="0">
                <a:solidFill>
                  <a:srgbClr val="775F54"/>
                </a:solidFill>
                <a:latin typeface="Arial"/>
                <a:cs typeface="Arial"/>
              </a:rPr>
              <a:t>s</a:t>
            </a:r>
            <a:endParaRPr sz="44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41" y="1697990"/>
            <a:ext cx="7998460" cy="561721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2400" dirty="0" smtClean="0">
                <a:solidFill>
                  <a:srgbClr val="775F54"/>
                </a:solidFill>
                <a:latin typeface="Arial"/>
                <a:cs typeface="Arial"/>
              </a:rPr>
              <a:t>B)</a:t>
            </a:r>
            <a:r>
              <a:rPr sz="2400" spc="-10" dirty="0" smtClean="0">
                <a:solidFill>
                  <a:srgbClr val="775F54"/>
                </a:solidFill>
                <a:latin typeface="Arial"/>
                <a:cs typeface="Arial"/>
              </a:rPr>
              <a:t> </a:t>
            </a:r>
            <a:r>
              <a:rPr sz="2400" spc="0" dirty="0" smtClean="0">
                <a:solidFill>
                  <a:srgbClr val="775F54"/>
                </a:solidFill>
                <a:latin typeface="Arial"/>
                <a:cs typeface="Arial"/>
              </a:rPr>
              <a:t>EMIS</a:t>
            </a:r>
            <a:r>
              <a:rPr sz="2400" spc="-15" dirty="0" smtClean="0">
                <a:solidFill>
                  <a:srgbClr val="775F54"/>
                </a:solidFill>
                <a:latin typeface="Arial"/>
                <a:cs typeface="Arial"/>
              </a:rPr>
              <a:t>S</a:t>
            </a:r>
            <a:r>
              <a:rPr sz="2400" spc="0" dirty="0" smtClean="0">
                <a:solidFill>
                  <a:srgbClr val="775F54"/>
                </a:solidFill>
                <a:latin typeface="Arial"/>
                <a:cs typeface="Arial"/>
              </a:rPr>
              <a:t>ION</a:t>
            </a:r>
            <a:r>
              <a:rPr sz="2400" spc="-10" dirty="0" smtClean="0">
                <a:solidFill>
                  <a:srgbClr val="775F54"/>
                </a:solidFill>
                <a:latin typeface="Arial"/>
                <a:cs typeface="Arial"/>
              </a:rPr>
              <a:t> </a:t>
            </a:r>
            <a:r>
              <a:rPr sz="2400" spc="0" dirty="0" smtClean="0">
                <a:solidFill>
                  <a:srgbClr val="775F54"/>
                </a:solidFill>
                <a:latin typeface="Arial"/>
                <a:cs typeface="Arial"/>
              </a:rPr>
              <a:t>OF</a:t>
            </a:r>
            <a:r>
              <a:rPr sz="2400" spc="-25" dirty="0" smtClean="0">
                <a:solidFill>
                  <a:srgbClr val="775F54"/>
                </a:solidFill>
                <a:latin typeface="Arial"/>
                <a:cs typeface="Arial"/>
              </a:rPr>
              <a:t> </a:t>
            </a:r>
            <a:r>
              <a:rPr sz="2400" spc="0" dirty="0" smtClean="0">
                <a:solidFill>
                  <a:srgbClr val="775F54"/>
                </a:solidFill>
                <a:latin typeface="Arial"/>
                <a:cs typeface="Arial"/>
              </a:rPr>
              <a:t>F</a:t>
            </a:r>
            <a:r>
              <a:rPr sz="2400" spc="-10" dirty="0" smtClean="0">
                <a:solidFill>
                  <a:srgbClr val="775F54"/>
                </a:solidFill>
                <a:latin typeface="Arial"/>
                <a:cs typeface="Arial"/>
              </a:rPr>
              <a:t>L</a:t>
            </a:r>
            <a:r>
              <a:rPr sz="2400" spc="0" dirty="0" smtClean="0">
                <a:solidFill>
                  <a:srgbClr val="775F54"/>
                </a:solidFill>
                <a:latin typeface="Arial"/>
                <a:cs typeface="Arial"/>
              </a:rPr>
              <a:t>UO</a:t>
            </a:r>
            <a:r>
              <a:rPr sz="2400" spc="-10" dirty="0" smtClean="0">
                <a:solidFill>
                  <a:srgbClr val="775F54"/>
                </a:solidFill>
                <a:latin typeface="Arial"/>
                <a:cs typeface="Arial"/>
              </a:rPr>
              <a:t>R</a:t>
            </a:r>
            <a:r>
              <a:rPr sz="2400" spc="0" dirty="0" smtClean="0">
                <a:solidFill>
                  <a:srgbClr val="775F54"/>
                </a:solidFill>
                <a:latin typeface="Arial"/>
                <a:cs typeface="Arial"/>
              </a:rPr>
              <a:t>E</a:t>
            </a:r>
            <a:r>
              <a:rPr sz="2400" spc="-15" dirty="0" smtClean="0">
                <a:solidFill>
                  <a:srgbClr val="775F54"/>
                </a:solidFill>
                <a:latin typeface="Arial"/>
                <a:cs typeface="Arial"/>
              </a:rPr>
              <a:t>S</a:t>
            </a:r>
            <a:r>
              <a:rPr sz="2400" spc="0" dirty="0" smtClean="0">
                <a:solidFill>
                  <a:srgbClr val="775F54"/>
                </a:solidFill>
                <a:latin typeface="Arial"/>
                <a:cs typeface="Arial"/>
              </a:rPr>
              <a:t>C</a:t>
            </a:r>
            <a:r>
              <a:rPr sz="2400" spc="-15" dirty="0" smtClean="0">
                <a:solidFill>
                  <a:srgbClr val="775F54"/>
                </a:solidFill>
                <a:latin typeface="Arial"/>
                <a:cs typeface="Arial"/>
              </a:rPr>
              <a:t>E</a:t>
            </a:r>
            <a:r>
              <a:rPr sz="2400" spc="0" dirty="0" smtClean="0">
                <a:solidFill>
                  <a:srgbClr val="775F54"/>
                </a:solidFill>
                <a:latin typeface="Arial"/>
                <a:cs typeface="Arial"/>
              </a:rPr>
              <a:t>NT</a:t>
            </a:r>
            <a:r>
              <a:rPr sz="2400" spc="-20" dirty="0" smtClean="0">
                <a:solidFill>
                  <a:srgbClr val="775F54"/>
                </a:solidFill>
                <a:latin typeface="Arial"/>
                <a:cs typeface="Arial"/>
              </a:rPr>
              <a:t> </a:t>
            </a:r>
            <a:r>
              <a:rPr sz="2400" spc="0" dirty="0" smtClean="0">
                <a:solidFill>
                  <a:srgbClr val="775F54"/>
                </a:solidFill>
                <a:latin typeface="Arial"/>
                <a:cs typeface="Arial"/>
              </a:rPr>
              <a:t>LIGHT</a:t>
            </a:r>
            <a:endParaRPr sz="2400" dirty="0">
              <a:latin typeface="Arial"/>
              <a:cs typeface="Arial"/>
            </a:endParaRPr>
          </a:p>
          <a:p>
            <a:pPr>
              <a:lnSpc>
                <a:spcPts val="850"/>
              </a:lnSpc>
              <a:spcBef>
                <a:spcPts val="17"/>
              </a:spcBef>
            </a:pPr>
            <a:endParaRPr sz="850" dirty="0"/>
          </a:p>
          <a:p>
            <a:pPr marL="12700">
              <a:lnSpc>
                <a:spcPct val="100000"/>
              </a:lnSpc>
            </a:pPr>
            <a:r>
              <a:rPr sz="2400" dirty="0" smtClean="0">
                <a:solidFill>
                  <a:srgbClr val="775F54"/>
                </a:solidFill>
                <a:latin typeface="Arial"/>
                <a:cs typeface="Arial"/>
              </a:rPr>
              <a:t>(FLUOR</a:t>
            </a:r>
            <a:r>
              <a:rPr sz="2400" spc="-10" dirty="0" smtClean="0">
                <a:solidFill>
                  <a:srgbClr val="775F54"/>
                </a:solidFill>
                <a:latin typeface="Arial"/>
                <a:cs typeface="Arial"/>
              </a:rPr>
              <a:t>E</a:t>
            </a:r>
            <a:r>
              <a:rPr sz="2400" spc="0" dirty="0" smtClean="0">
                <a:solidFill>
                  <a:srgbClr val="775F54"/>
                </a:solidFill>
                <a:latin typeface="Arial"/>
                <a:cs typeface="Arial"/>
              </a:rPr>
              <a:t>S</a:t>
            </a:r>
            <a:r>
              <a:rPr sz="2400" spc="-10" dirty="0" smtClean="0">
                <a:solidFill>
                  <a:srgbClr val="775F54"/>
                </a:solidFill>
                <a:latin typeface="Arial"/>
                <a:cs typeface="Arial"/>
              </a:rPr>
              <a:t>C</a:t>
            </a:r>
            <a:r>
              <a:rPr sz="2400" spc="0" dirty="0" smtClean="0">
                <a:solidFill>
                  <a:srgbClr val="775F54"/>
                </a:solidFill>
                <a:latin typeface="Arial"/>
                <a:cs typeface="Arial"/>
              </a:rPr>
              <a:t>E</a:t>
            </a:r>
            <a:r>
              <a:rPr sz="2400" spc="-10" dirty="0" smtClean="0">
                <a:solidFill>
                  <a:srgbClr val="775F54"/>
                </a:solidFill>
                <a:latin typeface="Arial"/>
                <a:cs typeface="Arial"/>
              </a:rPr>
              <a:t>N</a:t>
            </a:r>
            <a:r>
              <a:rPr sz="2400" spc="0" dirty="0" smtClean="0">
                <a:solidFill>
                  <a:srgbClr val="775F54"/>
                </a:solidFill>
                <a:latin typeface="Arial"/>
                <a:cs typeface="Arial"/>
              </a:rPr>
              <a:t>C</a:t>
            </a:r>
            <a:r>
              <a:rPr sz="2400" spc="-10" dirty="0" smtClean="0">
                <a:solidFill>
                  <a:srgbClr val="775F54"/>
                </a:solidFill>
                <a:latin typeface="Arial"/>
                <a:cs typeface="Arial"/>
              </a:rPr>
              <a:t>E</a:t>
            </a:r>
            <a:r>
              <a:rPr sz="2400" spc="0" dirty="0" smtClean="0">
                <a:solidFill>
                  <a:srgbClr val="775F54"/>
                </a:solidFill>
                <a:latin typeface="Arial"/>
                <a:cs typeface="Arial"/>
              </a:rPr>
              <a:t>)</a:t>
            </a:r>
            <a:endParaRPr sz="2400" dirty="0">
              <a:latin typeface="Arial"/>
              <a:cs typeface="Arial"/>
            </a:endParaRPr>
          </a:p>
          <a:p>
            <a:pPr>
              <a:lnSpc>
                <a:spcPts val="650"/>
              </a:lnSpc>
              <a:spcBef>
                <a:spcPts val="45"/>
              </a:spcBef>
            </a:pPr>
            <a:endParaRPr sz="650" dirty="0"/>
          </a:p>
          <a:p>
            <a:pPr marL="332740" marR="165100" indent="-320675">
              <a:lnSpc>
                <a:spcPct val="130000"/>
              </a:lnSpc>
              <a:buClr>
                <a:srgbClr val="DD8046"/>
              </a:buClr>
              <a:buSzPct val="60416"/>
              <a:buFont typeface="Wingdings"/>
              <a:buChar char=""/>
              <a:tabLst>
                <a:tab pos="332740" algn="l"/>
              </a:tabLst>
            </a:pPr>
            <a:r>
              <a:rPr sz="2400" dirty="0" smtClean="0">
                <a:latin typeface="Arial"/>
                <a:cs typeface="Arial"/>
              </a:rPr>
              <a:t>As the</a:t>
            </a:r>
            <a:r>
              <a:rPr sz="2400" spc="-10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fluorescent mo</a:t>
            </a:r>
            <a:r>
              <a:rPr sz="2400" spc="-10" dirty="0" smtClean="0">
                <a:latin typeface="Arial"/>
                <a:cs typeface="Arial"/>
              </a:rPr>
              <a:t>l</a:t>
            </a:r>
            <a:r>
              <a:rPr sz="2400" spc="0" dirty="0" smtClean="0">
                <a:latin typeface="Arial"/>
                <a:cs typeface="Arial"/>
              </a:rPr>
              <a:t>ecu</a:t>
            </a:r>
            <a:r>
              <a:rPr sz="2400" spc="-10" dirty="0" smtClean="0">
                <a:latin typeface="Arial"/>
                <a:cs typeface="Arial"/>
              </a:rPr>
              <a:t>l</a:t>
            </a:r>
            <a:r>
              <a:rPr sz="2400" spc="0" dirty="0" smtClean="0">
                <a:latin typeface="Arial"/>
                <a:cs typeface="Arial"/>
              </a:rPr>
              <a:t>e</a:t>
            </a:r>
            <a:r>
              <a:rPr sz="2400" spc="35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present </a:t>
            </a:r>
            <a:r>
              <a:rPr sz="2400" spc="-15" dirty="0" smtClean="0">
                <a:latin typeface="Arial"/>
                <a:cs typeface="Arial"/>
              </a:rPr>
              <a:t>i</a:t>
            </a:r>
            <a:r>
              <a:rPr sz="2400" spc="0" dirty="0" smtClean="0">
                <a:latin typeface="Arial"/>
                <a:cs typeface="Arial"/>
              </a:rPr>
              <a:t>n</a:t>
            </a:r>
            <a:r>
              <a:rPr sz="2400" spc="10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or </a:t>
            </a:r>
            <a:r>
              <a:rPr sz="2400" spc="-10" dirty="0" smtClean="0">
                <a:latin typeface="Arial"/>
                <a:cs typeface="Arial"/>
              </a:rPr>
              <a:t>o</a:t>
            </a:r>
            <a:r>
              <a:rPr sz="2400" spc="0" dirty="0" smtClean="0">
                <a:latin typeface="Arial"/>
                <a:cs typeface="Arial"/>
              </a:rPr>
              <a:t>n the</a:t>
            </a:r>
            <a:r>
              <a:rPr sz="2400" spc="15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particle is </a:t>
            </a:r>
            <a:r>
              <a:rPr sz="2400" spc="-10" dirty="0" smtClean="0">
                <a:latin typeface="Arial"/>
                <a:cs typeface="Arial"/>
              </a:rPr>
              <a:t>i</a:t>
            </a:r>
            <a:r>
              <a:rPr sz="2400" spc="0" dirty="0" smtClean="0">
                <a:latin typeface="Arial"/>
                <a:cs typeface="Arial"/>
              </a:rPr>
              <a:t>nterrogated</a:t>
            </a:r>
            <a:r>
              <a:rPr sz="2400" spc="5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by the</a:t>
            </a:r>
            <a:r>
              <a:rPr sz="2400" spc="-15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l</a:t>
            </a:r>
            <a:r>
              <a:rPr sz="2400" spc="-10" dirty="0" smtClean="0">
                <a:latin typeface="Arial"/>
                <a:cs typeface="Arial"/>
              </a:rPr>
              <a:t>a</a:t>
            </a:r>
            <a:r>
              <a:rPr sz="2400" spc="0" dirty="0" smtClean="0">
                <a:latin typeface="Arial"/>
                <a:cs typeface="Arial"/>
              </a:rPr>
              <a:t>ser</a:t>
            </a:r>
            <a:r>
              <a:rPr sz="2400" spc="10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l</a:t>
            </a:r>
            <a:r>
              <a:rPr sz="2400" spc="-10" dirty="0" smtClean="0">
                <a:latin typeface="Arial"/>
                <a:cs typeface="Arial"/>
              </a:rPr>
              <a:t>i</a:t>
            </a:r>
            <a:r>
              <a:rPr sz="2400" spc="0" dirty="0" smtClean="0">
                <a:latin typeface="Arial"/>
                <a:cs typeface="Arial"/>
              </a:rPr>
              <a:t>g</a:t>
            </a:r>
            <a:r>
              <a:rPr sz="2400" spc="-10" dirty="0" smtClean="0">
                <a:latin typeface="Arial"/>
                <a:cs typeface="Arial"/>
              </a:rPr>
              <a:t>h</a:t>
            </a:r>
            <a:r>
              <a:rPr sz="2400" spc="0" dirty="0" smtClean="0">
                <a:latin typeface="Arial"/>
                <a:cs typeface="Arial"/>
              </a:rPr>
              <a:t>t,</a:t>
            </a:r>
            <a:r>
              <a:rPr sz="2400" spc="5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it</a:t>
            </a:r>
            <a:r>
              <a:rPr sz="2400" spc="5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w</a:t>
            </a:r>
            <a:r>
              <a:rPr sz="2400" spc="-15" dirty="0" smtClean="0">
                <a:latin typeface="Arial"/>
                <a:cs typeface="Arial"/>
              </a:rPr>
              <a:t>i</a:t>
            </a:r>
            <a:r>
              <a:rPr sz="2400" spc="0" dirty="0" smtClean="0">
                <a:latin typeface="Arial"/>
                <a:cs typeface="Arial"/>
              </a:rPr>
              <a:t>ll</a:t>
            </a:r>
            <a:r>
              <a:rPr sz="2400" spc="20" dirty="0" smtClean="0">
                <a:latin typeface="Arial"/>
                <a:cs typeface="Arial"/>
              </a:rPr>
              <a:t> </a:t>
            </a:r>
            <a:r>
              <a:rPr sz="2400" u="heavy" spc="0" dirty="0" smtClean="0">
                <a:solidFill>
                  <a:srgbClr val="DD8046"/>
                </a:solidFill>
                <a:latin typeface="Arial"/>
                <a:cs typeface="Arial"/>
              </a:rPr>
              <a:t>a</a:t>
            </a:r>
            <a:r>
              <a:rPr sz="2400" u="heavy" spc="-10" dirty="0" smtClean="0">
                <a:solidFill>
                  <a:srgbClr val="DD8046"/>
                </a:solidFill>
                <a:latin typeface="Arial"/>
                <a:cs typeface="Arial"/>
              </a:rPr>
              <a:t>b</a:t>
            </a:r>
            <a:r>
              <a:rPr sz="2400" u="heavy" spc="0" dirty="0" smtClean="0">
                <a:solidFill>
                  <a:srgbClr val="DD8046"/>
                </a:solidFill>
                <a:latin typeface="Arial"/>
                <a:cs typeface="Arial"/>
              </a:rPr>
              <a:t>sorb</a:t>
            </a:r>
            <a:r>
              <a:rPr sz="2400" u="heavy" spc="5" dirty="0" smtClean="0">
                <a:solidFill>
                  <a:srgbClr val="DD8046"/>
                </a:solidFill>
                <a:latin typeface="Arial"/>
                <a:cs typeface="Arial"/>
              </a:rPr>
              <a:t> </a:t>
            </a:r>
            <a:r>
              <a:rPr sz="2400" u="heavy" spc="0" dirty="0" smtClean="0">
                <a:solidFill>
                  <a:srgbClr val="DD8046"/>
                </a:solidFill>
                <a:latin typeface="Arial"/>
                <a:cs typeface="Arial"/>
              </a:rPr>
              <a:t>e</a:t>
            </a:r>
            <a:r>
              <a:rPr sz="2400" u="heavy" spc="-10" dirty="0" smtClean="0">
                <a:solidFill>
                  <a:srgbClr val="DD8046"/>
                </a:solidFill>
                <a:latin typeface="Arial"/>
                <a:cs typeface="Arial"/>
              </a:rPr>
              <a:t>n</a:t>
            </a:r>
            <a:r>
              <a:rPr sz="2400" u="heavy" spc="0" dirty="0" smtClean="0">
                <a:solidFill>
                  <a:srgbClr val="DD8046"/>
                </a:solidFill>
                <a:latin typeface="Arial"/>
                <a:cs typeface="Arial"/>
              </a:rPr>
              <a:t>ergy</a:t>
            </a:r>
            <a:r>
              <a:rPr sz="2400" spc="0" dirty="0" smtClean="0">
                <a:solidFill>
                  <a:srgbClr val="DD8046"/>
                </a:solidFill>
                <a:latin typeface="Arial"/>
                <a:cs typeface="Arial"/>
              </a:rPr>
              <a:t> </a:t>
            </a:r>
            <a:r>
              <a:rPr sz="2400" u="heavy" spc="0" dirty="0" smtClean="0">
                <a:solidFill>
                  <a:srgbClr val="DD8046"/>
                </a:solidFill>
                <a:latin typeface="Arial"/>
                <a:cs typeface="Arial"/>
              </a:rPr>
              <a:t>f</a:t>
            </a:r>
            <a:r>
              <a:rPr sz="2400" u="heavy" spc="5" dirty="0" smtClean="0">
                <a:solidFill>
                  <a:srgbClr val="DD8046"/>
                </a:solidFill>
                <a:latin typeface="Arial"/>
                <a:cs typeface="Arial"/>
              </a:rPr>
              <a:t>r</a:t>
            </a:r>
            <a:r>
              <a:rPr sz="2400" u="heavy" spc="0" dirty="0" smtClean="0">
                <a:solidFill>
                  <a:srgbClr val="DD8046"/>
                </a:solidFill>
                <a:latin typeface="Arial"/>
                <a:cs typeface="Arial"/>
              </a:rPr>
              <a:t>om</a:t>
            </a:r>
            <a:r>
              <a:rPr sz="2400" u="heavy" spc="-20" dirty="0" smtClean="0">
                <a:solidFill>
                  <a:srgbClr val="DD8046"/>
                </a:solidFill>
                <a:latin typeface="Arial"/>
                <a:cs typeface="Arial"/>
              </a:rPr>
              <a:t> </a:t>
            </a:r>
            <a:r>
              <a:rPr sz="2400" u="heavy" spc="0" dirty="0" smtClean="0">
                <a:solidFill>
                  <a:srgbClr val="DD8046"/>
                </a:solidFill>
                <a:latin typeface="Arial"/>
                <a:cs typeface="Arial"/>
              </a:rPr>
              <a:t>the laser</a:t>
            </a:r>
            <a:r>
              <a:rPr sz="2400" spc="5" dirty="0" smtClean="0">
                <a:solidFill>
                  <a:srgbClr val="DD8046"/>
                </a:solidFill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l</a:t>
            </a:r>
            <a:r>
              <a:rPr sz="2400" spc="-10" dirty="0" smtClean="0">
                <a:latin typeface="Arial"/>
                <a:cs typeface="Arial"/>
              </a:rPr>
              <a:t>i</a:t>
            </a:r>
            <a:r>
              <a:rPr sz="2400" spc="0" dirty="0" smtClean="0">
                <a:latin typeface="Arial"/>
                <a:cs typeface="Arial"/>
              </a:rPr>
              <a:t>ght</a:t>
            </a:r>
            <a:r>
              <a:rPr sz="2400" spc="10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and</a:t>
            </a:r>
            <a:r>
              <a:rPr sz="2400" spc="5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rele</a:t>
            </a:r>
            <a:r>
              <a:rPr sz="2400" spc="-10" dirty="0" smtClean="0">
                <a:latin typeface="Arial"/>
                <a:cs typeface="Arial"/>
              </a:rPr>
              <a:t>a</a:t>
            </a:r>
            <a:r>
              <a:rPr sz="2400" spc="0" dirty="0" smtClean="0">
                <a:latin typeface="Arial"/>
                <a:cs typeface="Arial"/>
              </a:rPr>
              <a:t>se</a:t>
            </a:r>
            <a:r>
              <a:rPr sz="2400" spc="10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the </a:t>
            </a:r>
            <a:r>
              <a:rPr sz="2400" spc="-10" dirty="0" smtClean="0">
                <a:latin typeface="Arial"/>
                <a:cs typeface="Arial"/>
              </a:rPr>
              <a:t>a</a:t>
            </a:r>
            <a:r>
              <a:rPr sz="2400" spc="0" dirty="0" smtClean="0">
                <a:latin typeface="Arial"/>
                <a:cs typeface="Arial"/>
              </a:rPr>
              <a:t>bsorbed</a:t>
            </a:r>
            <a:r>
              <a:rPr sz="2400" spc="15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en</a:t>
            </a:r>
            <a:r>
              <a:rPr sz="2400" spc="-10" dirty="0" smtClean="0">
                <a:latin typeface="Arial"/>
                <a:cs typeface="Arial"/>
              </a:rPr>
              <a:t>e</a:t>
            </a:r>
            <a:r>
              <a:rPr sz="2400" spc="0" dirty="0" smtClean="0">
                <a:latin typeface="Arial"/>
                <a:cs typeface="Arial"/>
              </a:rPr>
              <a:t>rgy</a:t>
            </a:r>
            <a:r>
              <a:rPr sz="2400" spc="35" dirty="0" smtClean="0">
                <a:latin typeface="Arial"/>
                <a:cs typeface="Arial"/>
              </a:rPr>
              <a:t> </a:t>
            </a:r>
            <a:r>
              <a:rPr sz="2400" u="heavy" spc="0" dirty="0" smtClean="0">
                <a:solidFill>
                  <a:srgbClr val="DD8046"/>
                </a:solidFill>
                <a:latin typeface="Arial"/>
                <a:cs typeface="Arial"/>
              </a:rPr>
              <a:t>at</a:t>
            </a:r>
            <a:r>
              <a:rPr sz="2400" spc="0" dirty="0" smtClean="0">
                <a:solidFill>
                  <a:srgbClr val="DD8046"/>
                </a:solidFill>
                <a:latin typeface="Arial"/>
                <a:cs typeface="Arial"/>
              </a:rPr>
              <a:t> </a:t>
            </a:r>
            <a:r>
              <a:rPr sz="2400" u="heavy" spc="0" dirty="0" smtClean="0">
                <a:solidFill>
                  <a:srgbClr val="DD8046"/>
                </a:solidFill>
                <a:latin typeface="Arial"/>
                <a:cs typeface="Arial"/>
              </a:rPr>
              <a:t>l</a:t>
            </a:r>
            <a:r>
              <a:rPr sz="2400" u="heavy" spc="-10" dirty="0" smtClean="0">
                <a:solidFill>
                  <a:srgbClr val="DD8046"/>
                </a:solidFill>
                <a:latin typeface="Arial"/>
                <a:cs typeface="Arial"/>
              </a:rPr>
              <a:t>o</a:t>
            </a:r>
            <a:r>
              <a:rPr sz="2400" u="heavy" spc="0" dirty="0" smtClean="0">
                <a:solidFill>
                  <a:srgbClr val="DD8046"/>
                </a:solidFill>
                <a:latin typeface="Arial"/>
                <a:cs typeface="Arial"/>
              </a:rPr>
              <a:t>ng</a:t>
            </a:r>
            <a:r>
              <a:rPr sz="2400" u="heavy" spc="-10" dirty="0" smtClean="0">
                <a:solidFill>
                  <a:srgbClr val="DD8046"/>
                </a:solidFill>
                <a:latin typeface="Arial"/>
                <a:cs typeface="Arial"/>
              </a:rPr>
              <a:t>e</a:t>
            </a:r>
            <a:r>
              <a:rPr sz="2400" u="heavy" spc="0" dirty="0" smtClean="0">
                <a:solidFill>
                  <a:srgbClr val="DD8046"/>
                </a:solidFill>
                <a:latin typeface="Arial"/>
                <a:cs typeface="Arial"/>
              </a:rPr>
              <a:t>r</a:t>
            </a:r>
            <a:r>
              <a:rPr sz="2400" u="heavy" spc="15" dirty="0" smtClean="0">
                <a:solidFill>
                  <a:srgbClr val="DD8046"/>
                </a:solidFill>
                <a:latin typeface="Arial"/>
                <a:cs typeface="Arial"/>
              </a:rPr>
              <a:t> </a:t>
            </a:r>
            <a:r>
              <a:rPr sz="2400" u="heavy" spc="0" dirty="0" smtClean="0">
                <a:solidFill>
                  <a:srgbClr val="DD8046"/>
                </a:solidFill>
                <a:latin typeface="Arial"/>
                <a:cs typeface="Arial"/>
              </a:rPr>
              <a:t>w</a:t>
            </a:r>
            <a:r>
              <a:rPr sz="2400" u="heavy" spc="-10" dirty="0" smtClean="0">
                <a:solidFill>
                  <a:srgbClr val="DD8046"/>
                </a:solidFill>
                <a:latin typeface="Arial"/>
                <a:cs typeface="Arial"/>
              </a:rPr>
              <a:t>a</a:t>
            </a:r>
            <a:r>
              <a:rPr sz="2400" u="heavy" spc="0" dirty="0" smtClean="0">
                <a:solidFill>
                  <a:srgbClr val="DD8046"/>
                </a:solidFill>
                <a:latin typeface="Arial"/>
                <a:cs typeface="Arial"/>
              </a:rPr>
              <a:t>ve</a:t>
            </a:r>
            <a:r>
              <a:rPr sz="2400" u="heavy" spc="15" dirty="0" smtClean="0">
                <a:solidFill>
                  <a:srgbClr val="DD8046"/>
                </a:solidFill>
                <a:latin typeface="Arial"/>
                <a:cs typeface="Arial"/>
              </a:rPr>
              <a:t> </a:t>
            </a:r>
            <a:r>
              <a:rPr sz="2400" u="heavy" spc="0" dirty="0" smtClean="0">
                <a:solidFill>
                  <a:srgbClr val="DD8046"/>
                </a:solidFill>
                <a:latin typeface="Arial"/>
                <a:cs typeface="Arial"/>
              </a:rPr>
              <a:t>l</a:t>
            </a:r>
            <a:r>
              <a:rPr sz="2400" u="heavy" spc="-10" dirty="0" smtClean="0">
                <a:solidFill>
                  <a:srgbClr val="DD8046"/>
                </a:solidFill>
                <a:latin typeface="Arial"/>
                <a:cs typeface="Arial"/>
              </a:rPr>
              <a:t>e</a:t>
            </a:r>
            <a:r>
              <a:rPr sz="2400" u="heavy" spc="0" dirty="0" smtClean="0">
                <a:solidFill>
                  <a:srgbClr val="DD8046"/>
                </a:solidFill>
                <a:latin typeface="Arial"/>
                <a:cs typeface="Arial"/>
              </a:rPr>
              <a:t>ngt</a:t>
            </a:r>
            <a:r>
              <a:rPr sz="2400" u="heavy" spc="-5" dirty="0" smtClean="0">
                <a:solidFill>
                  <a:srgbClr val="DD8046"/>
                </a:solidFill>
                <a:latin typeface="Arial"/>
                <a:cs typeface="Arial"/>
              </a:rPr>
              <a:t>h</a:t>
            </a:r>
            <a:r>
              <a:rPr sz="2400" spc="0" dirty="0" smtClean="0">
                <a:latin typeface="Arial"/>
                <a:cs typeface="Arial"/>
              </a:rPr>
              <a:t>.</a:t>
            </a:r>
            <a:endParaRPr sz="2400" dirty="0">
              <a:latin typeface="Arial"/>
              <a:cs typeface="Arial"/>
            </a:endParaRPr>
          </a:p>
          <a:p>
            <a:pPr>
              <a:lnSpc>
                <a:spcPts val="700"/>
              </a:lnSpc>
              <a:spcBef>
                <a:spcPts val="7"/>
              </a:spcBef>
              <a:buClr>
                <a:srgbClr val="DD8046"/>
              </a:buClr>
              <a:buFont typeface="Wingdings"/>
              <a:buChar char=""/>
            </a:pPr>
            <a:endParaRPr sz="700" dirty="0"/>
          </a:p>
          <a:p>
            <a:pPr marL="332740" marR="12700" indent="-320675">
              <a:lnSpc>
                <a:spcPct val="130000"/>
              </a:lnSpc>
              <a:buClr>
                <a:srgbClr val="DD8046"/>
              </a:buClr>
              <a:buSzPct val="60416"/>
              <a:buFont typeface="Wingdings"/>
              <a:buChar char=""/>
              <a:tabLst>
                <a:tab pos="332740" algn="l"/>
              </a:tabLst>
            </a:pPr>
            <a:r>
              <a:rPr sz="2400" dirty="0" smtClean="0">
                <a:latin typeface="Arial"/>
                <a:cs typeface="Arial"/>
              </a:rPr>
              <a:t>Em</a:t>
            </a:r>
            <a:r>
              <a:rPr sz="2400" spc="-10" dirty="0" smtClean="0">
                <a:latin typeface="Arial"/>
                <a:cs typeface="Arial"/>
              </a:rPr>
              <a:t>i</a:t>
            </a:r>
            <a:r>
              <a:rPr sz="2400" spc="0" dirty="0" smtClean="0">
                <a:latin typeface="Arial"/>
                <a:cs typeface="Arial"/>
              </a:rPr>
              <a:t>tted</a:t>
            </a:r>
            <a:r>
              <a:rPr sz="2400" spc="-15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p</a:t>
            </a:r>
            <a:r>
              <a:rPr sz="2400" spc="-10" dirty="0" smtClean="0">
                <a:latin typeface="Arial"/>
                <a:cs typeface="Arial"/>
              </a:rPr>
              <a:t>h</a:t>
            </a:r>
            <a:r>
              <a:rPr sz="2400" spc="0" dirty="0" smtClean="0">
                <a:latin typeface="Arial"/>
                <a:cs typeface="Arial"/>
              </a:rPr>
              <a:t>otons</a:t>
            </a:r>
            <a:r>
              <a:rPr sz="2400" spc="5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p</a:t>
            </a:r>
            <a:r>
              <a:rPr sz="2400" spc="-10" dirty="0" smtClean="0">
                <a:latin typeface="Arial"/>
                <a:cs typeface="Arial"/>
              </a:rPr>
              <a:t>a</a:t>
            </a:r>
            <a:r>
              <a:rPr sz="2400" spc="0" dirty="0" smtClean="0">
                <a:latin typeface="Arial"/>
                <a:cs typeface="Arial"/>
              </a:rPr>
              <a:t>ss through</a:t>
            </a:r>
            <a:r>
              <a:rPr sz="2400" spc="5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the</a:t>
            </a:r>
            <a:r>
              <a:rPr sz="2400" spc="-15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co</a:t>
            </a:r>
            <a:r>
              <a:rPr sz="2400" spc="-10" dirty="0" smtClean="0">
                <a:latin typeface="Arial"/>
                <a:cs typeface="Arial"/>
              </a:rPr>
              <a:t>l</a:t>
            </a:r>
            <a:r>
              <a:rPr sz="2400" spc="0" dirty="0" smtClean="0">
                <a:latin typeface="Arial"/>
                <a:cs typeface="Arial"/>
              </a:rPr>
              <a:t>l</a:t>
            </a:r>
            <a:r>
              <a:rPr sz="2400" spc="-10" dirty="0" smtClean="0">
                <a:latin typeface="Arial"/>
                <a:cs typeface="Arial"/>
              </a:rPr>
              <a:t>e</a:t>
            </a:r>
            <a:r>
              <a:rPr sz="2400" spc="0" dirty="0" smtClean="0">
                <a:latin typeface="Arial"/>
                <a:cs typeface="Arial"/>
              </a:rPr>
              <a:t>ction</a:t>
            </a:r>
            <a:r>
              <a:rPr sz="2400" spc="25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l</a:t>
            </a:r>
            <a:r>
              <a:rPr sz="2400" spc="-10" dirty="0" smtClean="0">
                <a:latin typeface="Arial"/>
                <a:cs typeface="Arial"/>
              </a:rPr>
              <a:t>e</a:t>
            </a:r>
            <a:r>
              <a:rPr sz="2400" spc="0" dirty="0" smtClean="0">
                <a:latin typeface="Arial"/>
                <a:cs typeface="Arial"/>
              </a:rPr>
              <a:t>ns a</a:t>
            </a:r>
            <a:r>
              <a:rPr sz="2400" spc="-10" dirty="0" smtClean="0">
                <a:latin typeface="Arial"/>
                <a:cs typeface="Arial"/>
              </a:rPr>
              <a:t>n</a:t>
            </a:r>
            <a:r>
              <a:rPr sz="2400" spc="0" dirty="0" smtClean="0">
                <a:latin typeface="Arial"/>
                <a:cs typeface="Arial"/>
              </a:rPr>
              <a:t>d</a:t>
            </a:r>
            <a:r>
              <a:rPr sz="2400" spc="10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are spl</a:t>
            </a:r>
            <a:r>
              <a:rPr sz="2400" spc="-15" dirty="0" smtClean="0">
                <a:latin typeface="Arial"/>
                <a:cs typeface="Arial"/>
              </a:rPr>
              <a:t>i</a:t>
            </a:r>
            <a:r>
              <a:rPr sz="2400" spc="0" dirty="0" smtClean="0">
                <a:latin typeface="Arial"/>
                <a:cs typeface="Arial"/>
              </a:rPr>
              <a:t>t</a:t>
            </a:r>
            <a:r>
              <a:rPr sz="2400" spc="5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and</a:t>
            </a:r>
            <a:r>
              <a:rPr sz="2400" spc="5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steered down</a:t>
            </a:r>
            <a:r>
              <a:rPr sz="2400" spc="5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spec</a:t>
            </a:r>
            <a:r>
              <a:rPr sz="2400" spc="-10" dirty="0" smtClean="0">
                <a:latin typeface="Arial"/>
                <a:cs typeface="Arial"/>
              </a:rPr>
              <a:t>i</a:t>
            </a:r>
            <a:r>
              <a:rPr sz="2400" spc="0" dirty="0" smtClean="0">
                <a:latin typeface="Arial"/>
                <a:cs typeface="Arial"/>
              </a:rPr>
              <a:t>fic</a:t>
            </a:r>
            <a:r>
              <a:rPr sz="2400" spc="10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chan</a:t>
            </a:r>
            <a:r>
              <a:rPr sz="2400" spc="-10" dirty="0" smtClean="0">
                <a:latin typeface="Arial"/>
                <a:cs typeface="Arial"/>
              </a:rPr>
              <a:t>n</a:t>
            </a:r>
            <a:r>
              <a:rPr sz="2400" spc="0" dirty="0" smtClean="0">
                <a:latin typeface="Arial"/>
                <a:cs typeface="Arial"/>
              </a:rPr>
              <a:t>e</a:t>
            </a:r>
            <a:r>
              <a:rPr sz="2400" spc="-10" dirty="0" smtClean="0">
                <a:latin typeface="Arial"/>
                <a:cs typeface="Arial"/>
              </a:rPr>
              <a:t>l</a:t>
            </a:r>
            <a:r>
              <a:rPr sz="2400" spc="0" dirty="0" smtClean="0">
                <a:latin typeface="Arial"/>
                <a:cs typeface="Arial"/>
              </a:rPr>
              <a:t>s</a:t>
            </a:r>
            <a:r>
              <a:rPr sz="2400" spc="35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w</a:t>
            </a:r>
            <a:r>
              <a:rPr sz="2400" spc="-10" dirty="0" smtClean="0">
                <a:latin typeface="Arial"/>
                <a:cs typeface="Arial"/>
              </a:rPr>
              <a:t>i</a:t>
            </a:r>
            <a:r>
              <a:rPr sz="2400" spc="0" dirty="0" smtClean="0">
                <a:latin typeface="Arial"/>
                <a:cs typeface="Arial"/>
              </a:rPr>
              <a:t>th the </a:t>
            </a:r>
            <a:r>
              <a:rPr sz="2400" spc="-10" dirty="0" smtClean="0">
                <a:latin typeface="Arial"/>
                <a:cs typeface="Arial"/>
              </a:rPr>
              <a:t>u</a:t>
            </a:r>
            <a:r>
              <a:rPr sz="2400" spc="0" dirty="0" smtClean="0">
                <a:latin typeface="Arial"/>
                <a:cs typeface="Arial"/>
              </a:rPr>
              <a:t>se of filters.</a:t>
            </a:r>
            <a:endParaRPr sz="2400" dirty="0">
              <a:latin typeface="Arial"/>
              <a:cs typeface="Arial"/>
            </a:endParaRPr>
          </a:p>
          <a:p>
            <a:pPr>
              <a:lnSpc>
                <a:spcPts val="550"/>
              </a:lnSpc>
              <a:spcBef>
                <a:spcPts val="12"/>
              </a:spcBef>
              <a:buClr>
                <a:srgbClr val="DD8046"/>
              </a:buClr>
              <a:buFont typeface="Wingdings"/>
              <a:buChar char=""/>
            </a:pPr>
            <a:endParaRPr sz="550" dirty="0"/>
          </a:p>
          <a:p>
            <a:pPr>
              <a:lnSpc>
                <a:spcPts val="1000"/>
              </a:lnSpc>
              <a:buClr>
                <a:srgbClr val="DD8046"/>
              </a:buClr>
              <a:buFont typeface="Wingdings"/>
              <a:buChar char=""/>
            </a:pPr>
            <a:endParaRPr sz="100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284226" rIns="0" bIns="0" rtlCol="0">
            <a:noAutofit/>
          </a:bodyPr>
          <a:lstStyle/>
          <a:p>
            <a:pPr marL="154940">
              <a:lnSpc>
                <a:spcPct val="100000"/>
              </a:lnSpc>
            </a:pPr>
            <a:r>
              <a:rPr sz="4400" dirty="0" smtClean="0">
                <a:solidFill>
                  <a:srgbClr val="775F54"/>
                </a:solidFill>
                <a:latin typeface="Arial"/>
                <a:cs typeface="Arial"/>
              </a:rPr>
              <a:t>Optic</a:t>
            </a:r>
            <a:r>
              <a:rPr sz="4400" spc="5" dirty="0" smtClean="0">
                <a:solidFill>
                  <a:srgbClr val="775F54"/>
                </a:solidFill>
                <a:latin typeface="Arial"/>
                <a:cs typeface="Arial"/>
              </a:rPr>
              <a:t>s</a:t>
            </a:r>
            <a:r>
              <a:rPr sz="4400" spc="0" dirty="0" smtClean="0">
                <a:solidFill>
                  <a:srgbClr val="775F54"/>
                </a:solidFill>
                <a:latin typeface="Arial"/>
                <a:cs typeface="Arial"/>
              </a:rPr>
              <a:t>-</a:t>
            </a:r>
            <a:r>
              <a:rPr sz="4400" spc="-15" dirty="0" smtClean="0">
                <a:solidFill>
                  <a:srgbClr val="775F54"/>
                </a:solidFill>
                <a:latin typeface="Arial"/>
                <a:cs typeface="Arial"/>
              </a:rPr>
              <a:t> </a:t>
            </a:r>
            <a:r>
              <a:rPr sz="4400" spc="0" dirty="0" smtClean="0">
                <a:solidFill>
                  <a:srgbClr val="775F54"/>
                </a:solidFill>
                <a:latin typeface="Arial"/>
                <a:cs typeface="Arial"/>
              </a:rPr>
              <a:t>Filters</a:t>
            </a:r>
            <a:endParaRPr sz="44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40" y="1610233"/>
            <a:ext cx="8221345" cy="276479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332740" marR="12700" indent="-320675">
              <a:lnSpc>
                <a:spcPct val="100000"/>
              </a:lnSpc>
              <a:buClr>
                <a:srgbClr val="DD8046"/>
              </a:buClr>
              <a:buSzPct val="60416"/>
              <a:buFont typeface="Wingdings"/>
              <a:buChar char=""/>
              <a:tabLst>
                <a:tab pos="332740" algn="l"/>
                <a:tab pos="1984375" algn="l"/>
                <a:tab pos="4185920" algn="l"/>
                <a:tab pos="4944745" algn="l"/>
                <a:tab pos="6009005" algn="l"/>
                <a:tab pos="6953884" algn="l"/>
              </a:tabLst>
            </a:pPr>
            <a:r>
              <a:rPr sz="2400" dirty="0" smtClean="0">
                <a:latin typeface="Arial"/>
                <a:cs typeface="Arial"/>
              </a:rPr>
              <a:t>Di</a:t>
            </a:r>
            <a:r>
              <a:rPr sz="2400" spc="-45" dirty="0" smtClean="0">
                <a:latin typeface="Arial"/>
                <a:cs typeface="Arial"/>
              </a:rPr>
              <a:t>f</a:t>
            </a:r>
            <a:r>
              <a:rPr sz="2400" spc="0" dirty="0" smtClean="0">
                <a:latin typeface="Arial"/>
                <a:cs typeface="Arial"/>
              </a:rPr>
              <a:t>ferent	wav</a:t>
            </a:r>
            <a:r>
              <a:rPr sz="2400" spc="5" dirty="0" smtClean="0">
                <a:latin typeface="Arial"/>
                <a:cs typeface="Arial"/>
              </a:rPr>
              <a:t>ele</a:t>
            </a:r>
            <a:r>
              <a:rPr sz="2400" spc="0" dirty="0" smtClean="0">
                <a:latin typeface="Arial"/>
                <a:cs typeface="Arial"/>
              </a:rPr>
              <a:t>ngths	</a:t>
            </a:r>
            <a:r>
              <a:rPr sz="2400" spc="-5" dirty="0" smtClean="0">
                <a:latin typeface="Arial"/>
                <a:cs typeface="Arial"/>
              </a:rPr>
              <a:t>o</a:t>
            </a:r>
            <a:r>
              <a:rPr sz="2400" spc="0" dirty="0" smtClean="0">
                <a:latin typeface="Arial"/>
                <a:cs typeface="Arial"/>
              </a:rPr>
              <a:t>f	light	are	scattered simu</a:t>
            </a:r>
            <a:r>
              <a:rPr sz="2400" spc="-10" dirty="0" smtClean="0">
                <a:latin typeface="Arial"/>
                <a:cs typeface="Arial"/>
              </a:rPr>
              <a:t>l</a:t>
            </a:r>
            <a:r>
              <a:rPr sz="2400" spc="0" dirty="0" smtClean="0">
                <a:latin typeface="Arial"/>
                <a:cs typeface="Arial"/>
              </a:rPr>
              <a:t>taneous</a:t>
            </a:r>
            <a:r>
              <a:rPr sz="2400" spc="-15" dirty="0" smtClean="0">
                <a:latin typeface="Arial"/>
                <a:cs typeface="Arial"/>
              </a:rPr>
              <a:t>l</a:t>
            </a:r>
            <a:r>
              <a:rPr sz="2400" spc="0" dirty="0" smtClean="0">
                <a:latin typeface="Arial"/>
                <a:cs typeface="Arial"/>
              </a:rPr>
              <a:t>y</a:t>
            </a:r>
            <a:r>
              <a:rPr sz="2400" spc="40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f</a:t>
            </a:r>
            <a:r>
              <a:rPr sz="2400" spc="5" dirty="0" smtClean="0">
                <a:latin typeface="Arial"/>
                <a:cs typeface="Arial"/>
              </a:rPr>
              <a:t>r</a:t>
            </a:r>
            <a:r>
              <a:rPr sz="2400" spc="0" dirty="0" smtClean="0">
                <a:latin typeface="Arial"/>
                <a:cs typeface="Arial"/>
              </a:rPr>
              <a:t>om</a:t>
            </a:r>
            <a:r>
              <a:rPr sz="2400" spc="-15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a cell</a:t>
            </a:r>
            <a:endParaRPr sz="2400">
              <a:latin typeface="Arial"/>
              <a:cs typeface="Arial"/>
            </a:endParaRPr>
          </a:p>
          <a:p>
            <a:pPr>
              <a:lnSpc>
                <a:spcPts val="550"/>
              </a:lnSpc>
              <a:spcBef>
                <a:spcPts val="47"/>
              </a:spcBef>
              <a:buClr>
                <a:srgbClr val="DD8046"/>
              </a:buClr>
              <a:buFont typeface="Wingdings"/>
              <a:buChar char=""/>
            </a:pPr>
            <a:endParaRPr sz="550"/>
          </a:p>
          <a:p>
            <a:pPr marL="652780" marR="12700" lvl="1" indent="-274320" algn="just">
              <a:lnSpc>
                <a:spcPct val="100099"/>
              </a:lnSpc>
              <a:buClr>
                <a:srgbClr val="93B6D2"/>
              </a:buClr>
              <a:buSzPct val="68750"/>
              <a:buFont typeface="Wingdings"/>
              <a:buChar char=""/>
              <a:tabLst>
                <a:tab pos="652780" algn="l"/>
                <a:tab pos="1562735" algn="l"/>
              </a:tabLst>
            </a:pPr>
            <a:r>
              <a:rPr sz="2400" i="1" dirty="0" smtClean="0">
                <a:latin typeface="Arial"/>
                <a:cs typeface="Arial"/>
              </a:rPr>
              <a:t>Need </a:t>
            </a:r>
            <a:r>
              <a:rPr sz="2400" i="1" spc="-195" dirty="0" smtClean="0">
                <a:latin typeface="Arial"/>
                <a:cs typeface="Arial"/>
              </a:rPr>
              <a:t> </a:t>
            </a:r>
            <a:r>
              <a:rPr sz="2400" i="1" spc="0" dirty="0" smtClean="0">
                <a:latin typeface="Arial"/>
                <a:cs typeface="Arial"/>
              </a:rPr>
              <a:t>to </a:t>
            </a:r>
            <a:r>
              <a:rPr sz="2400" i="1" spc="-200" dirty="0" smtClean="0">
                <a:latin typeface="Arial"/>
                <a:cs typeface="Arial"/>
              </a:rPr>
              <a:t> </a:t>
            </a:r>
            <a:r>
              <a:rPr sz="2400" i="1" spc="-10" dirty="0" smtClean="0">
                <a:latin typeface="Arial"/>
                <a:cs typeface="Arial"/>
              </a:rPr>
              <a:t>s</a:t>
            </a:r>
            <a:r>
              <a:rPr sz="2400" i="1" spc="0" dirty="0" smtClean="0">
                <a:latin typeface="Arial"/>
                <a:cs typeface="Arial"/>
              </a:rPr>
              <a:t>p</a:t>
            </a:r>
            <a:r>
              <a:rPr sz="2400" i="1" spc="5" dirty="0" smtClean="0">
                <a:latin typeface="Arial"/>
                <a:cs typeface="Arial"/>
              </a:rPr>
              <a:t>l</a:t>
            </a:r>
            <a:r>
              <a:rPr sz="2400" i="1" spc="0" dirty="0" smtClean="0">
                <a:latin typeface="Arial"/>
                <a:cs typeface="Arial"/>
              </a:rPr>
              <a:t>it </a:t>
            </a:r>
            <a:r>
              <a:rPr sz="2400" i="1" spc="-200" dirty="0" smtClean="0">
                <a:latin typeface="Arial"/>
                <a:cs typeface="Arial"/>
              </a:rPr>
              <a:t> </a:t>
            </a:r>
            <a:r>
              <a:rPr sz="2400" i="1" spc="0" dirty="0" smtClean="0">
                <a:latin typeface="Arial"/>
                <a:cs typeface="Arial"/>
              </a:rPr>
              <a:t>the </a:t>
            </a:r>
            <a:r>
              <a:rPr sz="2400" i="1" spc="-195" dirty="0" smtClean="0">
                <a:latin typeface="Arial"/>
                <a:cs typeface="Arial"/>
              </a:rPr>
              <a:t> </a:t>
            </a:r>
            <a:r>
              <a:rPr sz="2400" i="1" spc="0" dirty="0" smtClean="0">
                <a:latin typeface="Arial"/>
                <a:cs typeface="Arial"/>
              </a:rPr>
              <a:t>l</a:t>
            </a:r>
            <a:r>
              <a:rPr sz="2400" i="1" spc="-10" dirty="0" smtClean="0">
                <a:latin typeface="Arial"/>
                <a:cs typeface="Arial"/>
              </a:rPr>
              <a:t>i</a:t>
            </a:r>
            <a:r>
              <a:rPr sz="2400" i="1" spc="5" dirty="0" smtClean="0">
                <a:latin typeface="Arial"/>
                <a:cs typeface="Arial"/>
              </a:rPr>
              <a:t>g</a:t>
            </a:r>
            <a:r>
              <a:rPr sz="2400" i="1" spc="0" dirty="0" smtClean="0">
                <a:latin typeface="Arial"/>
                <a:cs typeface="Arial"/>
              </a:rPr>
              <a:t>ht </a:t>
            </a:r>
            <a:r>
              <a:rPr sz="2400" i="1" spc="-190" dirty="0" smtClean="0">
                <a:latin typeface="Arial"/>
                <a:cs typeface="Arial"/>
              </a:rPr>
              <a:t> </a:t>
            </a:r>
            <a:r>
              <a:rPr sz="2400" i="1" spc="0" dirty="0" smtClean="0">
                <a:latin typeface="Arial"/>
                <a:cs typeface="Arial"/>
              </a:rPr>
              <a:t>i</a:t>
            </a:r>
            <a:r>
              <a:rPr sz="2400" i="1" spc="-10" dirty="0" smtClean="0">
                <a:latin typeface="Arial"/>
                <a:cs typeface="Arial"/>
              </a:rPr>
              <a:t>n</a:t>
            </a:r>
            <a:r>
              <a:rPr sz="2400" i="1" spc="0" dirty="0" smtClean="0">
                <a:latin typeface="Arial"/>
                <a:cs typeface="Arial"/>
              </a:rPr>
              <a:t>to </a:t>
            </a:r>
            <a:r>
              <a:rPr sz="2400" i="1" spc="-195" dirty="0" smtClean="0">
                <a:latin typeface="Arial"/>
                <a:cs typeface="Arial"/>
              </a:rPr>
              <a:t> </a:t>
            </a:r>
            <a:r>
              <a:rPr sz="2400" i="1" spc="0" dirty="0" smtClean="0">
                <a:latin typeface="Arial"/>
                <a:cs typeface="Arial"/>
              </a:rPr>
              <a:t>its </a:t>
            </a:r>
            <a:r>
              <a:rPr sz="2400" i="1" spc="-220" dirty="0" smtClean="0">
                <a:latin typeface="Arial"/>
                <a:cs typeface="Arial"/>
              </a:rPr>
              <a:t> </a:t>
            </a:r>
            <a:r>
              <a:rPr sz="2400" i="1" spc="0" dirty="0" smtClean="0">
                <a:latin typeface="Arial"/>
                <a:cs typeface="Arial"/>
              </a:rPr>
              <a:t>specific </a:t>
            </a:r>
            <a:r>
              <a:rPr sz="2400" i="1" spc="-195" dirty="0" smtClean="0">
                <a:latin typeface="Arial"/>
                <a:cs typeface="Arial"/>
              </a:rPr>
              <a:t> </a:t>
            </a:r>
            <a:r>
              <a:rPr sz="2400" i="1" spc="0" dirty="0" smtClean="0">
                <a:latin typeface="Arial"/>
                <a:cs typeface="Arial"/>
              </a:rPr>
              <a:t>wave</a:t>
            </a:r>
            <a:r>
              <a:rPr sz="2400" i="1" spc="5" dirty="0" smtClean="0">
                <a:latin typeface="Arial"/>
                <a:cs typeface="Arial"/>
              </a:rPr>
              <a:t>l</a:t>
            </a:r>
            <a:r>
              <a:rPr sz="2400" i="1" spc="0" dirty="0" smtClean="0">
                <a:latin typeface="Arial"/>
                <a:cs typeface="Arial"/>
              </a:rPr>
              <a:t>engths </a:t>
            </a:r>
            <a:r>
              <a:rPr sz="2400" i="1" spc="-190" dirty="0" smtClean="0">
                <a:latin typeface="Arial"/>
                <a:cs typeface="Arial"/>
              </a:rPr>
              <a:t> </a:t>
            </a:r>
            <a:r>
              <a:rPr sz="2400" i="1" spc="-5" dirty="0" smtClean="0">
                <a:latin typeface="Arial"/>
                <a:cs typeface="Arial"/>
              </a:rPr>
              <a:t>in </a:t>
            </a:r>
            <a:r>
              <a:rPr sz="2400" i="1" spc="0" dirty="0" smtClean="0">
                <a:latin typeface="Arial"/>
                <a:cs typeface="Arial"/>
              </a:rPr>
              <a:t>order	to </a:t>
            </a:r>
            <a:r>
              <a:rPr sz="2400" i="1" spc="200" dirty="0" smtClean="0">
                <a:latin typeface="Arial"/>
                <a:cs typeface="Arial"/>
              </a:rPr>
              <a:t> </a:t>
            </a:r>
            <a:r>
              <a:rPr sz="2400" i="1" spc="-10" dirty="0" smtClean="0">
                <a:latin typeface="Arial"/>
                <a:cs typeface="Arial"/>
              </a:rPr>
              <a:t>m</a:t>
            </a:r>
            <a:r>
              <a:rPr sz="2400" i="1" spc="0" dirty="0" smtClean="0">
                <a:latin typeface="Arial"/>
                <a:cs typeface="Arial"/>
              </a:rPr>
              <a:t>eas</a:t>
            </a:r>
            <a:r>
              <a:rPr sz="2400" i="1" spc="-10" dirty="0" smtClean="0">
                <a:latin typeface="Arial"/>
                <a:cs typeface="Arial"/>
              </a:rPr>
              <a:t>u</a:t>
            </a:r>
            <a:r>
              <a:rPr sz="2400" i="1" spc="0" dirty="0" smtClean="0">
                <a:latin typeface="Arial"/>
                <a:cs typeface="Arial"/>
              </a:rPr>
              <a:t>re </a:t>
            </a:r>
            <a:r>
              <a:rPr sz="2400" i="1" spc="229" dirty="0" smtClean="0">
                <a:latin typeface="Arial"/>
                <a:cs typeface="Arial"/>
              </a:rPr>
              <a:t> </a:t>
            </a:r>
            <a:r>
              <a:rPr sz="2400" i="1" spc="0" dirty="0" smtClean="0">
                <a:latin typeface="Arial"/>
                <a:cs typeface="Arial"/>
              </a:rPr>
              <a:t>and </a:t>
            </a:r>
            <a:r>
              <a:rPr sz="2400" i="1" spc="220" dirty="0" smtClean="0">
                <a:latin typeface="Arial"/>
                <a:cs typeface="Arial"/>
              </a:rPr>
              <a:t> </a:t>
            </a:r>
            <a:r>
              <a:rPr sz="2400" i="1" spc="0" dirty="0" smtClean="0">
                <a:latin typeface="Arial"/>
                <a:cs typeface="Arial"/>
              </a:rPr>
              <a:t>q</a:t>
            </a:r>
            <a:r>
              <a:rPr sz="2400" i="1" spc="-10" dirty="0" smtClean="0">
                <a:latin typeface="Arial"/>
                <a:cs typeface="Arial"/>
              </a:rPr>
              <a:t>u</a:t>
            </a:r>
            <a:r>
              <a:rPr sz="2400" i="1" spc="0" dirty="0" smtClean="0">
                <a:latin typeface="Arial"/>
                <a:cs typeface="Arial"/>
              </a:rPr>
              <a:t>antify </a:t>
            </a:r>
            <a:r>
              <a:rPr sz="2400" i="1" spc="210" dirty="0" smtClean="0">
                <a:latin typeface="Arial"/>
                <a:cs typeface="Arial"/>
              </a:rPr>
              <a:t> </a:t>
            </a:r>
            <a:r>
              <a:rPr sz="2400" i="1" spc="0" dirty="0" smtClean="0">
                <a:latin typeface="Arial"/>
                <a:cs typeface="Arial"/>
              </a:rPr>
              <a:t>th</a:t>
            </a:r>
            <a:r>
              <a:rPr sz="2400" i="1" spc="10" dirty="0" smtClean="0">
                <a:latin typeface="Arial"/>
                <a:cs typeface="Arial"/>
              </a:rPr>
              <a:t>e</a:t>
            </a:r>
            <a:r>
              <a:rPr sz="2400" i="1" spc="0" dirty="0" smtClean="0">
                <a:latin typeface="Arial"/>
                <a:cs typeface="Arial"/>
              </a:rPr>
              <a:t>m </a:t>
            </a:r>
            <a:r>
              <a:rPr sz="2400" i="1" spc="200" dirty="0" smtClean="0">
                <a:latin typeface="Arial"/>
                <a:cs typeface="Arial"/>
              </a:rPr>
              <a:t> </a:t>
            </a:r>
            <a:r>
              <a:rPr sz="2400" i="1" spc="0" dirty="0" smtClean="0">
                <a:latin typeface="Arial"/>
                <a:cs typeface="Arial"/>
              </a:rPr>
              <a:t>independent</a:t>
            </a:r>
            <a:r>
              <a:rPr sz="2400" i="1" spc="5" dirty="0" smtClean="0">
                <a:latin typeface="Arial"/>
                <a:cs typeface="Arial"/>
              </a:rPr>
              <a:t>l</a:t>
            </a:r>
            <a:r>
              <a:rPr sz="2400" i="1" spc="-175" dirty="0" smtClean="0">
                <a:latin typeface="Arial"/>
                <a:cs typeface="Arial"/>
              </a:rPr>
              <a:t>y</a:t>
            </a:r>
            <a:r>
              <a:rPr sz="2400" i="1" spc="0" dirty="0" smtClean="0">
                <a:latin typeface="Arial"/>
                <a:cs typeface="Arial"/>
              </a:rPr>
              <a:t>. Th</a:t>
            </a:r>
            <a:r>
              <a:rPr sz="2400" i="1" spc="-10" dirty="0" smtClean="0">
                <a:latin typeface="Arial"/>
                <a:cs typeface="Arial"/>
              </a:rPr>
              <a:t>i</a:t>
            </a:r>
            <a:r>
              <a:rPr sz="2400" i="1" spc="0" dirty="0" smtClean="0">
                <a:latin typeface="Arial"/>
                <a:cs typeface="Arial"/>
              </a:rPr>
              <a:t>s </a:t>
            </a:r>
            <a:r>
              <a:rPr sz="2400" i="1" spc="-5" dirty="0" smtClean="0">
                <a:latin typeface="Arial"/>
                <a:cs typeface="Arial"/>
              </a:rPr>
              <a:t>i</a:t>
            </a:r>
            <a:r>
              <a:rPr sz="2400" i="1" spc="0" dirty="0" smtClean="0">
                <a:latin typeface="Arial"/>
                <a:cs typeface="Arial"/>
              </a:rPr>
              <a:t>s </a:t>
            </a:r>
            <a:r>
              <a:rPr sz="2400" i="1" spc="-5" dirty="0" smtClean="0">
                <a:latin typeface="Arial"/>
                <a:cs typeface="Arial"/>
              </a:rPr>
              <a:t>don</a:t>
            </a:r>
            <a:r>
              <a:rPr sz="2400" i="1" spc="0" dirty="0" smtClean="0">
                <a:latin typeface="Arial"/>
                <a:cs typeface="Arial"/>
              </a:rPr>
              <a:t>e</a:t>
            </a:r>
            <a:r>
              <a:rPr sz="2400" i="1" spc="15" dirty="0" smtClean="0">
                <a:latin typeface="Arial"/>
                <a:cs typeface="Arial"/>
              </a:rPr>
              <a:t> </a:t>
            </a:r>
            <a:r>
              <a:rPr sz="2400" i="1" spc="0" dirty="0" smtClean="0">
                <a:latin typeface="Arial"/>
                <a:cs typeface="Arial"/>
              </a:rPr>
              <a:t>w</a:t>
            </a:r>
            <a:r>
              <a:rPr sz="2400" i="1" spc="-10" dirty="0" smtClean="0">
                <a:latin typeface="Arial"/>
                <a:cs typeface="Arial"/>
              </a:rPr>
              <a:t>i</a:t>
            </a:r>
            <a:r>
              <a:rPr sz="2400" i="1" spc="0" dirty="0" smtClean="0">
                <a:latin typeface="Arial"/>
                <a:cs typeface="Arial"/>
              </a:rPr>
              <a:t>th</a:t>
            </a:r>
            <a:r>
              <a:rPr sz="2400" i="1" spc="15" dirty="0" smtClean="0">
                <a:latin typeface="Arial"/>
                <a:cs typeface="Arial"/>
              </a:rPr>
              <a:t> </a:t>
            </a:r>
            <a:r>
              <a:rPr sz="2400" i="1" spc="0" dirty="0" smtClean="0">
                <a:latin typeface="Arial"/>
                <a:cs typeface="Arial"/>
              </a:rPr>
              <a:t>filters.</a:t>
            </a:r>
            <a:endParaRPr sz="2400">
              <a:latin typeface="Arial"/>
              <a:cs typeface="Arial"/>
            </a:endParaRPr>
          </a:p>
          <a:p>
            <a:pPr>
              <a:lnSpc>
                <a:spcPts val="650"/>
              </a:lnSpc>
              <a:spcBef>
                <a:spcPts val="42"/>
              </a:spcBef>
            </a:pPr>
            <a:endParaRPr sz="650"/>
          </a:p>
          <a:p>
            <a:pPr marL="332740" marR="16510" indent="-320675">
              <a:lnSpc>
                <a:spcPct val="100000"/>
              </a:lnSpc>
              <a:buClr>
                <a:srgbClr val="DD8046"/>
              </a:buClr>
              <a:buSzPct val="60000"/>
              <a:buFont typeface="Wingdings"/>
              <a:buChar char=""/>
              <a:tabLst>
                <a:tab pos="332740" algn="l"/>
                <a:tab pos="1022985" algn="l"/>
                <a:tab pos="2171065" algn="l"/>
                <a:tab pos="2580640" algn="l"/>
                <a:tab pos="3484879" algn="l"/>
                <a:tab pos="4757420" algn="l"/>
                <a:tab pos="5431155" algn="l"/>
                <a:tab pos="6263640" algn="l"/>
              </a:tabLst>
            </a:pPr>
            <a:r>
              <a:rPr sz="2500" i="1" spc="-15" dirty="0" smtClean="0">
                <a:latin typeface="Arial"/>
                <a:cs typeface="Arial"/>
              </a:rPr>
              <a:t>The	system	of	</a:t>
            </a:r>
            <a:r>
              <a:rPr sz="2500" i="1" spc="-10" dirty="0" smtClean="0">
                <a:latin typeface="Arial"/>
                <a:cs typeface="Arial"/>
              </a:rPr>
              <a:t>filt</a:t>
            </a:r>
            <a:r>
              <a:rPr sz="2500" i="1" spc="0" dirty="0" smtClean="0">
                <a:latin typeface="Arial"/>
                <a:cs typeface="Arial"/>
              </a:rPr>
              <a:t>e</a:t>
            </a:r>
            <a:r>
              <a:rPr sz="2500" i="1" spc="-5" dirty="0" smtClean="0">
                <a:latin typeface="Arial"/>
                <a:cs typeface="Arial"/>
              </a:rPr>
              <a:t>r</a:t>
            </a:r>
            <a:r>
              <a:rPr sz="2500" i="1" spc="-15" dirty="0" smtClean="0">
                <a:latin typeface="Arial"/>
                <a:cs typeface="Arial"/>
              </a:rPr>
              <a:t>s	e</a:t>
            </a:r>
            <a:r>
              <a:rPr sz="2500" i="1" spc="-10" dirty="0" smtClean="0">
                <a:latin typeface="Arial"/>
                <a:cs typeface="Arial"/>
              </a:rPr>
              <a:t>n</a:t>
            </a:r>
            <a:r>
              <a:rPr sz="2500" i="1" spc="-15" dirty="0" smtClean="0">
                <a:latin typeface="Arial"/>
                <a:cs typeface="Arial"/>
              </a:rPr>
              <a:t>sures	th</a:t>
            </a:r>
            <a:r>
              <a:rPr sz="2500" i="1" spc="-10" dirty="0" smtClean="0">
                <a:latin typeface="Arial"/>
                <a:cs typeface="Arial"/>
              </a:rPr>
              <a:t>at	</a:t>
            </a:r>
            <a:r>
              <a:rPr sz="2500" i="1" spc="-15" dirty="0" smtClean="0">
                <a:latin typeface="Arial"/>
                <a:cs typeface="Arial"/>
              </a:rPr>
              <a:t>e</a:t>
            </a:r>
            <a:r>
              <a:rPr sz="2500" i="1" spc="-5" dirty="0" smtClean="0">
                <a:latin typeface="Arial"/>
                <a:cs typeface="Arial"/>
              </a:rPr>
              <a:t>a</a:t>
            </a:r>
            <a:r>
              <a:rPr sz="2500" i="1" spc="-15" dirty="0" smtClean="0">
                <a:latin typeface="Arial"/>
                <a:cs typeface="Arial"/>
              </a:rPr>
              <a:t>ch	p</a:t>
            </a:r>
            <a:r>
              <a:rPr sz="2500" i="1" spc="-10" dirty="0" smtClean="0">
                <a:latin typeface="Arial"/>
                <a:cs typeface="Arial"/>
              </a:rPr>
              <a:t>h</a:t>
            </a:r>
            <a:r>
              <a:rPr sz="2500" i="1" spc="-15" dirty="0" smtClean="0">
                <a:latin typeface="Arial"/>
                <a:cs typeface="Arial"/>
              </a:rPr>
              <a:t>ot</a:t>
            </a:r>
            <a:r>
              <a:rPr sz="2500" i="1" spc="-10" dirty="0" smtClean="0">
                <a:latin typeface="Arial"/>
                <a:cs typeface="Arial"/>
              </a:rPr>
              <a:t>o</a:t>
            </a:r>
            <a:r>
              <a:rPr sz="2500" i="1" spc="-15" dirty="0" smtClean="0">
                <a:latin typeface="Arial"/>
                <a:cs typeface="Arial"/>
              </a:rPr>
              <a:t>d</a:t>
            </a:r>
            <a:r>
              <a:rPr sz="2500" i="1" spc="-10" dirty="0" smtClean="0">
                <a:latin typeface="Arial"/>
                <a:cs typeface="Arial"/>
              </a:rPr>
              <a:t>e</a:t>
            </a:r>
            <a:r>
              <a:rPr sz="2500" i="1" spc="-15" dirty="0" smtClean="0">
                <a:latin typeface="Arial"/>
                <a:cs typeface="Arial"/>
              </a:rPr>
              <a:t>tector receives</a:t>
            </a:r>
            <a:r>
              <a:rPr sz="2500" i="1" spc="5" dirty="0" smtClean="0">
                <a:latin typeface="Arial"/>
                <a:cs typeface="Arial"/>
              </a:rPr>
              <a:t> </a:t>
            </a:r>
            <a:r>
              <a:rPr sz="2500" i="1" spc="-10" dirty="0" smtClean="0">
                <a:latin typeface="Arial"/>
                <a:cs typeface="Arial"/>
              </a:rPr>
              <a:t>light</a:t>
            </a:r>
            <a:r>
              <a:rPr sz="2500" i="1" spc="10" dirty="0" smtClean="0">
                <a:latin typeface="Arial"/>
                <a:cs typeface="Arial"/>
              </a:rPr>
              <a:t> </a:t>
            </a:r>
            <a:r>
              <a:rPr sz="2500" i="1" spc="-15" dirty="0" smtClean="0">
                <a:latin typeface="Arial"/>
                <a:cs typeface="Arial"/>
              </a:rPr>
              <a:t>bands of </a:t>
            </a:r>
            <a:r>
              <a:rPr sz="2500" i="1" spc="-10" dirty="0" smtClean="0">
                <a:latin typeface="Arial"/>
                <a:cs typeface="Arial"/>
              </a:rPr>
              <a:t>vario</a:t>
            </a:r>
            <a:r>
              <a:rPr sz="2500" i="1" spc="-15" dirty="0" smtClean="0">
                <a:latin typeface="Arial"/>
                <a:cs typeface="Arial"/>
              </a:rPr>
              <a:t>us</a:t>
            </a:r>
            <a:r>
              <a:rPr sz="2500" i="1" spc="5" dirty="0" smtClean="0">
                <a:latin typeface="Arial"/>
                <a:cs typeface="Arial"/>
              </a:rPr>
              <a:t> </a:t>
            </a:r>
            <a:r>
              <a:rPr sz="2500" i="1" spc="-15" dirty="0" smtClean="0">
                <a:latin typeface="Arial"/>
                <a:cs typeface="Arial"/>
              </a:rPr>
              <a:t>wavel</a:t>
            </a:r>
            <a:r>
              <a:rPr sz="2500" i="1" spc="-10" dirty="0" smtClean="0">
                <a:latin typeface="Arial"/>
                <a:cs typeface="Arial"/>
              </a:rPr>
              <a:t>e</a:t>
            </a:r>
            <a:r>
              <a:rPr sz="2500" i="1" spc="-15" dirty="0" smtClean="0">
                <a:latin typeface="Arial"/>
                <a:cs typeface="Arial"/>
              </a:rPr>
              <a:t>n</a:t>
            </a:r>
            <a:r>
              <a:rPr sz="2500" i="1" spc="-10" dirty="0" smtClean="0">
                <a:latin typeface="Arial"/>
                <a:cs typeface="Arial"/>
              </a:rPr>
              <a:t>g</a:t>
            </a:r>
            <a:r>
              <a:rPr sz="2500" i="1" spc="-15" dirty="0" smtClean="0">
                <a:latin typeface="Arial"/>
                <a:cs typeface="Arial"/>
              </a:rPr>
              <a:t>th</a:t>
            </a:r>
            <a:r>
              <a:rPr sz="2500" i="1" spc="0" dirty="0" smtClean="0">
                <a:latin typeface="Arial"/>
                <a:cs typeface="Arial"/>
              </a:rPr>
              <a:t>s</a:t>
            </a:r>
            <a:r>
              <a:rPr sz="2500" i="1" spc="-10" dirty="0" smtClean="0">
                <a:latin typeface="Arial"/>
                <a:cs typeface="Arial"/>
              </a:rPr>
              <a:t>.</a:t>
            </a:r>
            <a:endParaRPr sz="25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35940" y="4454652"/>
            <a:ext cx="2310765" cy="244729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332740" marR="101600" indent="-320675" algn="just">
              <a:lnSpc>
                <a:spcPct val="100000"/>
              </a:lnSpc>
              <a:buClr>
                <a:srgbClr val="DD8046"/>
              </a:buClr>
              <a:buSzPct val="58333"/>
              <a:buFont typeface="Wingdings"/>
              <a:buChar char=""/>
              <a:tabLst>
                <a:tab pos="332740" algn="l"/>
                <a:tab pos="1402715" algn="l"/>
              </a:tabLst>
            </a:pPr>
            <a:r>
              <a:rPr sz="2400" dirty="0" smtClean="0">
                <a:latin typeface="Arial"/>
                <a:cs typeface="Arial"/>
              </a:rPr>
              <a:t>Optic</a:t>
            </a:r>
            <a:r>
              <a:rPr sz="2400" spc="-10" dirty="0" smtClean="0">
                <a:latin typeface="Arial"/>
                <a:cs typeface="Arial"/>
              </a:rPr>
              <a:t>a</a:t>
            </a:r>
            <a:r>
              <a:rPr sz="2400" spc="0" dirty="0" smtClean="0">
                <a:latin typeface="Arial"/>
                <a:cs typeface="Arial"/>
              </a:rPr>
              <a:t>l </a:t>
            </a:r>
            <a:r>
              <a:rPr sz="2400" spc="220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fil</a:t>
            </a:r>
            <a:r>
              <a:rPr sz="2400" spc="5" dirty="0" smtClean="0">
                <a:latin typeface="Arial"/>
                <a:cs typeface="Arial"/>
              </a:rPr>
              <a:t>t</a:t>
            </a:r>
            <a:r>
              <a:rPr sz="2400" spc="0" dirty="0" smtClean="0">
                <a:latin typeface="Arial"/>
                <a:cs typeface="Arial"/>
              </a:rPr>
              <a:t>ers reflect	s</a:t>
            </a:r>
            <a:r>
              <a:rPr sz="2400" spc="-15" dirty="0" smtClean="0">
                <a:latin typeface="Arial"/>
                <a:cs typeface="Arial"/>
              </a:rPr>
              <a:t>o</a:t>
            </a:r>
            <a:r>
              <a:rPr sz="2400" spc="0" dirty="0" smtClean="0">
                <a:latin typeface="Arial"/>
                <a:cs typeface="Arial"/>
              </a:rPr>
              <a:t>me others.</a:t>
            </a:r>
            <a:endParaRPr sz="2400">
              <a:latin typeface="Arial"/>
              <a:cs typeface="Arial"/>
            </a:endParaRPr>
          </a:p>
          <a:p>
            <a:pPr>
              <a:lnSpc>
                <a:spcPts val="700"/>
              </a:lnSpc>
              <a:spcBef>
                <a:spcPts val="7"/>
              </a:spcBef>
              <a:buClr>
                <a:srgbClr val="DD8046"/>
              </a:buClr>
              <a:buFont typeface="Wingdings"/>
              <a:buChar char=""/>
            </a:pPr>
            <a:endParaRPr sz="700"/>
          </a:p>
          <a:p>
            <a:pPr marL="332740" indent="-320675">
              <a:lnSpc>
                <a:spcPct val="100000"/>
              </a:lnSpc>
              <a:buClr>
                <a:srgbClr val="DD8046"/>
              </a:buClr>
              <a:buSzPct val="58333"/>
              <a:buFont typeface="Wingdings"/>
              <a:buChar char=""/>
              <a:tabLst>
                <a:tab pos="332740" algn="l"/>
              </a:tabLst>
            </a:pPr>
            <a:r>
              <a:rPr sz="2400" spc="-140" dirty="0" smtClean="0">
                <a:latin typeface="Arial"/>
                <a:cs typeface="Arial"/>
              </a:rPr>
              <a:t>T</a:t>
            </a:r>
            <a:r>
              <a:rPr sz="2400" spc="0" dirty="0" smtClean="0">
                <a:latin typeface="Arial"/>
                <a:cs typeface="Arial"/>
              </a:rPr>
              <a:t>yp</a:t>
            </a:r>
            <a:r>
              <a:rPr sz="2400" spc="-10" dirty="0" smtClean="0">
                <a:latin typeface="Arial"/>
                <a:cs typeface="Arial"/>
              </a:rPr>
              <a:t>e</a:t>
            </a:r>
            <a:r>
              <a:rPr sz="2400" spc="0" dirty="0" smtClean="0">
                <a:latin typeface="Arial"/>
                <a:cs typeface="Arial"/>
              </a:rPr>
              <a:t>s</a:t>
            </a:r>
            <a:r>
              <a:rPr sz="2400" spc="5" dirty="0" smtClean="0">
                <a:latin typeface="Arial"/>
                <a:cs typeface="Arial"/>
              </a:rPr>
              <a:t> </a:t>
            </a:r>
            <a:r>
              <a:rPr sz="2400" spc="-5" dirty="0" smtClean="0">
                <a:latin typeface="Arial"/>
                <a:cs typeface="Arial"/>
              </a:rPr>
              <a:t>o</a:t>
            </a:r>
            <a:r>
              <a:rPr sz="2400" spc="0" dirty="0" smtClean="0">
                <a:latin typeface="Arial"/>
                <a:cs typeface="Arial"/>
              </a:rPr>
              <a:t>f</a:t>
            </a:r>
            <a:r>
              <a:rPr sz="2400" spc="-5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filters</a:t>
            </a:r>
            <a:endParaRPr sz="2400">
              <a:latin typeface="Arial"/>
              <a:cs typeface="Arial"/>
            </a:endParaRPr>
          </a:p>
          <a:p>
            <a:pPr>
              <a:lnSpc>
                <a:spcPts val="600"/>
              </a:lnSpc>
              <a:spcBef>
                <a:spcPts val="2"/>
              </a:spcBef>
              <a:buClr>
                <a:srgbClr val="DD8046"/>
              </a:buClr>
              <a:buFont typeface="Wingdings"/>
              <a:buChar char=""/>
            </a:pPr>
            <a:endParaRPr sz="600"/>
          </a:p>
          <a:p>
            <a:pPr marL="716915" lvl="1" indent="-338455">
              <a:lnSpc>
                <a:spcPct val="100000"/>
              </a:lnSpc>
              <a:buClr>
                <a:srgbClr val="FF0000"/>
              </a:buClr>
              <a:buFont typeface="Arial"/>
              <a:buAutoNum type="arabicPeriod"/>
              <a:tabLst>
                <a:tab pos="716915" algn="l"/>
              </a:tabLst>
            </a:pPr>
            <a:r>
              <a:rPr sz="2400" spc="-5" dirty="0" smtClean="0">
                <a:solidFill>
                  <a:srgbClr val="FF0000"/>
                </a:solidFill>
                <a:latin typeface="Arial"/>
                <a:cs typeface="Arial"/>
              </a:rPr>
              <a:t>Lon</a:t>
            </a:r>
            <a:r>
              <a:rPr sz="2400" spc="0" dirty="0" smtClean="0">
                <a:solidFill>
                  <a:srgbClr val="FF0000"/>
                </a:solidFill>
                <a:latin typeface="Arial"/>
                <a:cs typeface="Arial"/>
              </a:rPr>
              <a:t>g</a:t>
            </a:r>
            <a:r>
              <a:rPr sz="2400" spc="10" dirty="0" smtClean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400" spc="0" dirty="0" smtClean="0">
                <a:solidFill>
                  <a:srgbClr val="FF0000"/>
                </a:solidFill>
                <a:latin typeface="Arial"/>
                <a:cs typeface="Arial"/>
              </a:rPr>
              <a:t>P</a:t>
            </a:r>
            <a:r>
              <a:rPr sz="2400" spc="-10" dirty="0" smtClean="0">
                <a:solidFill>
                  <a:srgbClr val="FF0000"/>
                </a:solidFill>
                <a:latin typeface="Arial"/>
                <a:cs typeface="Arial"/>
              </a:rPr>
              <a:t>a</a:t>
            </a:r>
            <a:r>
              <a:rPr sz="2400" spc="0" dirty="0" smtClean="0">
                <a:solidFill>
                  <a:srgbClr val="FF0000"/>
                </a:solidFill>
                <a:latin typeface="Arial"/>
                <a:cs typeface="Arial"/>
              </a:rPr>
              <a:t>ss</a:t>
            </a:r>
            <a:endParaRPr sz="2400">
              <a:latin typeface="Arial"/>
              <a:cs typeface="Arial"/>
            </a:endParaRPr>
          </a:p>
          <a:p>
            <a:pPr>
              <a:lnSpc>
                <a:spcPts val="600"/>
              </a:lnSpc>
              <a:spcBef>
                <a:spcPts val="0"/>
              </a:spcBef>
            </a:pPr>
            <a:endParaRPr sz="600"/>
          </a:p>
          <a:p>
            <a:pPr marL="378460">
              <a:lnSpc>
                <a:spcPct val="100000"/>
              </a:lnSpc>
            </a:pPr>
            <a:r>
              <a:rPr sz="2400" spc="-5" dirty="0" smtClean="0">
                <a:solidFill>
                  <a:srgbClr val="FF0000"/>
                </a:solidFill>
                <a:latin typeface="Arial"/>
                <a:cs typeface="Arial"/>
              </a:rPr>
              <a:t>3</a:t>
            </a:r>
            <a:r>
              <a:rPr sz="2400" spc="0" dirty="0" smtClean="0">
                <a:solidFill>
                  <a:srgbClr val="FF0000"/>
                </a:solidFill>
                <a:latin typeface="Arial"/>
                <a:cs typeface="Arial"/>
              </a:rPr>
              <a:t>.</a:t>
            </a:r>
            <a:r>
              <a:rPr sz="2400" spc="-5" dirty="0" smtClean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400" spc="0" dirty="0" smtClean="0">
                <a:solidFill>
                  <a:srgbClr val="FF0000"/>
                </a:solidFill>
                <a:latin typeface="Arial"/>
                <a:cs typeface="Arial"/>
              </a:rPr>
              <a:t>B</a:t>
            </a:r>
            <a:r>
              <a:rPr sz="2400" spc="-10" dirty="0" smtClean="0">
                <a:solidFill>
                  <a:srgbClr val="FF0000"/>
                </a:solidFill>
                <a:latin typeface="Arial"/>
                <a:cs typeface="Arial"/>
              </a:rPr>
              <a:t>a</a:t>
            </a:r>
            <a:r>
              <a:rPr sz="2400" spc="0" dirty="0" smtClean="0">
                <a:solidFill>
                  <a:srgbClr val="FF0000"/>
                </a:solidFill>
                <a:latin typeface="Arial"/>
                <a:cs typeface="Arial"/>
              </a:rPr>
              <a:t>nd</a:t>
            </a:r>
            <a:r>
              <a:rPr sz="2400" spc="10" dirty="0" smtClean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400" spc="0" dirty="0" smtClean="0">
                <a:solidFill>
                  <a:srgbClr val="FF0000"/>
                </a:solidFill>
                <a:latin typeface="Arial"/>
                <a:cs typeface="Arial"/>
              </a:rPr>
              <a:t>P</a:t>
            </a:r>
            <a:r>
              <a:rPr sz="2400" spc="-10" dirty="0" smtClean="0">
                <a:solidFill>
                  <a:srgbClr val="FF0000"/>
                </a:solidFill>
                <a:latin typeface="Arial"/>
                <a:cs typeface="Arial"/>
              </a:rPr>
              <a:t>a</a:t>
            </a:r>
            <a:r>
              <a:rPr sz="2400" spc="0" dirty="0" smtClean="0">
                <a:solidFill>
                  <a:srgbClr val="FF0000"/>
                </a:solidFill>
                <a:latin typeface="Arial"/>
                <a:cs typeface="Arial"/>
              </a:rPr>
              <a:t>ss</a:t>
            </a:r>
            <a:endParaRPr sz="24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909442" y="4454652"/>
            <a:ext cx="5847080" cy="74168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 indent="20955">
              <a:lnSpc>
                <a:spcPct val="100000"/>
              </a:lnSpc>
              <a:tabLst>
                <a:tab pos="672465" algn="l"/>
                <a:tab pos="1946275" algn="l"/>
                <a:tab pos="2108200" algn="l"/>
                <a:tab pos="2440305" algn="l"/>
                <a:tab pos="2950845" algn="l"/>
                <a:tab pos="3322954" algn="l"/>
                <a:tab pos="3658235" algn="l"/>
                <a:tab pos="4255770" algn="l"/>
                <a:tab pos="4431030" algn="l"/>
                <a:tab pos="5563870" algn="l"/>
              </a:tabLst>
            </a:pPr>
            <a:r>
              <a:rPr sz="2400" dirty="0" smtClean="0">
                <a:latin typeface="Arial"/>
                <a:cs typeface="Arial"/>
              </a:rPr>
              <a:t>are	desig</a:t>
            </a:r>
            <a:r>
              <a:rPr sz="2400" spc="5" dirty="0" smtClean="0">
                <a:latin typeface="Arial"/>
                <a:cs typeface="Arial"/>
              </a:rPr>
              <a:t>n</a:t>
            </a:r>
            <a:r>
              <a:rPr sz="2400" spc="0" dirty="0" smtClean="0">
                <a:latin typeface="Arial"/>
                <a:cs typeface="Arial"/>
              </a:rPr>
              <a:t>ed		</a:t>
            </a:r>
            <a:r>
              <a:rPr sz="2400" spc="5" dirty="0" smtClean="0">
                <a:latin typeface="Arial"/>
                <a:cs typeface="Arial"/>
              </a:rPr>
              <a:t>s</a:t>
            </a:r>
            <a:r>
              <a:rPr sz="2400" spc="0" dirty="0" smtClean="0">
                <a:latin typeface="Arial"/>
                <a:cs typeface="Arial"/>
              </a:rPr>
              <a:t>uch	that	t</a:t>
            </a:r>
            <a:r>
              <a:rPr sz="2400" spc="-10" dirty="0" smtClean="0">
                <a:latin typeface="Arial"/>
                <a:cs typeface="Arial"/>
              </a:rPr>
              <a:t>h</a:t>
            </a:r>
            <a:r>
              <a:rPr sz="2400" spc="0" dirty="0" smtClean="0">
                <a:latin typeface="Arial"/>
                <a:cs typeface="Arial"/>
              </a:rPr>
              <a:t>ey		abso</a:t>
            </a:r>
            <a:r>
              <a:rPr sz="2400" spc="10" dirty="0" smtClean="0">
                <a:latin typeface="Arial"/>
                <a:cs typeface="Arial"/>
              </a:rPr>
              <a:t>r</a:t>
            </a:r>
            <a:r>
              <a:rPr sz="2400" spc="0" dirty="0" smtClean="0">
                <a:latin typeface="Arial"/>
                <a:cs typeface="Arial"/>
              </a:rPr>
              <a:t>b	</a:t>
            </a:r>
            <a:r>
              <a:rPr sz="2400" spc="-5" dirty="0" smtClean="0">
                <a:latin typeface="Arial"/>
                <a:cs typeface="Arial"/>
              </a:rPr>
              <a:t>or </a:t>
            </a:r>
            <a:r>
              <a:rPr sz="2400" spc="0" dirty="0" smtClean="0">
                <a:latin typeface="Arial"/>
                <a:cs typeface="Arial"/>
              </a:rPr>
              <a:t>w</a:t>
            </a:r>
            <a:r>
              <a:rPr sz="2400" spc="-10" dirty="0" smtClean="0">
                <a:latin typeface="Arial"/>
                <a:cs typeface="Arial"/>
              </a:rPr>
              <a:t>a</a:t>
            </a:r>
            <a:r>
              <a:rPr sz="2400" spc="0" dirty="0" smtClean="0">
                <a:latin typeface="Arial"/>
                <a:cs typeface="Arial"/>
              </a:rPr>
              <a:t>v</a:t>
            </a:r>
            <a:r>
              <a:rPr sz="2400" spc="5" dirty="0" smtClean="0">
                <a:latin typeface="Arial"/>
                <a:cs typeface="Arial"/>
              </a:rPr>
              <a:t>e</a:t>
            </a:r>
            <a:r>
              <a:rPr sz="2400" spc="0" dirty="0" smtClean="0">
                <a:latin typeface="Arial"/>
                <a:cs typeface="Arial"/>
              </a:rPr>
              <a:t>len</a:t>
            </a:r>
            <a:r>
              <a:rPr sz="2400" spc="-10" dirty="0" smtClean="0">
                <a:latin typeface="Arial"/>
                <a:cs typeface="Arial"/>
              </a:rPr>
              <a:t>g</a:t>
            </a:r>
            <a:r>
              <a:rPr sz="2400" spc="0" dirty="0" smtClean="0">
                <a:latin typeface="Arial"/>
                <a:cs typeface="Arial"/>
              </a:rPr>
              <a:t>ths	</a:t>
            </a:r>
            <a:r>
              <a:rPr sz="2400" spc="-5" dirty="0" smtClean="0">
                <a:latin typeface="Arial"/>
                <a:cs typeface="Arial"/>
              </a:rPr>
              <a:t>o</a:t>
            </a:r>
            <a:r>
              <a:rPr sz="2400" spc="0" dirty="0" smtClean="0">
                <a:latin typeface="Arial"/>
                <a:cs typeface="Arial"/>
              </a:rPr>
              <a:t>f	l</a:t>
            </a:r>
            <a:r>
              <a:rPr sz="2400" spc="-10" dirty="0" smtClean="0">
                <a:latin typeface="Arial"/>
                <a:cs typeface="Arial"/>
              </a:rPr>
              <a:t>i</a:t>
            </a:r>
            <a:r>
              <a:rPr sz="2400" spc="5" dirty="0" smtClean="0">
                <a:latin typeface="Arial"/>
                <a:cs typeface="Arial"/>
              </a:rPr>
              <a:t>g</a:t>
            </a:r>
            <a:r>
              <a:rPr sz="2400" spc="0" dirty="0" smtClean="0">
                <a:latin typeface="Arial"/>
                <a:cs typeface="Arial"/>
              </a:rPr>
              <a:t>ht,	w</a:t>
            </a:r>
            <a:r>
              <a:rPr sz="2400" spc="-10" dirty="0" smtClean="0">
                <a:latin typeface="Arial"/>
                <a:cs typeface="Arial"/>
              </a:rPr>
              <a:t>h</a:t>
            </a:r>
            <a:r>
              <a:rPr sz="2400" spc="0" dirty="0" smtClean="0">
                <a:latin typeface="Arial"/>
                <a:cs typeface="Arial"/>
              </a:rPr>
              <a:t>ile	t</a:t>
            </a:r>
            <a:r>
              <a:rPr sz="2400" spc="5" dirty="0" smtClean="0">
                <a:latin typeface="Arial"/>
                <a:cs typeface="Arial"/>
              </a:rPr>
              <a:t>r</a:t>
            </a:r>
            <a:r>
              <a:rPr sz="2400" spc="0" dirty="0" smtClean="0">
                <a:latin typeface="Arial"/>
                <a:cs typeface="Arial"/>
              </a:rPr>
              <a:t>ansmi</a:t>
            </a:r>
            <a:r>
              <a:rPr sz="2400" spc="-15" dirty="0" smtClean="0">
                <a:latin typeface="Arial"/>
                <a:cs typeface="Arial"/>
              </a:rPr>
              <a:t>t</a:t>
            </a:r>
            <a:r>
              <a:rPr sz="2400" spc="0" dirty="0" smtClean="0">
                <a:latin typeface="Arial"/>
                <a:cs typeface="Arial"/>
              </a:rPr>
              <a:t>ti</a:t>
            </a:r>
            <a:r>
              <a:rPr sz="2400" spc="5" dirty="0" smtClean="0">
                <a:latin typeface="Arial"/>
                <a:cs typeface="Arial"/>
              </a:rPr>
              <a:t>n</a:t>
            </a:r>
            <a:r>
              <a:rPr sz="2400" spc="0" dirty="0" smtClean="0">
                <a:latin typeface="Arial"/>
                <a:cs typeface="Arial"/>
              </a:rPr>
              <a:t>g</a:t>
            </a:r>
            <a:endParaRPr sz="24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081521" y="6084112"/>
            <a:ext cx="1903095" cy="81788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64135">
              <a:lnSpc>
                <a:spcPct val="100000"/>
              </a:lnSpc>
            </a:pPr>
            <a:r>
              <a:rPr sz="2400" spc="-5" dirty="0" smtClean="0">
                <a:solidFill>
                  <a:srgbClr val="FF0000"/>
                </a:solidFill>
                <a:latin typeface="Arial"/>
                <a:cs typeface="Arial"/>
              </a:rPr>
              <a:t>2</a:t>
            </a:r>
            <a:r>
              <a:rPr sz="2400" spc="0" dirty="0" smtClean="0">
                <a:solidFill>
                  <a:srgbClr val="FF0000"/>
                </a:solidFill>
                <a:latin typeface="Arial"/>
                <a:cs typeface="Arial"/>
              </a:rPr>
              <a:t>.</a:t>
            </a:r>
            <a:r>
              <a:rPr sz="2400" spc="-15" dirty="0" smtClean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400" spc="0" dirty="0" smtClean="0">
                <a:solidFill>
                  <a:srgbClr val="FF0000"/>
                </a:solidFill>
                <a:latin typeface="Arial"/>
                <a:cs typeface="Arial"/>
              </a:rPr>
              <a:t>S</a:t>
            </a:r>
            <a:r>
              <a:rPr sz="2400" spc="-10" dirty="0" smtClean="0">
                <a:solidFill>
                  <a:srgbClr val="FF0000"/>
                </a:solidFill>
                <a:latin typeface="Arial"/>
                <a:cs typeface="Arial"/>
              </a:rPr>
              <a:t>h</a:t>
            </a:r>
            <a:r>
              <a:rPr sz="2400" spc="0" dirty="0" smtClean="0">
                <a:solidFill>
                  <a:srgbClr val="FF0000"/>
                </a:solidFill>
                <a:latin typeface="Arial"/>
                <a:cs typeface="Arial"/>
              </a:rPr>
              <a:t>ort P</a:t>
            </a:r>
            <a:r>
              <a:rPr sz="2400" spc="-10" dirty="0" smtClean="0">
                <a:solidFill>
                  <a:srgbClr val="FF0000"/>
                </a:solidFill>
                <a:latin typeface="Arial"/>
                <a:cs typeface="Arial"/>
              </a:rPr>
              <a:t>a</a:t>
            </a:r>
            <a:r>
              <a:rPr sz="2400" spc="0" dirty="0" smtClean="0">
                <a:solidFill>
                  <a:srgbClr val="FF0000"/>
                </a:solidFill>
                <a:latin typeface="Arial"/>
                <a:cs typeface="Arial"/>
              </a:rPr>
              <a:t>ss</a:t>
            </a:r>
            <a:endParaRPr sz="2400">
              <a:latin typeface="Arial"/>
              <a:cs typeface="Arial"/>
            </a:endParaRPr>
          </a:p>
          <a:p>
            <a:pPr>
              <a:lnSpc>
                <a:spcPts val="600"/>
              </a:lnSpc>
              <a:spcBef>
                <a:spcPts val="0"/>
              </a:spcBef>
            </a:pPr>
            <a:endParaRPr sz="600"/>
          </a:p>
          <a:p>
            <a:pPr marL="12700">
              <a:lnSpc>
                <a:spcPct val="100000"/>
              </a:lnSpc>
            </a:pPr>
            <a:r>
              <a:rPr sz="2400" spc="-5" dirty="0" smtClean="0">
                <a:solidFill>
                  <a:srgbClr val="FF0000"/>
                </a:solidFill>
                <a:latin typeface="Arial"/>
                <a:cs typeface="Arial"/>
              </a:rPr>
              <a:t>4</a:t>
            </a:r>
            <a:r>
              <a:rPr sz="2400" spc="0" dirty="0" smtClean="0">
                <a:solidFill>
                  <a:srgbClr val="FF0000"/>
                </a:solidFill>
                <a:latin typeface="Arial"/>
                <a:cs typeface="Arial"/>
              </a:rPr>
              <a:t>.</a:t>
            </a:r>
            <a:r>
              <a:rPr sz="2400" spc="-5" dirty="0" smtClean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400" spc="0" dirty="0" smtClean="0">
                <a:solidFill>
                  <a:srgbClr val="FF0000"/>
                </a:solidFill>
                <a:latin typeface="Arial"/>
                <a:cs typeface="Arial"/>
              </a:rPr>
              <a:t>D</a:t>
            </a:r>
            <a:r>
              <a:rPr sz="2400" spc="-10" dirty="0" smtClean="0">
                <a:solidFill>
                  <a:srgbClr val="FF0000"/>
                </a:solidFill>
                <a:latin typeface="Arial"/>
                <a:cs typeface="Arial"/>
              </a:rPr>
              <a:t>i</a:t>
            </a:r>
            <a:r>
              <a:rPr sz="2400" spc="0" dirty="0" smtClean="0">
                <a:solidFill>
                  <a:srgbClr val="FF0000"/>
                </a:solidFill>
                <a:latin typeface="Arial"/>
                <a:cs typeface="Arial"/>
              </a:rPr>
              <a:t>chroic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274065" rIns="0" bIns="0" rtlCol="0">
            <a:noAutofit/>
          </a:bodyPr>
          <a:lstStyle/>
          <a:p>
            <a:pPr marL="339090">
              <a:lnSpc>
                <a:spcPct val="100000"/>
              </a:lnSpc>
            </a:pPr>
            <a:r>
              <a:rPr sz="4400" dirty="0" smtClean="0">
                <a:solidFill>
                  <a:srgbClr val="775F54"/>
                </a:solidFill>
                <a:latin typeface="Arial"/>
                <a:cs typeface="Arial"/>
              </a:rPr>
              <a:t>FLOW CY</a:t>
            </a:r>
            <a:r>
              <a:rPr sz="4400" spc="-80" dirty="0" smtClean="0">
                <a:solidFill>
                  <a:srgbClr val="775F54"/>
                </a:solidFill>
                <a:latin typeface="Arial"/>
                <a:cs typeface="Arial"/>
              </a:rPr>
              <a:t>T</a:t>
            </a:r>
            <a:r>
              <a:rPr sz="4400" spc="0" dirty="0" smtClean="0">
                <a:solidFill>
                  <a:srgbClr val="775F54"/>
                </a:solidFill>
                <a:latin typeface="Arial"/>
                <a:cs typeface="Arial"/>
              </a:rPr>
              <a:t>OMET</a:t>
            </a:r>
            <a:r>
              <a:rPr sz="4400" spc="-75" dirty="0" smtClean="0">
                <a:solidFill>
                  <a:srgbClr val="775F54"/>
                </a:solidFill>
                <a:latin typeface="Arial"/>
                <a:cs typeface="Arial"/>
              </a:rPr>
              <a:t>R</a:t>
            </a:r>
            <a:r>
              <a:rPr sz="4400" spc="0" dirty="0" smtClean="0">
                <a:solidFill>
                  <a:srgbClr val="775F54"/>
                </a:solidFill>
                <a:latin typeface="Arial"/>
                <a:cs typeface="Arial"/>
              </a:rPr>
              <a:t>Y</a:t>
            </a:r>
            <a:endParaRPr sz="44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40" y="2180716"/>
            <a:ext cx="8053070" cy="257873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332740" indent="-320675">
              <a:lnSpc>
                <a:spcPct val="100000"/>
              </a:lnSpc>
              <a:buClr>
                <a:srgbClr val="DD8046"/>
              </a:buClr>
              <a:buSzPct val="59375"/>
              <a:buFont typeface="Wingdings"/>
              <a:buChar char=""/>
              <a:tabLst>
                <a:tab pos="332740" algn="l"/>
              </a:tabLst>
            </a:pPr>
            <a:r>
              <a:rPr sz="3200" u="heavy" spc="0" dirty="0" smtClean="0">
                <a:latin typeface="Arial"/>
                <a:cs typeface="Arial"/>
              </a:rPr>
              <a:t>Defi</a:t>
            </a:r>
            <a:r>
              <a:rPr sz="3200" u="heavy" spc="-15" dirty="0" smtClean="0">
                <a:latin typeface="Arial"/>
                <a:cs typeface="Arial"/>
              </a:rPr>
              <a:t>n</a:t>
            </a:r>
            <a:r>
              <a:rPr sz="3200" u="heavy" spc="0" dirty="0" smtClean="0">
                <a:latin typeface="Arial"/>
                <a:cs typeface="Arial"/>
              </a:rPr>
              <a:t>iti</a:t>
            </a:r>
            <a:r>
              <a:rPr sz="3200" u="heavy" spc="-20" dirty="0" smtClean="0">
                <a:latin typeface="Arial"/>
                <a:cs typeface="Arial"/>
              </a:rPr>
              <a:t>o</a:t>
            </a:r>
            <a:r>
              <a:rPr sz="3200" u="heavy" spc="0" dirty="0" smtClean="0">
                <a:latin typeface="Arial"/>
                <a:cs typeface="Arial"/>
              </a:rPr>
              <a:t>n:</a:t>
            </a:r>
            <a:endParaRPr sz="3200">
              <a:latin typeface="Arial"/>
              <a:cs typeface="Arial"/>
            </a:endParaRPr>
          </a:p>
          <a:p>
            <a:pPr>
              <a:lnSpc>
                <a:spcPts val="850"/>
              </a:lnSpc>
              <a:spcBef>
                <a:spcPts val="25"/>
              </a:spcBef>
            </a:pPr>
            <a:endParaRPr sz="850"/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</a:pPr>
            <a:endParaRPr sz="1000"/>
          </a:p>
          <a:p>
            <a:pPr marL="32384" marR="12700" indent="0" algn="ctr">
              <a:lnSpc>
                <a:spcPct val="100000"/>
              </a:lnSpc>
            </a:pPr>
            <a:r>
              <a:rPr sz="3200" i="1" dirty="0" smtClean="0">
                <a:solidFill>
                  <a:srgbClr val="FF5E1B"/>
                </a:solidFill>
                <a:latin typeface="Arial"/>
                <a:cs typeface="Arial"/>
              </a:rPr>
              <a:t>Me</a:t>
            </a:r>
            <a:r>
              <a:rPr sz="3200" i="1" spc="-15" dirty="0" smtClean="0">
                <a:solidFill>
                  <a:srgbClr val="FF5E1B"/>
                </a:solidFill>
                <a:latin typeface="Arial"/>
                <a:cs typeface="Arial"/>
              </a:rPr>
              <a:t>a</a:t>
            </a:r>
            <a:r>
              <a:rPr sz="3200" i="1" spc="0" dirty="0" smtClean="0">
                <a:solidFill>
                  <a:srgbClr val="FF5E1B"/>
                </a:solidFill>
                <a:latin typeface="Arial"/>
                <a:cs typeface="Arial"/>
              </a:rPr>
              <a:t>suring</a:t>
            </a:r>
            <a:r>
              <a:rPr sz="3200" i="1" spc="-30" dirty="0" smtClean="0">
                <a:solidFill>
                  <a:srgbClr val="FF5E1B"/>
                </a:solidFill>
                <a:latin typeface="Arial"/>
                <a:cs typeface="Arial"/>
              </a:rPr>
              <a:t> </a:t>
            </a:r>
            <a:r>
              <a:rPr sz="3200" i="1" spc="0" dirty="0" smtClean="0">
                <a:solidFill>
                  <a:srgbClr val="FF5E1B"/>
                </a:solidFill>
                <a:latin typeface="Arial"/>
                <a:cs typeface="Arial"/>
              </a:rPr>
              <a:t>pr</a:t>
            </a:r>
            <a:r>
              <a:rPr sz="3200" i="1" spc="-10" dirty="0" smtClean="0">
                <a:solidFill>
                  <a:srgbClr val="FF5E1B"/>
                </a:solidFill>
                <a:latin typeface="Arial"/>
                <a:cs typeface="Arial"/>
              </a:rPr>
              <a:t>o</a:t>
            </a:r>
            <a:r>
              <a:rPr sz="3200" i="1" spc="0" dirty="0" smtClean="0">
                <a:solidFill>
                  <a:srgbClr val="FF5E1B"/>
                </a:solidFill>
                <a:latin typeface="Arial"/>
                <a:cs typeface="Arial"/>
              </a:rPr>
              <a:t>p</a:t>
            </a:r>
            <a:r>
              <a:rPr sz="3200" i="1" spc="-10" dirty="0" smtClean="0">
                <a:solidFill>
                  <a:srgbClr val="FF5E1B"/>
                </a:solidFill>
                <a:latin typeface="Arial"/>
                <a:cs typeface="Arial"/>
              </a:rPr>
              <a:t>e</a:t>
            </a:r>
            <a:r>
              <a:rPr sz="3200" i="1" spc="0" dirty="0" smtClean="0">
                <a:solidFill>
                  <a:srgbClr val="FF5E1B"/>
                </a:solidFill>
                <a:latin typeface="Arial"/>
                <a:cs typeface="Arial"/>
              </a:rPr>
              <a:t>rti</a:t>
            </a:r>
            <a:r>
              <a:rPr sz="3200" i="1" spc="-10" dirty="0" smtClean="0">
                <a:solidFill>
                  <a:srgbClr val="FF5E1B"/>
                </a:solidFill>
                <a:latin typeface="Arial"/>
                <a:cs typeface="Arial"/>
              </a:rPr>
              <a:t>e</a:t>
            </a:r>
            <a:r>
              <a:rPr sz="3200" i="1" spc="0" dirty="0" smtClean="0">
                <a:solidFill>
                  <a:srgbClr val="FF5E1B"/>
                </a:solidFill>
                <a:latin typeface="Arial"/>
                <a:cs typeface="Arial"/>
              </a:rPr>
              <a:t>s</a:t>
            </a:r>
            <a:r>
              <a:rPr sz="3200" i="1" spc="-20" dirty="0" smtClean="0">
                <a:solidFill>
                  <a:srgbClr val="FF5E1B"/>
                </a:solidFill>
                <a:latin typeface="Arial"/>
                <a:cs typeface="Arial"/>
              </a:rPr>
              <a:t> </a:t>
            </a:r>
            <a:r>
              <a:rPr sz="3200" i="1" spc="0" dirty="0" smtClean="0">
                <a:solidFill>
                  <a:srgbClr val="FF5E1B"/>
                </a:solidFill>
                <a:latin typeface="Arial"/>
                <a:cs typeface="Arial"/>
              </a:rPr>
              <a:t>of</a:t>
            </a:r>
            <a:r>
              <a:rPr sz="3200" i="1" spc="-10" dirty="0" smtClean="0">
                <a:solidFill>
                  <a:srgbClr val="FF5E1B"/>
                </a:solidFill>
                <a:latin typeface="Arial"/>
                <a:cs typeface="Arial"/>
              </a:rPr>
              <a:t> </a:t>
            </a:r>
            <a:r>
              <a:rPr sz="3200" i="1" spc="0" dirty="0" smtClean="0">
                <a:solidFill>
                  <a:srgbClr val="FF5E1B"/>
                </a:solidFill>
                <a:latin typeface="Arial"/>
                <a:cs typeface="Arial"/>
              </a:rPr>
              <a:t>cell </a:t>
            </a:r>
            <a:r>
              <a:rPr sz="3200" i="1" spc="-15" dirty="0" smtClean="0">
                <a:solidFill>
                  <a:srgbClr val="FF5E1B"/>
                </a:solidFill>
                <a:latin typeface="Arial"/>
                <a:cs typeface="Arial"/>
              </a:rPr>
              <a:t>a</a:t>
            </a:r>
            <a:r>
              <a:rPr sz="3200" i="1" spc="0" dirty="0" smtClean="0">
                <a:solidFill>
                  <a:srgbClr val="FF5E1B"/>
                </a:solidFill>
                <a:latin typeface="Arial"/>
                <a:cs typeface="Arial"/>
              </a:rPr>
              <a:t>s </a:t>
            </a:r>
            <a:r>
              <a:rPr sz="3200" i="1" spc="-15" dirty="0" smtClean="0">
                <a:solidFill>
                  <a:srgbClr val="FF5E1B"/>
                </a:solidFill>
                <a:latin typeface="Arial"/>
                <a:cs typeface="Arial"/>
              </a:rPr>
              <a:t>t</a:t>
            </a:r>
            <a:r>
              <a:rPr sz="3200" i="1" spc="0" dirty="0" smtClean="0">
                <a:solidFill>
                  <a:srgbClr val="FF5E1B"/>
                </a:solidFill>
                <a:latin typeface="Arial"/>
                <a:cs typeface="Arial"/>
              </a:rPr>
              <a:t>h</a:t>
            </a:r>
            <a:r>
              <a:rPr sz="3200" i="1" spc="-10" dirty="0" smtClean="0">
                <a:solidFill>
                  <a:srgbClr val="FF5E1B"/>
                </a:solidFill>
                <a:latin typeface="Arial"/>
                <a:cs typeface="Arial"/>
              </a:rPr>
              <a:t>e</a:t>
            </a:r>
            <a:r>
              <a:rPr sz="3200" i="1" spc="0" dirty="0" smtClean="0">
                <a:solidFill>
                  <a:srgbClr val="FF5E1B"/>
                </a:solidFill>
                <a:latin typeface="Arial"/>
                <a:cs typeface="Arial"/>
              </a:rPr>
              <a:t>y </a:t>
            </a:r>
            <a:r>
              <a:rPr sz="3200" i="1" spc="-15" dirty="0" smtClean="0">
                <a:solidFill>
                  <a:srgbClr val="FF5E1B"/>
                </a:solidFill>
                <a:latin typeface="Arial"/>
                <a:cs typeface="Arial"/>
              </a:rPr>
              <a:t>f</a:t>
            </a:r>
            <a:r>
              <a:rPr sz="3200" i="1" spc="0" dirty="0" smtClean="0">
                <a:solidFill>
                  <a:srgbClr val="FF5E1B"/>
                </a:solidFill>
                <a:latin typeface="Arial"/>
                <a:cs typeface="Arial"/>
              </a:rPr>
              <a:t>low in</a:t>
            </a:r>
            <a:r>
              <a:rPr sz="3200" i="1" spc="-15" dirty="0" smtClean="0">
                <a:solidFill>
                  <a:srgbClr val="FF5E1B"/>
                </a:solidFill>
                <a:latin typeface="Arial"/>
                <a:cs typeface="Arial"/>
              </a:rPr>
              <a:t> </a:t>
            </a:r>
            <a:r>
              <a:rPr sz="3200" i="1" spc="0" dirty="0" smtClean="0">
                <a:solidFill>
                  <a:srgbClr val="FF5E1B"/>
                </a:solidFill>
                <a:latin typeface="Arial"/>
                <a:cs typeface="Arial"/>
              </a:rPr>
              <a:t>a fluid suspension</a:t>
            </a:r>
            <a:r>
              <a:rPr sz="3200" i="1" spc="-25" dirty="0" smtClean="0">
                <a:solidFill>
                  <a:srgbClr val="FF5E1B"/>
                </a:solidFill>
                <a:latin typeface="Arial"/>
                <a:cs typeface="Arial"/>
              </a:rPr>
              <a:t> </a:t>
            </a:r>
            <a:r>
              <a:rPr sz="3200" i="1" spc="0" dirty="0" smtClean="0">
                <a:solidFill>
                  <a:srgbClr val="FF5E1B"/>
                </a:solidFill>
                <a:latin typeface="Arial"/>
                <a:cs typeface="Arial"/>
              </a:rPr>
              <a:t>acro</a:t>
            </a:r>
            <a:r>
              <a:rPr sz="3200" i="1" spc="5" dirty="0" smtClean="0">
                <a:solidFill>
                  <a:srgbClr val="FF5E1B"/>
                </a:solidFill>
                <a:latin typeface="Arial"/>
                <a:cs typeface="Arial"/>
              </a:rPr>
              <a:t>s</a:t>
            </a:r>
            <a:r>
              <a:rPr sz="3200" i="1" spc="0" dirty="0" smtClean="0">
                <a:solidFill>
                  <a:srgbClr val="FF5E1B"/>
                </a:solidFill>
                <a:latin typeface="Arial"/>
                <a:cs typeface="Arial"/>
              </a:rPr>
              <a:t>s</a:t>
            </a:r>
            <a:r>
              <a:rPr sz="3200" i="1" spc="-15" dirty="0" smtClean="0">
                <a:solidFill>
                  <a:srgbClr val="FF5E1B"/>
                </a:solidFill>
                <a:latin typeface="Arial"/>
                <a:cs typeface="Arial"/>
              </a:rPr>
              <a:t> </a:t>
            </a:r>
            <a:r>
              <a:rPr sz="3200" i="1" spc="0" dirty="0" smtClean="0">
                <a:solidFill>
                  <a:srgbClr val="FF5E1B"/>
                </a:solidFill>
                <a:latin typeface="Arial"/>
                <a:cs typeface="Arial"/>
              </a:rPr>
              <a:t>an</a:t>
            </a:r>
            <a:r>
              <a:rPr sz="3200" i="1" spc="-20" dirty="0" smtClean="0">
                <a:solidFill>
                  <a:srgbClr val="FF5E1B"/>
                </a:solidFill>
                <a:latin typeface="Arial"/>
                <a:cs typeface="Arial"/>
              </a:rPr>
              <a:t> </a:t>
            </a:r>
            <a:r>
              <a:rPr sz="3200" i="1" spc="0" dirty="0" smtClean="0">
                <a:solidFill>
                  <a:srgbClr val="FF5E1B"/>
                </a:solidFill>
                <a:latin typeface="Arial"/>
                <a:cs typeface="Arial"/>
              </a:rPr>
              <a:t>illumi</a:t>
            </a:r>
            <a:r>
              <a:rPr sz="3200" i="1" spc="-15" dirty="0" smtClean="0">
                <a:solidFill>
                  <a:srgbClr val="FF5E1B"/>
                </a:solidFill>
                <a:latin typeface="Arial"/>
                <a:cs typeface="Arial"/>
              </a:rPr>
              <a:t>n</a:t>
            </a:r>
            <a:r>
              <a:rPr sz="3200" i="1" spc="0" dirty="0" smtClean="0">
                <a:solidFill>
                  <a:srgbClr val="FF5E1B"/>
                </a:solidFill>
                <a:latin typeface="Arial"/>
                <a:cs typeface="Arial"/>
              </a:rPr>
              <a:t>ated light </a:t>
            </a:r>
            <a:r>
              <a:rPr sz="3200" i="1" spc="-5" dirty="0" smtClean="0">
                <a:solidFill>
                  <a:srgbClr val="FF5E1B"/>
                </a:solidFill>
                <a:latin typeface="Arial"/>
                <a:cs typeface="Arial"/>
              </a:rPr>
              <a:t>path.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274065" rIns="0" bIns="0" rtlCol="0">
            <a:noAutofit/>
          </a:bodyPr>
          <a:lstStyle/>
          <a:p>
            <a:pPr marL="339090">
              <a:lnSpc>
                <a:spcPct val="100000"/>
              </a:lnSpc>
            </a:pPr>
            <a:r>
              <a:rPr sz="4400" dirty="0" smtClean="0">
                <a:solidFill>
                  <a:srgbClr val="775F54"/>
                </a:solidFill>
                <a:latin typeface="Arial"/>
                <a:cs typeface="Arial"/>
              </a:rPr>
              <a:t>Opti</a:t>
            </a:r>
            <a:r>
              <a:rPr sz="4400" spc="10" dirty="0" smtClean="0">
                <a:solidFill>
                  <a:srgbClr val="775F54"/>
                </a:solidFill>
                <a:latin typeface="Arial"/>
                <a:cs typeface="Arial"/>
              </a:rPr>
              <a:t>c</a:t>
            </a:r>
            <a:r>
              <a:rPr sz="4400" spc="-5" dirty="0" smtClean="0">
                <a:solidFill>
                  <a:srgbClr val="775F54"/>
                </a:solidFill>
                <a:latin typeface="Arial"/>
                <a:cs typeface="Arial"/>
              </a:rPr>
              <a:t>s</a:t>
            </a:r>
            <a:r>
              <a:rPr sz="4400" spc="0" dirty="0" smtClean="0">
                <a:solidFill>
                  <a:srgbClr val="775F54"/>
                </a:solidFill>
                <a:latin typeface="Arial"/>
                <a:cs typeface="Arial"/>
              </a:rPr>
              <a:t>-</a:t>
            </a:r>
            <a:r>
              <a:rPr sz="4400" spc="-15" dirty="0" smtClean="0">
                <a:solidFill>
                  <a:srgbClr val="775F54"/>
                </a:solidFill>
                <a:latin typeface="Arial"/>
                <a:cs typeface="Arial"/>
              </a:rPr>
              <a:t> </a:t>
            </a:r>
            <a:r>
              <a:rPr sz="4400" spc="-5" dirty="0" smtClean="0">
                <a:solidFill>
                  <a:srgbClr val="775F54"/>
                </a:solidFill>
                <a:latin typeface="Arial"/>
                <a:cs typeface="Arial"/>
              </a:rPr>
              <a:t>Lon</a:t>
            </a:r>
            <a:r>
              <a:rPr sz="4400" spc="0" dirty="0" smtClean="0">
                <a:solidFill>
                  <a:srgbClr val="775F54"/>
                </a:solidFill>
                <a:latin typeface="Arial"/>
                <a:cs typeface="Arial"/>
              </a:rPr>
              <a:t>g Pa</a:t>
            </a:r>
            <a:r>
              <a:rPr sz="4400" spc="5" dirty="0" smtClean="0">
                <a:solidFill>
                  <a:srgbClr val="775F54"/>
                </a:solidFill>
                <a:latin typeface="Arial"/>
                <a:cs typeface="Arial"/>
              </a:rPr>
              <a:t>s</a:t>
            </a:r>
            <a:r>
              <a:rPr sz="4400" spc="0" dirty="0" smtClean="0">
                <a:solidFill>
                  <a:srgbClr val="775F54"/>
                </a:solidFill>
                <a:latin typeface="Arial"/>
                <a:cs typeface="Arial"/>
              </a:rPr>
              <a:t>s Filters</a:t>
            </a:r>
            <a:endParaRPr sz="44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91387" y="1670558"/>
            <a:ext cx="7475855" cy="178117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332740" indent="-320675">
              <a:lnSpc>
                <a:spcPct val="100000"/>
              </a:lnSpc>
              <a:buClr>
                <a:srgbClr val="DD8046"/>
              </a:buClr>
              <a:buSzPct val="60416"/>
              <a:buFont typeface="Wingdings"/>
              <a:buChar char=""/>
              <a:tabLst>
                <a:tab pos="332740" algn="l"/>
              </a:tabLst>
            </a:pPr>
            <a:r>
              <a:rPr sz="2400" spc="-90" dirty="0" smtClean="0">
                <a:latin typeface="Arial"/>
                <a:cs typeface="Arial"/>
              </a:rPr>
              <a:t>T</a:t>
            </a:r>
            <a:r>
              <a:rPr sz="2400" spc="0" dirty="0" smtClean="0">
                <a:latin typeface="Arial"/>
                <a:cs typeface="Arial"/>
              </a:rPr>
              <a:t>ransmit</a:t>
            </a:r>
            <a:r>
              <a:rPr sz="2400" spc="-15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a</a:t>
            </a:r>
            <a:r>
              <a:rPr sz="2400" spc="-10" dirty="0" smtClean="0">
                <a:latin typeface="Arial"/>
                <a:cs typeface="Arial"/>
              </a:rPr>
              <a:t>l</a:t>
            </a:r>
            <a:r>
              <a:rPr sz="2400" spc="0" dirty="0" smtClean="0">
                <a:latin typeface="Arial"/>
                <a:cs typeface="Arial"/>
              </a:rPr>
              <a:t>l</a:t>
            </a:r>
            <a:r>
              <a:rPr sz="2400" spc="5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w</a:t>
            </a:r>
            <a:r>
              <a:rPr sz="2400" spc="-10" dirty="0" smtClean="0">
                <a:latin typeface="Arial"/>
                <a:cs typeface="Arial"/>
              </a:rPr>
              <a:t>a</a:t>
            </a:r>
            <a:r>
              <a:rPr sz="2400" spc="0" dirty="0" smtClean="0">
                <a:latin typeface="Arial"/>
                <a:cs typeface="Arial"/>
              </a:rPr>
              <a:t>ve</a:t>
            </a:r>
            <a:r>
              <a:rPr sz="2400" spc="-10" dirty="0" smtClean="0">
                <a:latin typeface="Arial"/>
                <a:cs typeface="Arial"/>
              </a:rPr>
              <a:t>l</a:t>
            </a:r>
            <a:r>
              <a:rPr sz="2400" spc="0" dirty="0" smtClean="0">
                <a:latin typeface="Arial"/>
                <a:cs typeface="Arial"/>
              </a:rPr>
              <a:t>e</a:t>
            </a:r>
            <a:r>
              <a:rPr sz="2400" spc="-10" dirty="0" smtClean="0">
                <a:latin typeface="Arial"/>
                <a:cs typeface="Arial"/>
              </a:rPr>
              <a:t>n</a:t>
            </a:r>
            <a:r>
              <a:rPr sz="2400" spc="0" dirty="0" smtClean="0">
                <a:latin typeface="Arial"/>
                <a:cs typeface="Arial"/>
              </a:rPr>
              <a:t>gths</a:t>
            </a:r>
            <a:r>
              <a:rPr sz="2400" spc="30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greater than</a:t>
            </a:r>
            <a:r>
              <a:rPr sz="2400" spc="-15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sp</a:t>
            </a:r>
            <a:r>
              <a:rPr sz="2400" spc="-10" dirty="0" smtClean="0">
                <a:latin typeface="Arial"/>
                <a:cs typeface="Arial"/>
              </a:rPr>
              <a:t>e</a:t>
            </a:r>
            <a:r>
              <a:rPr sz="2400" spc="0" dirty="0" smtClean="0">
                <a:latin typeface="Arial"/>
                <a:cs typeface="Arial"/>
              </a:rPr>
              <a:t>cif</a:t>
            </a:r>
            <a:r>
              <a:rPr sz="2400" spc="-10" dirty="0" smtClean="0">
                <a:latin typeface="Arial"/>
                <a:cs typeface="Arial"/>
              </a:rPr>
              <a:t>i</a:t>
            </a:r>
            <a:r>
              <a:rPr sz="2400" spc="0" dirty="0" smtClean="0">
                <a:latin typeface="Arial"/>
                <a:cs typeface="Arial"/>
              </a:rPr>
              <a:t>ed</a:t>
            </a:r>
            <a:endParaRPr sz="2400">
              <a:latin typeface="Arial"/>
              <a:cs typeface="Arial"/>
            </a:endParaRPr>
          </a:p>
          <a:p>
            <a:pPr>
              <a:lnSpc>
                <a:spcPts val="550"/>
              </a:lnSpc>
              <a:spcBef>
                <a:spcPts val="28"/>
              </a:spcBef>
              <a:buClr>
                <a:srgbClr val="DD8046"/>
              </a:buClr>
              <a:buFont typeface="Wingdings"/>
              <a:buChar char=""/>
            </a:pPr>
            <a:endParaRPr sz="550"/>
          </a:p>
          <a:p>
            <a:pPr marL="332740">
              <a:lnSpc>
                <a:spcPct val="100000"/>
              </a:lnSpc>
            </a:pPr>
            <a:r>
              <a:rPr sz="2400" dirty="0" smtClean="0">
                <a:latin typeface="Arial"/>
                <a:cs typeface="Arial"/>
              </a:rPr>
              <a:t>w</a:t>
            </a:r>
            <a:r>
              <a:rPr sz="2400" spc="-10" dirty="0" smtClean="0">
                <a:latin typeface="Arial"/>
                <a:cs typeface="Arial"/>
              </a:rPr>
              <a:t>a</a:t>
            </a:r>
            <a:r>
              <a:rPr sz="2400" spc="0" dirty="0" smtClean="0">
                <a:latin typeface="Arial"/>
                <a:cs typeface="Arial"/>
              </a:rPr>
              <a:t>vel</a:t>
            </a:r>
            <a:r>
              <a:rPr sz="2400" spc="-10" dirty="0" smtClean="0">
                <a:latin typeface="Arial"/>
                <a:cs typeface="Arial"/>
              </a:rPr>
              <a:t>e</a:t>
            </a:r>
            <a:r>
              <a:rPr sz="2400" spc="0" dirty="0" smtClean="0">
                <a:latin typeface="Arial"/>
                <a:cs typeface="Arial"/>
              </a:rPr>
              <a:t>ngth</a:t>
            </a:r>
            <a:endParaRPr sz="2400">
              <a:latin typeface="Arial"/>
              <a:cs typeface="Arial"/>
            </a:endParaRPr>
          </a:p>
          <a:p>
            <a:pPr>
              <a:lnSpc>
                <a:spcPts val="1200"/>
              </a:lnSpc>
              <a:spcBef>
                <a:spcPts val="71"/>
              </a:spcBef>
            </a:pPr>
            <a:endParaRPr sz="1200"/>
          </a:p>
          <a:p>
            <a:pPr marL="332740" indent="-320675">
              <a:lnSpc>
                <a:spcPct val="100000"/>
              </a:lnSpc>
              <a:buClr>
                <a:srgbClr val="DD8046"/>
              </a:buClr>
              <a:buSzPct val="60416"/>
              <a:buFont typeface="Wingdings"/>
              <a:buChar char=""/>
              <a:tabLst>
                <a:tab pos="332740" algn="l"/>
              </a:tabLst>
            </a:pPr>
            <a:r>
              <a:rPr sz="2400" dirty="0" smtClean="0">
                <a:latin typeface="Arial"/>
                <a:cs typeface="Arial"/>
              </a:rPr>
              <a:t>E</a:t>
            </a:r>
            <a:r>
              <a:rPr sz="2400" spc="-20" dirty="0" smtClean="0">
                <a:latin typeface="Arial"/>
                <a:cs typeface="Arial"/>
              </a:rPr>
              <a:t>x</a:t>
            </a:r>
            <a:r>
              <a:rPr sz="2400" spc="0" dirty="0" smtClean="0">
                <a:latin typeface="Arial"/>
                <a:cs typeface="Arial"/>
              </a:rPr>
              <a:t>ample:</a:t>
            </a:r>
            <a:r>
              <a:rPr sz="2400" spc="20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50</a:t>
            </a:r>
            <a:r>
              <a:rPr sz="2400" spc="-10" dirty="0" smtClean="0">
                <a:latin typeface="Arial"/>
                <a:cs typeface="Arial"/>
              </a:rPr>
              <a:t>0</a:t>
            </a:r>
            <a:r>
              <a:rPr sz="2400" spc="0" dirty="0" smtClean="0">
                <a:latin typeface="Arial"/>
                <a:cs typeface="Arial"/>
              </a:rPr>
              <a:t>LP</a:t>
            </a:r>
            <a:r>
              <a:rPr sz="2400" spc="-45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w</a:t>
            </a:r>
            <a:r>
              <a:rPr sz="2400" spc="-10" dirty="0" smtClean="0">
                <a:latin typeface="Arial"/>
                <a:cs typeface="Arial"/>
              </a:rPr>
              <a:t>i</a:t>
            </a:r>
            <a:r>
              <a:rPr sz="2400" spc="0" dirty="0" smtClean="0">
                <a:latin typeface="Arial"/>
                <a:cs typeface="Arial"/>
              </a:rPr>
              <a:t>ll</a:t>
            </a:r>
            <a:r>
              <a:rPr sz="2400" spc="25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t</a:t>
            </a:r>
            <a:r>
              <a:rPr sz="2400" spc="5" dirty="0" smtClean="0">
                <a:latin typeface="Arial"/>
                <a:cs typeface="Arial"/>
              </a:rPr>
              <a:t>r</a:t>
            </a:r>
            <a:r>
              <a:rPr sz="2400" spc="0" dirty="0" smtClean="0">
                <a:latin typeface="Arial"/>
                <a:cs typeface="Arial"/>
              </a:rPr>
              <a:t>ansmit</a:t>
            </a:r>
            <a:r>
              <a:rPr sz="2400" spc="-20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a</a:t>
            </a:r>
            <a:r>
              <a:rPr sz="2400" spc="-10" dirty="0" smtClean="0">
                <a:latin typeface="Arial"/>
                <a:cs typeface="Arial"/>
              </a:rPr>
              <a:t>l</a:t>
            </a:r>
            <a:r>
              <a:rPr sz="2400" spc="0" dirty="0" smtClean="0">
                <a:latin typeface="Arial"/>
                <a:cs typeface="Arial"/>
              </a:rPr>
              <a:t>l</a:t>
            </a:r>
            <a:r>
              <a:rPr sz="2400" spc="20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w</a:t>
            </a:r>
            <a:r>
              <a:rPr sz="2400" spc="-10" dirty="0" smtClean="0">
                <a:latin typeface="Arial"/>
                <a:cs typeface="Arial"/>
              </a:rPr>
              <a:t>a</a:t>
            </a:r>
            <a:r>
              <a:rPr sz="2400" spc="0" dirty="0" smtClean="0">
                <a:latin typeface="Arial"/>
                <a:cs typeface="Arial"/>
              </a:rPr>
              <a:t>vel</a:t>
            </a:r>
            <a:r>
              <a:rPr sz="2400" spc="-10" dirty="0" smtClean="0">
                <a:latin typeface="Arial"/>
                <a:cs typeface="Arial"/>
              </a:rPr>
              <a:t>e</a:t>
            </a:r>
            <a:r>
              <a:rPr sz="2400" spc="0" dirty="0" smtClean="0">
                <a:latin typeface="Arial"/>
                <a:cs typeface="Arial"/>
              </a:rPr>
              <a:t>ngths</a:t>
            </a:r>
            <a:r>
              <a:rPr sz="2400" spc="20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greater</a:t>
            </a:r>
            <a:endParaRPr sz="2400">
              <a:latin typeface="Arial"/>
              <a:cs typeface="Arial"/>
            </a:endParaRPr>
          </a:p>
          <a:p>
            <a:pPr>
              <a:lnSpc>
                <a:spcPts val="550"/>
              </a:lnSpc>
              <a:spcBef>
                <a:spcPts val="25"/>
              </a:spcBef>
            </a:pPr>
            <a:endParaRPr sz="550"/>
          </a:p>
          <a:p>
            <a:pPr marL="332740">
              <a:lnSpc>
                <a:spcPct val="100000"/>
              </a:lnSpc>
            </a:pPr>
            <a:r>
              <a:rPr sz="2400" dirty="0" smtClean="0">
                <a:latin typeface="Arial"/>
                <a:cs typeface="Arial"/>
              </a:rPr>
              <a:t>than 5</a:t>
            </a:r>
            <a:r>
              <a:rPr sz="2400" spc="-10" dirty="0" smtClean="0">
                <a:latin typeface="Arial"/>
                <a:cs typeface="Arial"/>
              </a:rPr>
              <a:t>0</a:t>
            </a:r>
            <a:r>
              <a:rPr sz="2400" spc="0" dirty="0" smtClean="0">
                <a:latin typeface="Arial"/>
                <a:cs typeface="Arial"/>
              </a:rPr>
              <a:t>0</a:t>
            </a:r>
            <a:r>
              <a:rPr sz="2400" spc="-10" dirty="0" smtClean="0">
                <a:latin typeface="Arial"/>
                <a:cs typeface="Arial"/>
              </a:rPr>
              <a:t>n</a:t>
            </a:r>
            <a:r>
              <a:rPr sz="2400" spc="0" dirty="0" smtClean="0">
                <a:latin typeface="Arial"/>
                <a:cs typeface="Arial"/>
              </a:rPr>
              <a:t>m</a:t>
            </a:r>
            <a:endParaRPr sz="24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3328542" y="4098378"/>
            <a:ext cx="0" cy="838200"/>
          </a:xfrm>
          <a:custGeom>
            <a:avLst/>
            <a:gdLst/>
            <a:ahLst/>
            <a:cxnLst/>
            <a:rect l="l" t="t" r="r" b="b"/>
            <a:pathLst>
              <a:path h="838200">
                <a:moveTo>
                  <a:pt x="0" y="838200"/>
                </a:moveTo>
                <a:lnTo>
                  <a:pt x="0" y="0"/>
                </a:lnTo>
              </a:path>
            </a:pathLst>
          </a:custGeom>
          <a:ln w="9144">
            <a:solidFill>
              <a:srgbClr val="775F54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3328542" y="4060278"/>
            <a:ext cx="3713988" cy="76200"/>
          </a:xfrm>
          <a:custGeom>
            <a:avLst/>
            <a:gdLst/>
            <a:ahLst/>
            <a:cxnLst/>
            <a:rect l="l" t="t" r="r" b="b"/>
            <a:pathLst>
              <a:path w="3713988" h="76200">
                <a:moveTo>
                  <a:pt x="3637788" y="0"/>
                </a:moveTo>
                <a:lnTo>
                  <a:pt x="3637788" y="76200"/>
                </a:lnTo>
                <a:lnTo>
                  <a:pt x="3701288" y="44450"/>
                </a:lnTo>
                <a:lnTo>
                  <a:pt x="3650488" y="44450"/>
                </a:lnTo>
                <a:lnTo>
                  <a:pt x="3650488" y="31750"/>
                </a:lnTo>
                <a:lnTo>
                  <a:pt x="3701288" y="31750"/>
                </a:lnTo>
                <a:lnTo>
                  <a:pt x="3637788" y="0"/>
                </a:lnTo>
                <a:close/>
              </a:path>
              <a:path w="3713988" h="76200">
                <a:moveTo>
                  <a:pt x="3637788" y="31750"/>
                </a:moveTo>
                <a:lnTo>
                  <a:pt x="0" y="31750"/>
                </a:lnTo>
                <a:lnTo>
                  <a:pt x="0" y="44450"/>
                </a:lnTo>
                <a:lnTo>
                  <a:pt x="3637788" y="44450"/>
                </a:lnTo>
                <a:lnTo>
                  <a:pt x="3637788" y="31750"/>
                </a:lnTo>
                <a:close/>
              </a:path>
              <a:path w="3713988" h="76200">
                <a:moveTo>
                  <a:pt x="3701288" y="31750"/>
                </a:moveTo>
                <a:lnTo>
                  <a:pt x="3650488" y="31750"/>
                </a:lnTo>
                <a:lnTo>
                  <a:pt x="3650488" y="44450"/>
                </a:lnTo>
                <a:lnTo>
                  <a:pt x="3701288" y="44450"/>
                </a:lnTo>
                <a:lnTo>
                  <a:pt x="3713988" y="38100"/>
                </a:lnTo>
                <a:lnTo>
                  <a:pt x="3701288" y="31750"/>
                </a:lnTo>
                <a:close/>
              </a:path>
            </a:pathLst>
          </a:custGeom>
          <a:solidFill>
            <a:srgbClr val="775F5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2033142" y="4898478"/>
            <a:ext cx="1295399" cy="76200"/>
          </a:xfrm>
          <a:custGeom>
            <a:avLst/>
            <a:gdLst/>
            <a:ahLst/>
            <a:cxnLst/>
            <a:rect l="l" t="t" r="r" b="b"/>
            <a:pathLst>
              <a:path w="1295400" h="76200">
                <a:moveTo>
                  <a:pt x="76200" y="0"/>
                </a:moveTo>
                <a:lnTo>
                  <a:pt x="0" y="38100"/>
                </a:lnTo>
                <a:lnTo>
                  <a:pt x="76200" y="76200"/>
                </a:lnTo>
                <a:lnTo>
                  <a:pt x="76200" y="44450"/>
                </a:lnTo>
                <a:lnTo>
                  <a:pt x="63500" y="44450"/>
                </a:lnTo>
                <a:lnTo>
                  <a:pt x="63500" y="31750"/>
                </a:lnTo>
                <a:lnTo>
                  <a:pt x="76200" y="31750"/>
                </a:lnTo>
                <a:lnTo>
                  <a:pt x="76200" y="0"/>
                </a:lnTo>
                <a:close/>
              </a:path>
              <a:path w="1295400" h="76200">
                <a:moveTo>
                  <a:pt x="76200" y="31750"/>
                </a:moveTo>
                <a:lnTo>
                  <a:pt x="63500" y="31750"/>
                </a:lnTo>
                <a:lnTo>
                  <a:pt x="63500" y="44450"/>
                </a:lnTo>
                <a:lnTo>
                  <a:pt x="76200" y="44450"/>
                </a:lnTo>
                <a:lnTo>
                  <a:pt x="76200" y="31750"/>
                </a:lnTo>
                <a:close/>
              </a:path>
              <a:path w="1295400" h="76200">
                <a:moveTo>
                  <a:pt x="1295399" y="31750"/>
                </a:moveTo>
                <a:lnTo>
                  <a:pt x="76200" y="31750"/>
                </a:lnTo>
                <a:lnTo>
                  <a:pt x="76200" y="44450"/>
                </a:lnTo>
                <a:lnTo>
                  <a:pt x="1295399" y="44450"/>
                </a:lnTo>
                <a:lnTo>
                  <a:pt x="1295399" y="31750"/>
                </a:lnTo>
                <a:close/>
              </a:path>
            </a:pathLst>
          </a:custGeom>
          <a:solidFill>
            <a:srgbClr val="775F5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1982851" y="5093551"/>
            <a:ext cx="5059680" cy="92659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1806066" y="5733631"/>
            <a:ext cx="914400" cy="400812"/>
          </a:xfrm>
          <a:custGeom>
            <a:avLst/>
            <a:gdLst/>
            <a:ahLst/>
            <a:cxnLst/>
            <a:rect l="l" t="t" r="r" b="b"/>
            <a:pathLst>
              <a:path w="914400" h="400812">
                <a:moveTo>
                  <a:pt x="0" y="400812"/>
                </a:moveTo>
                <a:lnTo>
                  <a:pt x="914400" y="400812"/>
                </a:lnTo>
                <a:lnTo>
                  <a:pt x="914400" y="0"/>
                </a:lnTo>
                <a:lnTo>
                  <a:pt x="0" y="0"/>
                </a:lnTo>
                <a:lnTo>
                  <a:pt x="0" y="40081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1861057" y="5775286"/>
            <a:ext cx="805180" cy="31559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2000" dirty="0" smtClean="0">
                <a:latin typeface="Arial"/>
                <a:cs typeface="Arial"/>
              </a:rPr>
              <a:t>400nm</a:t>
            </a:r>
            <a:endParaRPr sz="2000">
              <a:latin typeface="Arial"/>
              <a:cs typeface="Arial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3042031" y="5747346"/>
            <a:ext cx="914400" cy="400811"/>
          </a:xfrm>
          <a:custGeom>
            <a:avLst/>
            <a:gdLst/>
            <a:ahLst/>
            <a:cxnLst/>
            <a:rect l="l" t="t" r="r" b="b"/>
            <a:pathLst>
              <a:path w="914400" h="400812">
                <a:moveTo>
                  <a:pt x="0" y="400811"/>
                </a:moveTo>
                <a:lnTo>
                  <a:pt x="914400" y="400811"/>
                </a:lnTo>
                <a:lnTo>
                  <a:pt x="914400" y="0"/>
                </a:lnTo>
                <a:lnTo>
                  <a:pt x="0" y="0"/>
                </a:lnTo>
                <a:lnTo>
                  <a:pt x="0" y="400811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3097910" y="5789638"/>
            <a:ext cx="805180" cy="31559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2000" dirty="0" smtClean="0">
                <a:latin typeface="Arial"/>
                <a:cs typeface="Arial"/>
              </a:rPr>
              <a:t>500nm</a:t>
            </a:r>
            <a:endParaRPr sz="2000">
              <a:latin typeface="Arial"/>
              <a:cs typeface="Arial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4322190" y="5741251"/>
            <a:ext cx="914400" cy="400812"/>
          </a:xfrm>
          <a:custGeom>
            <a:avLst/>
            <a:gdLst/>
            <a:ahLst/>
            <a:cxnLst/>
            <a:rect l="l" t="t" r="r" b="b"/>
            <a:pathLst>
              <a:path w="914400" h="400812">
                <a:moveTo>
                  <a:pt x="0" y="400811"/>
                </a:moveTo>
                <a:lnTo>
                  <a:pt x="914400" y="400811"/>
                </a:lnTo>
                <a:lnTo>
                  <a:pt x="914400" y="0"/>
                </a:lnTo>
                <a:lnTo>
                  <a:pt x="0" y="0"/>
                </a:lnTo>
                <a:lnTo>
                  <a:pt x="0" y="400811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object 13"/>
          <p:cNvSpPr txBox="1"/>
          <p:nvPr/>
        </p:nvSpPr>
        <p:spPr>
          <a:xfrm>
            <a:off x="4377816" y="5783160"/>
            <a:ext cx="805180" cy="31559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2000" dirty="0" smtClean="0">
                <a:latin typeface="Arial"/>
                <a:cs typeface="Arial"/>
              </a:rPr>
              <a:t>600nm</a:t>
            </a:r>
            <a:endParaRPr sz="2000">
              <a:latin typeface="Arial"/>
              <a:cs typeface="Arial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5573395" y="5735154"/>
            <a:ext cx="914399" cy="400812"/>
          </a:xfrm>
          <a:custGeom>
            <a:avLst/>
            <a:gdLst/>
            <a:ahLst/>
            <a:cxnLst/>
            <a:rect l="l" t="t" r="r" b="b"/>
            <a:pathLst>
              <a:path w="914400" h="400812">
                <a:moveTo>
                  <a:pt x="0" y="400812"/>
                </a:moveTo>
                <a:lnTo>
                  <a:pt x="914399" y="400812"/>
                </a:lnTo>
                <a:lnTo>
                  <a:pt x="914399" y="0"/>
                </a:lnTo>
                <a:lnTo>
                  <a:pt x="0" y="0"/>
                </a:lnTo>
                <a:lnTo>
                  <a:pt x="0" y="40081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" name="object 15"/>
          <p:cNvSpPr txBox="1"/>
          <p:nvPr/>
        </p:nvSpPr>
        <p:spPr>
          <a:xfrm>
            <a:off x="5629021" y="5776810"/>
            <a:ext cx="805180" cy="31559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2000" dirty="0" smtClean="0">
                <a:latin typeface="Arial"/>
                <a:cs typeface="Arial"/>
              </a:rPr>
              <a:t>700nm</a:t>
            </a:r>
            <a:endParaRPr sz="200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524000" y="3845498"/>
            <a:ext cx="315595" cy="1628139"/>
          </a:xfrm>
          <a:prstGeom prst="rect">
            <a:avLst/>
          </a:prstGeom>
        </p:spPr>
        <p:txBody>
          <a:bodyPr vert="vert270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2000" spc="-75" dirty="0" smtClean="0">
                <a:latin typeface="Arial"/>
                <a:cs typeface="Arial"/>
              </a:rPr>
              <a:t>T</a:t>
            </a:r>
            <a:r>
              <a:rPr sz="2000" spc="0" dirty="0" smtClean="0">
                <a:latin typeface="Arial"/>
                <a:cs typeface="Arial"/>
              </a:rPr>
              <a:t>ran</a:t>
            </a:r>
            <a:r>
              <a:rPr sz="2000" spc="5" dirty="0" smtClean="0">
                <a:latin typeface="Arial"/>
                <a:cs typeface="Arial"/>
              </a:rPr>
              <a:t>s</a:t>
            </a:r>
            <a:r>
              <a:rPr sz="2000" spc="0" dirty="0" smtClean="0">
                <a:latin typeface="Arial"/>
                <a:cs typeface="Arial"/>
              </a:rPr>
              <a:t>mi</a:t>
            </a:r>
            <a:r>
              <a:rPr sz="2000" spc="-10" dirty="0" smtClean="0">
                <a:latin typeface="Arial"/>
                <a:cs typeface="Arial"/>
              </a:rPr>
              <a:t>t</a:t>
            </a:r>
            <a:r>
              <a:rPr sz="2000" spc="0" dirty="0" smtClean="0">
                <a:latin typeface="Arial"/>
                <a:cs typeface="Arial"/>
              </a:rPr>
              <a:t>tan</a:t>
            </a:r>
            <a:r>
              <a:rPr sz="2000" spc="-10" dirty="0" smtClean="0">
                <a:latin typeface="Arial"/>
                <a:cs typeface="Arial"/>
              </a:rPr>
              <a:t>c</a:t>
            </a:r>
            <a:r>
              <a:rPr sz="2000" spc="0" dirty="0" smtClean="0">
                <a:latin typeface="Arial"/>
                <a:cs typeface="Arial"/>
              </a:rPr>
              <a:t>e</a:t>
            </a:r>
            <a:endParaRPr sz="2000">
              <a:latin typeface="Arial"/>
              <a:cs typeface="Arial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1461642" y="4250778"/>
            <a:ext cx="76200" cy="762000"/>
          </a:xfrm>
          <a:custGeom>
            <a:avLst/>
            <a:gdLst/>
            <a:ahLst/>
            <a:cxnLst/>
            <a:rect l="l" t="t" r="r" b="b"/>
            <a:pathLst>
              <a:path w="76200" h="762000">
                <a:moveTo>
                  <a:pt x="44450" y="63500"/>
                </a:moveTo>
                <a:lnTo>
                  <a:pt x="31750" y="63500"/>
                </a:lnTo>
                <a:lnTo>
                  <a:pt x="31750" y="762000"/>
                </a:lnTo>
                <a:lnTo>
                  <a:pt x="44450" y="762000"/>
                </a:lnTo>
                <a:lnTo>
                  <a:pt x="44450" y="63500"/>
                </a:lnTo>
                <a:close/>
              </a:path>
              <a:path w="76200" h="762000">
                <a:moveTo>
                  <a:pt x="38100" y="0"/>
                </a:moveTo>
                <a:lnTo>
                  <a:pt x="0" y="76200"/>
                </a:lnTo>
                <a:lnTo>
                  <a:pt x="31750" y="76200"/>
                </a:lnTo>
                <a:lnTo>
                  <a:pt x="31750" y="63500"/>
                </a:lnTo>
                <a:lnTo>
                  <a:pt x="69850" y="63500"/>
                </a:lnTo>
                <a:lnTo>
                  <a:pt x="38100" y="0"/>
                </a:lnTo>
                <a:close/>
              </a:path>
              <a:path w="76200" h="762000">
                <a:moveTo>
                  <a:pt x="69850" y="63500"/>
                </a:moveTo>
                <a:lnTo>
                  <a:pt x="44450" y="63500"/>
                </a:lnTo>
                <a:lnTo>
                  <a:pt x="44450" y="76200"/>
                </a:lnTo>
                <a:lnTo>
                  <a:pt x="76200" y="76200"/>
                </a:lnTo>
                <a:lnTo>
                  <a:pt x="69850" y="635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object 18"/>
          <p:cNvSpPr txBox="1"/>
          <p:nvPr/>
        </p:nvSpPr>
        <p:spPr>
          <a:xfrm>
            <a:off x="113792" y="6541922"/>
            <a:ext cx="2832735" cy="19431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200" dirty="0" smtClean="0">
                <a:solidFill>
                  <a:srgbClr val="775F54"/>
                </a:solidFill>
                <a:latin typeface="Arial"/>
                <a:cs typeface="Arial"/>
              </a:rPr>
              <a:t>Or</a:t>
            </a:r>
            <a:r>
              <a:rPr sz="1200" spc="-5" dirty="0" smtClean="0">
                <a:solidFill>
                  <a:srgbClr val="775F54"/>
                </a:solidFill>
                <a:latin typeface="Arial"/>
                <a:cs typeface="Arial"/>
              </a:rPr>
              <a:t>i</a:t>
            </a:r>
            <a:r>
              <a:rPr sz="1200" spc="0" dirty="0" smtClean="0">
                <a:solidFill>
                  <a:srgbClr val="775F54"/>
                </a:solidFill>
                <a:latin typeface="Arial"/>
                <a:cs typeface="Arial"/>
              </a:rPr>
              <a:t>gin</a:t>
            </a:r>
            <a:r>
              <a:rPr sz="1200" spc="5" dirty="0" smtClean="0">
                <a:solidFill>
                  <a:srgbClr val="775F54"/>
                </a:solidFill>
                <a:latin typeface="Arial"/>
                <a:cs typeface="Arial"/>
              </a:rPr>
              <a:t>a</a:t>
            </a:r>
            <a:r>
              <a:rPr sz="1200" spc="0" dirty="0" smtClean="0">
                <a:solidFill>
                  <a:srgbClr val="775F54"/>
                </a:solidFill>
                <a:latin typeface="Arial"/>
                <a:cs typeface="Arial"/>
              </a:rPr>
              <a:t>l</a:t>
            </a:r>
            <a:r>
              <a:rPr sz="1200" spc="-25" dirty="0" smtClean="0">
                <a:solidFill>
                  <a:srgbClr val="775F54"/>
                </a:solidFill>
                <a:latin typeface="Arial"/>
                <a:cs typeface="Arial"/>
              </a:rPr>
              <a:t> </a:t>
            </a:r>
            <a:r>
              <a:rPr sz="1200" spc="10" dirty="0" smtClean="0">
                <a:solidFill>
                  <a:srgbClr val="775F54"/>
                </a:solidFill>
                <a:latin typeface="Arial"/>
                <a:cs typeface="Arial"/>
              </a:rPr>
              <a:t>f</a:t>
            </a:r>
            <a:r>
              <a:rPr sz="1200" spc="0" dirty="0" smtClean="0">
                <a:solidFill>
                  <a:srgbClr val="775F54"/>
                </a:solidFill>
                <a:latin typeface="Arial"/>
                <a:cs typeface="Arial"/>
              </a:rPr>
              <a:t>rom</a:t>
            </a:r>
            <a:r>
              <a:rPr sz="1200" spc="-10" dirty="0" smtClean="0">
                <a:solidFill>
                  <a:srgbClr val="775F54"/>
                </a:solidFill>
                <a:latin typeface="Arial"/>
                <a:cs typeface="Arial"/>
              </a:rPr>
              <a:t> </a:t>
            </a:r>
            <a:r>
              <a:rPr sz="1200" spc="0" dirty="0" smtClean="0">
                <a:solidFill>
                  <a:srgbClr val="775F54"/>
                </a:solidFill>
                <a:latin typeface="Arial"/>
                <a:cs typeface="Arial"/>
              </a:rPr>
              <a:t>C</a:t>
            </a:r>
            <a:r>
              <a:rPr sz="1200" spc="-15" dirty="0" smtClean="0">
                <a:solidFill>
                  <a:srgbClr val="775F54"/>
                </a:solidFill>
                <a:latin typeface="Arial"/>
                <a:cs typeface="Arial"/>
              </a:rPr>
              <a:t>y</a:t>
            </a:r>
            <a:r>
              <a:rPr sz="1200" spc="0" dirty="0" smtClean="0">
                <a:solidFill>
                  <a:srgbClr val="775F54"/>
                </a:solidFill>
                <a:latin typeface="Arial"/>
                <a:cs typeface="Arial"/>
              </a:rPr>
              <a:t>t</a:t>
            </a:r>
            <a:r>
              <a:rPr sz="1200" spc="5" dirty="0" smtClean="0">
                <a:solidFill>
                  <a:srgbClr val="775F54"/>
                </a:solidFill>
                <a:latin typeface="Arial"/>
                <a:cs typeface="Arial"/>
              </a:rPr>
              <a:t>om</a:t>
            </a:r>
            <a:r>
              <a:rPr sz="1200" spc="0" dirty="0" smtClean="0">
                <a:solidFill>
                  <a:srgbClr val="775F54"/>
                </a:solidFill>
                <a:latin typeface="Arial"/>
                <a:cs typeface="Arial"/>
              </a:rPr>
              <a:t>ation</a:t>
            </a:r>
            <a:r>
              <a:rPr sz="1200" spc="-50" dirty="0" smtClean="0">
                <a:solidFill>
                  <a:srgbClr val="775F54"/>
                </a:solidFill>
                <a:latin typeface="Arial"/>
                <a:cs typeface="Arial"/>
              </a:rPr>
              <a:t> </a:t>
            </a:r>
            <a:r>
              <a:rPr sz="1200" spc="-40" dirty="0" smtClean="0">
                <a:solidFill>
                  <a:srgbClr val="775F54"/>
                </a:solidFill>
                <a:latin typeface="Arial"/>
                <a:cs typeface="Arial"/>
              </a:rPr>
              <a:t>T</a:t>
            </a:r>
            <a:r>
              <a:rPr sz="1200" spc="0" dirty="0" smtClean="0">
                <a:solidFill>
                  <a:srgbClr val="775F54"/>
                </a:solidFill>
                <a:latin typeface="Arial"/>
                <a:cs typeface="Arial"/>
              </a:rPr>
              <a:t>raining</a:t>
            </a:r>
            <a:r>
              <a:rPr sz="1200" spc="-30" dirty="0" smtClean="0">
                <a:solidFill>
                  <a:srgbClr val="775F54"/>
                </a:solidFill>
                <a:latin typeface="Arial"/>
                <a:cs typeface="Arial"/>
              </a:rPr>
              <a:t> </a:t>
            </a:r>
            <a:r>
              <a:rPr sz="1200" spc="-5" dirty="0" smtClean="0">
                <a:solidFill>
                  <a:srgbClr val="775F54"/>
                </a:solidFill>
                <a:latin typeface="Arial"/>
                <a:cs typeface="Arial"/>
              </a:rPr>
              <a:t>M</a:t>
            </a:r>
            <a:r>
              <a:rPr sz="1200" spc="0" dirty="0" smtClean="0">
                <a:solidFill>
                  <a:srgbClr val="775F54"/>
                </a:solidFill>
                <a:latin typeface="Arial"/>
                <a:cs typeface="Arial"/>
              </a:rPr>
              <a:t>anual</a:t>
            </a:r>
            <a:endParaRPr sz="1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274065" rIns="0" bIns="0" rtlCol="0">
            <a:noAutofit/>
          </a:bodyPr>
          <a:lstStyle/>
          <a:p>
            <a:pPr marL="339090">
              <a:lnSpc>
                <a:spcPct val="100000"/>
              </a:lnSpc>
            </a:pPr>
            <a:r>
              <a:rPr sz="4400" dirty="0" smtClean="0">
                <a:solidFill>
                  <a:srgbClr val="775F54"/>
                </a:solidFill>
                <a:latin typeface="Arial"/>
                <a:cs typeface="Arial"/>
              </a:rPr>
              <a:t>Opti</a:t>
            </a:r>
            <a:r>
              <a:rPr sz="4400" spc="10" dirty="0" smtClean="0">
                <a:solidFill>
                  <a:srgbClr val="775F54"/>
                </a:solidFill>
                <a:latin typeface="Arial"/>
                <a:cs typeface="Arial"/>
              </a:rPr>
              <a:t>c</a:t>
            </a:r>
            <a:r>
              <a:rPr sz="4400" spc="-5" dirty="0" smtClean="0">
                <a:solidFill>
                  <a:srgbClr val="775F54"/>
                </a:solidFill>
                <a:latin typeface="Arial"/>
                <a:cs typeface="Arial"/>
              </a:rPr>
              <a:t>s</a:t>
            </a:r>
            <a:r>
              <a:rPr sz="4400" spc="0" dirty="0" smtClean="0">
                <a:solidFill>
                  <a:srgbClr val="775F54"/>
                </a:solidFill>
                <a:latin typeface="Arial"/>
                <a:cs typeface="Arial"/>
              </a:rPr>
              <a:t>-</a:t>
            </a:r>
            <a:r>
              <a:rPr sz="4400" spc="-15" dirty="0" smtClean="0">
                <a:solidFill>
                  <a:srgbClr val="775F54"/>
                </a:solidFill>
                <a:latin typeface="Arial"/>
                <a:cs typeface="Arial"/>
              </a:rPr>
              <a:t> </a:t>
            </a:r>
            <a:r>
              <a:rPr sz="4400" spc="0" dirty="0" smtClean="0">
                <a:solidFill>
                  <a:srgbClr val="775F54"/>
                </a:solidFill>
                <a:latin typeface="Arial"/>
                <a:cs typeface="Arial"/>
              </a:rPr>
              <a:t>Short</a:t>
            </a:r>
            <a:r>
              <a:rPr sz="4400" spc="-5" dirty="0" smtClean="0">
                <a:solidFill>
                  <a:srgbClr val="775F54"/>
                </a:solidFill>
                <a:latin typeface="Arial"/>
                <a:cs typeface="Arial"/>
              </a:rPr>
              <a:t> </a:t>
            </a:r>
            <a:r>
              <a:rPr sz="4400" spc="0" dirty="0" smtClean="0">
                <a:solidFill>
                  <a:srgbClr val="775F54"/>
                </a:solidFill>
                <a:latin typeface="Arial"/>
                <a:cs typeface="Arial"/>
              </a:rPr>
              <a:t>Pa</a:t>
            </a:r>
            <a:r>
              <a:rPr sz="4400" spc="5" dirty="0" smtClean="0">
                <a:solidFill>
                  <a:srgbClr val="775F54"/>
                </a:solidFill>
                <a:latin typeface="Arial"/>
                <a:cs typeface="Arial"/>
              </a:rPr>
              <a:t>s</a:t>
            </a:r>
            <a:r>
              <a:rPr sz="4400" spc="0" dirty="0" smtClean="0">
                <a:solidFill>
                  <a:srgbClr val="775F54"/>
                </a:solidFill>
                <a:latin typeface="Arial"/>
                <a:cs typeface="Arial"/>
              </a:rPr>
              <a:t>s</a:t>
            </a:r>
            <a:r>
              <a:rPr sz="4400" spc="-20" dirty="0" smtClean="0">
                <a:solidFill>
                  <a:srgbClr val="775F54"/>
                </a:solidFill>
                <a:latin typeface="Arial"/>
                <a:cs typeface="Arial"/>
              </a:rPr>
              <a:t> </a:t>
            </a:r>
            <a:r>
              <a:rPr sz="4400" spc="0" dirty="0" smtClean="0">
                <a:solidFill>
                  <a:srgbClr val="775F54"/>
                </a:solidFill>
                <a:latin typeface="Arial"/>
                <a:cs typeface="Arial"/>
              </a:rPr>
              <a:t>Filt</a:t>
            </a:r>
            <a:r>
              <a:rPr sz="4400" spc="5" dirty="0" smtClean="0">
                <a:solidFill>
                  <a:srgbClr val="775F54"/>
                </a:solidFill>
                <a:latin typeface="Arial"/>
                <a:cs typeface="Arial"/>
              </a:rPr>
              <a:t>e</a:t>
            </a:r>
            <a:r>
              <a:rPr sz="4400" spc="0" dirty="0" smtClean="0">
                <a:solidFill>
                  <a:srgbClr val="775F54"/>
                </a:solidFill>
                <a:latin typeface="Arial"/>
                <a:cs typeface="Arial"/>
              </a:rPr>
              <a:t>r</a:t>
            </a:r>
            <a:endParaRPr sz="44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91387" y="1670558"/>
            <a:ext cx="7488555" cy="176911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332740" indent="-320675">
              <a:lnSpc>
                <a:spcPct val="100000"/>
              </a:lnSpc>
              <a:buClr>
                <a:srgbClr val="DD8046"/>
              </a:buClr>
              <a:buSzPct val="60416"/>
              <a:buFont typeface="Wingdings"/>
              <a:buChar char=""/>
              <a:tabLst>
                <a:tab pos="332740" algn="l"/>
              </a:tabLst>
            </a:pPr>
            <a:r>
              <a:rPr sz="2400" spc="-90" dirty="0" smtClean="0">
                <a:latin typeface="Arial"/>
                <a:cs typeface="Arial"/>
              </a:rPr>
              <a:t>T</a:t>
            </a:r>
            <a:r>
              <a:rPr sz="2400" spc="0" dirty="0" smtClean="0">
                <a:latin typeface="Arial"/>
                <a:cs typeface="Arial"/>
              </a:rPr>
              <a:t>ransmits</a:t>
            </a:r>
            <a:r>
              <a:rPr sz="2400" spc="-15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a</a:t>
            </a:r>
            <a:r>
              <a:rPr sz="2400" spc="-10" dirty="0" smtClean="0">
                <a:latin typeface="Arial"/>
                <a:cs typeface="Arial"/>
              </a:rPr>
              <a:t>l</a:t>
            </a:r>
            <a:r>
              <a:rPr sz="2400" spc="0" dirty="0" smtClean="0">
                <a:latin typeface="Arial"/>
                <a:cs typeface="Arial"/>
              </a:rPr>
              <a:t>l</a:t>
            </a:r>
            <a:r>
              <a:rPr sz="2400" spc="5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w</a:t>
            </a:r>
            <a:r>
              <a:rPr sz="2400" spc="-10" dirty="0" smtClean="0">
                <a:latin typeface="Arial"/>
                <a:cs typeface="Arial"/>
              </a:rPr>
              <a:t>a</a:t>
            </a:r>
            <a:r>
              <a:rPr sz="2400" spc="0" dirty="0" smtClean="0">
                <a:latin typeface="Arial"/>
                <a:cs typeface="Arial"/>
              </a:rPr>
              <a:t>ve</a:t>
            </a:r>
            <a:r>
              <a:rPr sz="2400" spc="-10" dirty="0" smtClean="0">
                <a:latin typeface="Arial"/>
                <a:cs typeface="Arial"/>
              </a:rPr>
              <a:t>l</a:t>
            </a:r>
            <a:r>
              <a:rPr sz="2400" spc="0" dirty="0" smtClean="0">
                <a:latin typeface="Arial"/>
                <a:cs typeface="Arial"/>
              </a:rPr>
              <a:t>e</a:t>
            </a:r>
            <a:r>
              <a:rPr sz="2400" spc="-10" dirty="0" smtClean="0">
                <a:latin typeface="Arial"/>
                <a:cs typeface="Arial"/>
              </a:rPr>
              <a:t>n</a:t>
            </a:r>
            <a:r>
              <a:rPr sz="2400" spc="0" dirty="0" smtClean="0">
                <a:latin typeface="Arial"/>
                <a:cs typeface="Arial"/>
              </a:rPr>
              <a:t>gths</a:t>
            </a:r>
            <a:r>
              <a:rPr sz="2400" spc="30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l</a:t>
            </a:r>
            <a:r>
              <a:rPr sz="2400" spc="-10" dirty="0" smtClean="0">
                <a:latin typeface="Arial"/>
                <a:cs typeface="Arial"/>
              </a:rPr>
              <a:t>e</a:t>
            </a:r>
            <a:r>
              <a:rPr sz="2400" spc="0" dirty="0" smtClean="0">
                <a:latin typeface="Arial"/>
                <a:cs typeface="Arial"/>
              </a:rPr>
              <a:t>ss than sp</a:t>
            </a:r>
            <a:r>
              <a:rPr sz="2400" spc="-10" dirty="0" smtClean="0">
                <a:latin typeface="Arial"/>
                <a:cs typeface="Arial"/>
              </a:rPr>
              <a:t>e</a:t>
            </a:r>
            <a:r>
              <a:rPr sz="2400" spc="0" dirty="0" smtClean="0">
                <a:latin typeface="Arial"/>
                <a:cs typeface="Arial"/>
              </a:rPr>
              <a:t>cif</a:t>
            </a:r>
            <a:r>
              <a:rPr sz="2400" spc="-10" dirty="0" smtClean="0">
                <a:latin typeface="Arial"/>
                <a:cs typeface="Arial"/>
              </a:rPr>
              <a:t>i</a:t>
            </a:r>
            <a:r>
              <a:rPr sz="2400" spc="0" dirty="0" smtClean="0">
                <a:latin typeface="Arial"/>
                <a:cs typeface="Arial"/>
              </a:rPr>
              <a:t>ed</a:t>
            </a:r>
            <a:endParaRPr sz="2400">
              <a:latin typeface="Arial"/>
              <a:cs typeface="Arial"/>
            </a:endParaRPr>
          </a:p>
          <a:p>
            <a:pPr>
              <a:lnSpc>
                <a:spcPts val="550"/>
              </a:lnSpc>
              <a:spcBef>
                <a:spcPts val="28"/>
              </a:spcBef>
              <a:buClr>
                <a:srgbClr val="DD8046"/>
              </a:buClr>
              <a:buFont typeface="Wingdings"/>
              <a:buChar char=""/>
            </a:pPr>
            <a:endParaRPr sz="550"/>
          </a:p>
          <a:p>
            <a:pPr marL="332740">
              <a:lnSpc>
                <a:spcPct val="100000"/>
              </a:lnSpc>
            </a:pPr>
            <a:r>
              <a:rPr sz="2400" dirty="0" smtClean="0">
                <a:latin typeface="Arial"/>
                <a:cs typeface="Arial"/>
              </a:rPr>
              <a:t>w</a:t>
            </a:r>
            <a:r>
              <a:rPr sz="2400" spc="-10" dirty="0" smtClean="0">
                <a:latin typeface="Arial"/>
                <a:cs typeface="Arial"/>
              </a:rPr>
              <a:t>a</a:t>
            </a:r>
            <a:r>
              <a:rPr sz="2400" spc="0" dirty="0" smtClean="0">
                <a:latin typeface="Arial"/>
                <a:cs typeface="Arial"/>
              </a:rPr>
              <a:t>vel</a:t>
            </a:r>
            <a:r>
              <a:rPr sz="2400" spc="-10" dirty="0" smtClean="0">
                <a:latin typeface="Arial"/>
                <a:cs typeface="Arial"/>
              </a:rPr>
              <a:t>e</a:t>
            </a:r>
            <a:r>
              <a:rPr sz="2400" spc="0" dirty="0" smtClean="0">
                <a:latin typeface="Arial"/>
                <a:cs typeface="Arial"/>
              </a:rPr>
              <a:t>ngth</a:t>
            </a:r>
            <a:endParaRPr sz="2400">
              <a:latin typeface="Arial"/>
              <a:cs typeface="Arial"/>
            </a:endParaRPr>
          </a:p>
          <a:p>
            <a:pPr>
              <a:lnSpc>
                <a:spcPts val="1100"/>
              </a:lnSpc>
              <a:spcBef>
                <a:spcPts val="75"/>
              </a:spcBef>
            </a:pPr>
            <a:endParaRPr sz="1100"/>
          </a:p>
          <a:p>
            <a:pPr marL="652780" lvl="1" indent="-274320">
              <a:lnSpc>
                <a:spcPct val="100000"/>
              </a:lnSpc>
              <a:buClr>
                <a:srgbClr val="93B6D2"/>
              </a:buClr>
              <a:buSzPct val="68750"/>
              <a:buFont typeface="Wingdings"/>
              <a:buChar char=""/>
              <a:tabLst>
                <a:tab pos="652780" algn="l"/>
                <a:tab pos="2093595" algn="l"/>
              </a:tabLst>
            </a:pPr>
            <a:r>
              <a:rPr sz="2400" dirty="0" smtClean="0">
                <a:latin typeface="Arial"/>
                <a:cs typeface="Arial"/>
              </a:rPr>
              <a:t>E</a:t>
            </a:r>
            <a:r>
              <a:rPr sz="2400" spc="-20" dirty="0" smtClean="0">
                <a:latin typeface="Arial"/>
                <a:cs typeface="Arial"/>
              </a:rPr>
              <a:t>x</a:t>
            </a:r>
            <a:r>
              <a:rPr sz="2400" spc="0" dirty="0" smtClean="0">
                <a:latin typeface="Arial"/>
                <a:cs typeface="Arial"/>
              </a:rPr>
              <a:t>ample:	</a:t>
            </a:r>
            <a:r>
              <a:rPr sz="2400" spc="-10" dirty="0" smtClean="0">
                <a:latin typeface="Arial"/>
                <a:cs typeface="Arial"/>
              </a:rPr>
              <a:t>6</a:t>
            </a:r>
            <a:r>
              <a:rPr sz="2400" spc="0" dirty="0" smtClean="0">
                <a:latin typeface="Arial"/>
                <a:cs typeface="Arial"/>
              </a:rPr>
              <a:t>00</a:t>
            </a:r>
            <a:r>
              <a:rPr sz="2400" spc="-10" dirty="0" smtClean="0">
                <a:latin typeface="Arial"/>
                <a:cs typeface="Arial"/>
              </a:rPr>
              <a:t>S</a:t>
            </a:r>
            <a:r>
              <a:rPr sz="2400" spc="0" dirty="0" smtClean="0">
                <a:latin typeface="Arial"/>
                <a:cs typeface="Arial"/>
              </a:rPr>
              <a:t>P</a:t>
            </a:r>
            <a:r>
              <a:rPr sz="2400" spc="-40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w</a:t>
            </a:r>
            <a:r>
              <a:rPr sz="2400" spc="-10" dirty="0" smtClean="0">
                <a:latin typeface="Arial"/>
                <a:cs typeface="Arial"/>
              </a:rPr>
              <a:t>i</a:t>
            </a:r>
            <a:r>
              <a:rPr sz="2400" spc="0" dirty="0" smtClean="0">
                <a:latin typeface="Arial"/>
                <a:cs typeface="Arial"/>
              </a:rPr>
              <a:t>ll</a:t>
            </a:r>
            <a:r>
              <a:rPr sz="2400" spc="25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t</a:t>
            </a:r>
            <a:r>
              <a:rPr sz="2400" spc="5" dirty="0" smtClean="0">
                <a:latin typeface="Arial"/>
                <a:cs typeface="Arial"/>
              </a:rPr>
              <a:t>r</a:t>
            </a:r>
            <a:r>
              <a:rPr sz="2400" spc="0" dirty="0" smtClean="0">
                <a:latin typeface="Arial"/>
                <a:cs typeface="Arial"/>
              </a:rPr>
              <a:t>ansmit</a:t>
            </a:r>
            <a:r>
              <a:rPr sz="2400" spc="-20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a</a:t>
            </a:r>
            <a:r>
              <a:rPr sz="2400" spc="-10" dirty="0" smtClean="0">
                <a:latin typeface="Arial"/>
                <a:cs typeface="Arial"/>
              </a:rPr>
              <a:t>l</a:t>
            </a:r>
            <a:r>
              <a:rPr sz="2400" spc="0" dirty="0" smtClean="0">
                <a:latin typeface="Arial"/>
                <a:cs typeface="Arial"/>
              </a:rPr>
              <a:t>l</a:t>
            </a:r>
            <a:r>
              <a:rPr sz="2400" spc="20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w</a:t>
            </a:r>
            <a:r>
              <a:rPr sz="2400" spc="-10" dirty="0" smtClean="0">
                <a:latin typeface="Arial"/>
                <a:cs typeface="Arial"/>
              </a:rPr>
              <a:t>a</a:t>
            </a:r>
            <a:r>
              <a:rPr sz="2400" spc="0" dirty="0" smtClean="0">
                <a:latin typeface="Arial"/>
                <a:cs typeface="Arial"/>
              </a:rPr>
              <a:t>vel</a:t>
            </a:r>
            <a:r>
              <a:rPr sz="2400" spc="-10" dirty="0" smtClean="0">
                <a:latin typeface="Arial"/>
                <a:cs typeface="Arial"/>
              </a:rPr>
              <a:t>e</a:t>
            </a:r>
            <a:r>
              <a:rPr sz="2400" spc="0" dirty="0" smtClean="0">
                <a:latin typeface="Arial"/>
                <a:cs typeface="Arial"/>
              </a:rPr>
              <a:t>ngths</a:t>
            </a:r>
            <a:r>
              <a:rPr sz="2400" spc="20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l</a:t>
            </a:r>
            <a:r>
              <a:rPr sz="2400" spc="-10" dirty="0" smtClean="0">
                <a:latin typeface="Arial"/>
                <a:cs typeface="Arial"/>
              </a:rPr>
              <a:t>e</a:t>
            </a:r>
            <a:r>
              <a:rPr sz="2400" spc="0" dirty="0" smtClean="0">
                <a:latin typeface="Arial"/>
                <a:cs typeface="Arial"/>
              </a:rPr>
              <a:t>ss</a:t>
            </a:r>
            <a:endParaRPr sz="2400">
              <a:latin typeface="Arial"/>
              <a:cs typeface="Arial"/>
            </a:endParaRPr>
          </a:p>
          <a:p>
            <a:pPr>
              <a:lnSpc>
                <a:spcPts val="550"/>
              </a:lnSpc>
              <a:spcBef>
                <a:spcPts val="25"/>
              </a:spcBef>
            </a:pPr>
            <a:endParaRPr sz="550"/>
          </a:p>
          <a:p>
            <a:pPr marL="652780">
              <a:lnSpc>
                <a:spcPct val="100000"/>
              </a:lnSpc>
            </a:pPr>
            <a:r>
              <a:rPr sz="2400" dirty="0" smtClean="0">
                <a:latin typeface="Arial"/>
                <a:cs typeface="Arial"/>
              </a:rPr>
              <a:t>than 6</a:t>
            </a:r>
            <a:r>
              <a:rPr sz="2400" spc="-10" dirty="0" smtClean="0">
                <a:latin typeface="Arial"/>
                <a:cs typeface="Arial"/>
              </a:rPr>
              <a:t>0</a:t>
            </a:r>
            <a:r>
              <a:rPr sz="2400" spc="0" dirty="0" smtClean="0">
                <a:latin typeface="Arial"/>
                <a:cs typeface="Arial"/>
              </a:rPr>
              <a:t>0</a:t>
            </a:r>
            <a:r>
              <a:rPr sz="2400" spc="-10" dirty="0" smtClean="0">
                <a:latin typeface="Arial"/>
                <a:cs typeface="Arial"/>
              </a:rPr>
              <a:t>n</a:t>
            </a:r>
            <a:r>
              <a:rPr sz="2400" spc="0" dirty="0" smtClean="0">
                <a:latin typeface="Arial"/>
                <a:cs typeface="Arial"/>
              </a:rPr>
              <a:t>m.</a:t>
            </a:r>
            <a:endParaRPr sz="24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2137411" y="5592471"/>
            <a:ext cx="5059680" cy="92659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959103" y="6302656"/>
            <a:ext cx="914400" cy="400812"/>
          </a:xfrm>
          <a:custGeom>
            <a:avLst/>
            <a:gdLst/>
            <a:ahLst/>
            <a:cxnLst/>
            <a:rect l="l" t="t" r="r" b="b"/>
            <a:pathLst>
              <a:path w="914400" h="400812">
                <a:moveTo>
                  <a:pt x="0" y="400812"/>
                </a:moveTo>
                <a:lnTo>
                  <a:pt x="914400" y="400812"/>
                </a:lnTo>
                <a:lnTo>
                  <a:pt x="914400" y="0"/>
                </a:lnTo>
                <a:lnTo>
                  <a:pt x="0" y="0"/>
                </a:lnTo>
                <a:lnTo>
                  <a:pt x="0" y="40081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2014983" y="6344311"/>
            <a:ext cx="805180" cy="31559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2000" dirty="0" smtClean="0">
                <a:latin typeface="Arial"/>
                <a:cs typeface="Arial"/>
              </a:rPr>
              <a:t>400nm</a:t>
            </a:r>
            <a:endParaRPr sz="2000">
              <a:latin typeface="Arial"/>
              <a:cs typeface="Arial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3196590" y="6316371"/>
            <a:ext cx="914400" cy="400811"/>
          </a:xfrm>
          <a:custGeom>
            <a:avLst/>
            <a:gdLst/>
            <a:ahLst/>
            <a:cxnLst/>
            <a:rect l="l" t="t" r="r" b="b"/>
            <a:pathLst>
              <a:path w="914400" h="400812">
                <a:moveTo>
                  <a:pt x="0" y="400811"/>
                </a:moveTo>
                <a:lnTo>
                  <a:pt x="914400" y="400811"/>
                </a:lnTo>
                <a:lnTo>
                  <a:pt x="914400" y="0"/>
                </a:lnTo>
                <a:lnTo>
                  <a:pt x="0" y="0"/>
                </a:lnTo>
                <a:lnTo>
                  <a:pt x="0" y="400811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3251836" y="6358663"/>
            <a:ext cx="805180" cy="31559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2000" dirty="0" smtClean="0">
                <a:latin typeface="Arial"/>
                <a:cs typeface="Arial"/>
              </a:rPr>
              <a:t>500nm</a:t>
            </a:r>
            <a:endParaRPr sz="2000">
              <a:latin typeface="Arial"/>
              <a:cs typeface="Arial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4476750" y="6310276"/>
            <a:ext cx="914400" cy="400812"/>
          </a:xfrm>
          <a:custGeom>
            <a:avLst/>
            <a:gdLst/>
            <a:ahLst/>
            <a:cxnLst/>
            <a:rect l="l" t="t" r="r" b="b"/>
            <a:pathLst>
              <a:path w="914400" h="400812">
                <a:moveTo>
                  <a:pt x="0" y="400811"/>
                </a:moveTo>
                <a:lnTo>
                  <a:pt x="914400" y="400811"/>
                </a:lnTo>
                <a:lnTo>
                  <a:pt x="914400" y="0"/>
                </a:lnTo>
                <a:lnTo>
                  <a:pt x="0" y="0"/>
                </a:lnTo>
                <a:lnTo>
                  <a:pt x="0" y="400811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4531742" y="6352185"/>
            <a:ext cx="805180" cy="31559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2000" dirty="0" smtClean="0">
                <a:latin typeface="Arial"/>
                <a:cs typeface="Arial"/>
              </a:rPr>
              <a:t>600nm</a:t>
            </a:r>
            <a:endParaRPr sz="2000">
              <a:latin typeface="Arial"/>
              <a:cs typeface="Arial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5726430" y="6304179"/>
            <a:ext cx="914400" cy="400812"/>
          </a:xfrm>
          <a:custGeom>
            <a:avLst/>
            <a:gdLst/>
            <a:ahLst/>
            <a:cxnLst/>
            <a:rect l="l" t="t" r="r" b="b"/>
            <a:pathLst>
              <a:path w="914400" h="400812">
                <a:moveTo>
                  <a:pt x="0" y="400812"/>
                </a:moveTo>
                <a:lnTo>
                  <a:pt x="914400" y="400812"/>
                </a:lnTo>
                <a:lnTo>
                  <a:pt x="914400" y="0"/>
                </a:lnTo>
                <a:lnTo>
                  <a:pt x="0" y="0"/>
                </a:lnTo>
                <a:lnTo>
                  <a:pt x="0" y="40081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5782946" y="6345835"/>
            <a:ext cx="805180" cy="31559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2000" dirty="0" smtClean="0">
                <a:latin typeface="Arial"/>
                <a:cs typeface="Arial"/>
              </a:rPr>
              <a:t>700nm</a:t>
            </a:r>
            <a:endParaRPr sz="20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676400" y="4354071"/>
            <a:ext cx="315595" cy="1628139"/>
          </a:xfrm>
          <a:prstGeom prst="rect">
            <a:avLst/>
          </a:prstGeom>
        </p:spPr>
        <p:txBody>
          <a:bodyPr vert="vert270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2000" spc="-75" dirty="0" smtClean="0">
                <a:latin typeface="Arial"/>
                <a:cs typeface="Arial"/>
              </a:rPr>
              <a:t>T</a:t>
            </a:r>
            <a:r>
              <a:rPr sz="2000" spc="0" dirty="0" smtClean="0">
                <a:latin typeface="Arial"/>
                <a:cs typeface="Arial"/>
              </a:rPr>
              <a:t>ran</a:t>
            </a:r>
            <a:r>
              <a:rPr sz="2000" spc="5" dirty="0" smtClean="0">
                <a:latin typeface="Arial"/>
                <a:cs typeface="Arial"/>
              </a:rPr>
              <a:t>s</a:t>
            </a:r>
            <a:r>
              <a:rPr sz="2000" spc="0" dirty="0" smtClean="0">
                <a:latin typeface="Arial"/>
                <a:cs typeface="Arial"/>
              </a:rPr>
              <a:t>mi</a:t>
            </a:r>
            <a:r>
              <a:rPr sz="2000" spc="-10" dirty="0" smtClean="0">
                <a:latin typeface="Arial"/>
                <a:cs typeface="Arial"/>
              </a:rPr>
              <a:t>t</a:t>
            </a:r>
            <a:r>
              <a:rPr sz="2000" spc="0" dirty="0" smtClean="0">
                <a:latin typeface="Arial"/>
                <a:cs typeface="Arial"/>
              </a:rPr>
              <a:t>tan</a:t>
            </a:r>
            <a:r>
              <a:rPr sz="2000" spc="-10" dirty="0" smtClean="0">
                <a:latin typeface="Arial"/>
                <a:cs typeface="Arial"/>
              </a:rPr>
              <a:t>c</a:t>
            </a:r>
            <a:r>
              <a:rPr sz="2000" spc="0" dirty="0" smtClean="0">
                <a:latin typeface="Arial"/>
                <a:cs typeface="Arial"/>
              </a:rPr>
              <a:t>e</a:t>
            </a:r>
            <a:endParaRPr sz="2000">
              <a:latin typeface="Arial"/>
              <a:cs typeface="Arial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1614678" y="4749700"/>
            <a:ext cx="76200" cy="761999"/>
          </a:xfrm>
          <a:custGeom>
            <a:avLst/>
            <a:gdLst/>
            <a:ahLst/>
            <a:cxnLst/>
            <a:rect l="l" t="t" r="r" b="b"/>
            <a:pathLst>
              <a:path w="76200" h="762000">
                <a:moveTo>
                  <a:pt x="44450" y="63499"/>
                </a:moveTo>
                <a:lnTo>
                  <a:pt x="31750" y="63499"/>
                </a:lnTo>
                <a:lnTo>
                  <a:pt x="31750" y="761999"/>
                </a:lnTo>
                <a:lnTo>
                  <a:pt x="44450" y="761999"/>
                </a:lnTo>
                <a:lnTo>
                  <a:pt x="44450" y="63499"/>
                </a:lnTo>
                <a:close/>
              </a:path>
              <a:path w="76200" h="762000">
                <a:moveTo>
                  <a:pt x="38100" y="0"/>
                </a:moveTo>
                <a:lnTo>
                  <a:pt x="0" y="76199"/>
                </a:lnTo>
                <a:lnTo>
                  <a:pt x="31750" y="76199"/>
                </a:lnTo>
                <a:lnTo>
                  <a:pt x="31750" y="63499"/>
                </a:lnTo>
                <a:lnTo>
                  <a:pt x="69850" y="63499"/>
                </a:lnTo>
                <a:lnTo>
                  <a:pt x="38100" y="0"/>
                </a:lnTo>
                <a:close/>
              </a:path>
              <a:path w="76200" h="762000">
                <a:moveTo>
                  <a:pt x="69850" y="63499"/>
                </a:moveTo>
                <a:lnTo>
                  <a:pt x="44450" y="63499"/>
                </a:lnTo>
                <a:lnTo>
                  <a:pt x="44450" y="76199"/>
                </a:lnTo>
                <a:lnTo>
                  <a:pt x="76200" y="76199"/>
                </a:lnTo>
                <a:lnTo>
                  <a:pt x="69850" y="6349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4958335" y="5473600"/>
            <a:ext cx="2209800" cy="76200"/>
          </a:xfrm>
          <a:custGeom>
            <a:avLst/>
            <a:gdLst/>
            <a:ahLst/>
            <a:cxnLst/>
            <a:rect l="l" t="t" r="r" b="b"/>
            <a:pathLst>
              <a:path w="2209800" h="76200">
                <a:moveTo>
                  <a:pt x="2133600" y="0"/>
                </a:moveTo>
                <a:lnTo>
                  <a:pt x="2133600" y="76199"/>
                </a:lnTo>
                <a:lnTo>
                  <a:pt x="2197100" y="44449"/>
                </a:lnTo>
                <a:lnTo>
                  <a:pt x="2146300" y="44449"/>
                </a:lnTo>
                <a:lnTo>
                  <a:pt x="2146300" y="31749"/>
                </a:lnTo>
                <a:lnTo>
                  <a:pt x="2197100" y="31749"/>
                </a:lnTo>
                <a:lnTo>
                  <a:pt x="2133600" y="0"/>
                </a:lnTo>
                <a:close/>
              </a:path>
              <a:path w="2209800" h="76200">
                <a:moveTo>
                  <a:pt x="2133600" y="31749"/>
                </a:moveTo>
                <a:lnTo>
                  <a:pt x="0" y="31749"/>
                </a:lnTo>
                <a:lnTo>
                  <a:pt x="0" y="44449"/>
                </a:lnTo>
                <a:lnTo>
                  <a:pt x="2133600" y="44449"/>
                </a:lnTo>
                <a:lnTo>
                  <a:pt x="2133600" y="31749"/>
                </a:lnTo>
                <a:close/>
              </a:path>
              <a:path w="2209800" h="76200">
                <a:moveTo>
                  <a:pt x="2197100" y="31749"/>
                </a:moveTo>
                <a:lnTo>
                  <a:pt x="2146300" y="31749"/>
                </a:lnTo>
                <a:lnTo>
                  <a:pt x="2146300" y="44449"/>
                </a:lnTo>
                <a:lnTo>
                  <a:pt x="2197100" y="44449"/>
                </a:lnTo>
                <a:lnTo>
                  <a:pt x="2209800" y="38099"/>
                </a:lnTo>
                <a:lnTo>
                  <a:pt x="2197100" y="31749"/>
                </a:lnTo>
                <a:close/>
              </a:path>
            </a:pathLst>
          </a:custGeom>
          <a:solidFill>
            <a:srgbClr val="775F5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4933950" y="4597300"/>
            <a:ext cx="24384" cy="914399"/>
          </a:xfrm>
          <a:custGeom>
            <a:avLst/>
            <a:gdLst/>
            <a:ahLst/>
            <a:cxnLst/>
            <a:rect l="l" t="t" r="r" b="b"/>
            <a:pathLst>
              <a:path w="24384" h="914400">
                <a:moveTo>
                  <a:pt x="24384" y="914399"/>
                </a:moveTo>
                <a:lnTo>
                  <a:pt x="0" y="0"/>
                </a:lnTo>
              </a:path>
            </a:pathLst>
          </a:custGeom>
          <a:ln w="9143">
            <a:solidFill>
              <a:srgbClr val="775F54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2137411" y="4559200"/>
            <a:ext cx="2808731" cy="76200"/>
          </a:xfrm>
          <a:custGeom>
            <a:avLst/>
            <a:gdLst/>
            <a:ahLst/>
            <a:cxnLst/>
            <a:rect l="l" t="t" r="r" b="b"/>
            <a:pathLst>
              <a:path w="2808731" h="76200">
                <a:moveTo>
                  <a:pt x="76200" y="0"/>
                </a:moveTo>
                <a:lnTo>
                  <a:pt x="0" y="38100"/>
                </a:lnTo>
                <a:lnTo>
                  <a:pt x="76200" y="76200"/>
                </a:lnTo>
                <a:lnTo>
                  <a:pt x="76200" y="44450"/>
                </a:lnTo>
                <a:lnTo>
                  <a:pt x="63500" y="44450"/>
                </a:lnTo>
                <a:lnTo>
                  <a:pt x="63500" y="31750"/>
                </a:lnTo>
                <a:lnTo>
                  <a:pt x="76200" y="31750"/>
                </a:lnTo>
                <a:lnTo>
                  <a:pt x="76200" y="0"/>
                </a:lnTo>
                <a:close/>
              </a:path>
              <a:path w="2808731" h="76200">
                <a:moveTo>
                  <a:pt x="76200" y="31750"/>
                </a:moveTo>
                <a:lnTo>
                  <a:pt x="63500" y="31750"/>
                </a:lnTo>
                <a:lnTo>
                  <a:pt x="63500" y="44450"/>
                </a:lnTo>
                <a:lnTo>
                  <a:pt x="76200" y="44450"/>
                </a:lnTo>
                <a:lnTo>
                  <a:pt x="76200" y="31750"/>
                </a:lnTo>
                <a:close/>
              </a:path>
              <a:path w="2808731" h="76200">
                <a:moveTo>
                  <a:pt x="2808731" y="31750"/>
                </a:moveTo>
                <a:lnTo>
                  <a:pt x="76200" y="31750"/>
                </a:lnTo>
                <a:lnTo>
                  <a:pt x="76200" y="44450"/>
                </a:lnTo>
                <a:lnTo>
                  <a:pt x="2808731" y="44450"/>
                </a:lnTo>
                <a:lnTo>
                  <a:pt x="2808731" y="31750"/>
                </a:lnTo>
                <a:close/>
              </a:path>
            </a:pathLst>
          </a:custGeom>
          <a:solidFill>
            <a:srgbClr val="775F5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object 18"/>
          <p:cNvSpPr txBox="1"/>
          <p:nvPr/>
        </p:nvSpPr>
        <p:spPr>
          <a:xfrm>
            <a:off x="113792" y="6541922"/>
            <a:ext cx="2832735" cy="19431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200" dirty="0" smtClean="0">
                <a:solidFill>
                  <a:srgbClr val="775F54"/>
                </a:solidFill>
                <a:latin typeface="Arial"/>
                <a:cs typeface="Arial"/>
              </a:rPr>
              <a:t>Or</a:t>
            </a:r>
            <a:r>
              <a:rPr sz="1200" spc="-5" dirty="0" smtClean="0">
                <a:solidFill>
                  <a:srgbClr val="775F54"/>
                </a:solidFill>
                <a:latin typeface="Arial"/>
                <a:cs typeface="Arial"/>
              </a:rPr>
              <a:t>i</a:t>
            </a:r>
            <a:r>
              <a:rPr sz="1200" spc="0" dirty="0" smtClean="0">
                <a:solidFill>
                  <a:srgbClr val="775F54"/>
                </a:solidFill>
                <a:latin typeface="Arial"/>
                <a:cs typeface="Arial"/>
              </a:rPr>
              <a:t>gin</a:t>
            </a:r>
            <a:r>
              <a:rPr sz="1200" spc="5" dirty="0" smtClean="0">
                <a:solidFill>
                  <a:srgbClr val="775F54"/>
                </a:solidFill>
                <a:latin typeface="Arial"/>
                <a:cs typeface="Arial"/>
              </a:rPr>
              <a:t>a</a:t>
            </a:r>
            <a:r>
              <a:rPr sz="1200" spc="0" dirty="0" smtClean="0">
                <a:solidFill>
                  <a:srgbClr val="775F54"/>
                </a:solidFill>
                <a:latin typeface="Arial"/>
                <a:cs typeface="Arial"/>
              </a:rPr>
              <a:t>l</a:t>
            </a:r>
            <a:r>
              <a:rPr sz="1200" spc="-25" dirty="0" smtClean="0">
                <a:solidFill>
                  <a:srgbClr val="775F54"/>
                </a:solidFill>
                <a:latin typeface="Arial"/>
                <a:cs typeface="Arial"/>
              </a:rPr>
              <a:t> </a:t>
            </a:r>
            <a:r>
              <a:rPr sz="1200" spc="10" dirty="0" smtClean="0">
                <a:solidFill>
                  <a:srgbClr val="775F54"/>
                </a:solidFill>
                <a:latin typeface="Arial"/>
                <a:cs typeface="Arial"/>
              </a:rPr>
              <a:t>f</a:t>
            </a:r>
            <a:r>
              <a:rPr sz="1200" spc="0" dirty="0" smtClean="0">
                <a:solidFill>
                  <a:srgbClr val="775F54"/>
                </a:solidFill>
                <a:latin typeface="Arial"/>
                <a:cs typeface="Arial"/>
              </a:rPr>
              <a:t>rom</a:t>
            </a:r>
            <a:r>
              <a:rPr sz="1200" spc="-10" dirty="0" smtClean="0">
                <a:solidFill>
                  <a:srgbClr val="775F54"/>
                </a:solidFill>
                <a:latin typeface="Arial"/>
                <a:cs typeface="Arial"/>
              </a:rPr>
              <a:t> </a:t>
            </a:r>
            <a:r>
              <a:rPr sz="1200" spc="0" dirty="0" smtClean="0">
                <a:solidFill>
                  <a:srgbClr val="775F54"/>
                </a:solidFill>
                <a:latin typeface="Arial"/>
                <a:cs typeface="Arial"/>
              </a:rPr>
              <a:t>C</a:t>
            </a:r>
            <a:r>
              <a:rPr sz="1200" spc="-15" dirty="0" smtClean="0">
                <a:solidFill>
                  <a:srgbClr val="775F54"/>
                </a:solidFill>
                <a:latin typeface="Arial"/>
                <a:cs typeface="Arial"/>
              </a:rPr>
              <a:t>y</a:t>
            </a:r>
            <a:r>
              <a:rPr sz="1200" spc="0" dirty="0" smtClean="0">
                <a:solidFill>
                  <a:srgbClr val="775F54"/>
                </a:solidFill>
                <a:latin typeface="Arial"/>
                <a:cs typeface="Arial"/>
              </a:rPr>
              <a:t>t</a:t>
            </a:r>
            <a:r>
              <a:rPr sz="1200" spc="5" dirty="0" smtClean="0">
                <a:solidFill>
                  <a:srgbClr val="775F54"/>
                </a:solidFill>
                <a:latin typeface="Arial"/>
                <a:cs typeface="Arial"/>
              </a:rPr>
              <a:t>om</a:t>
            </a:r>
            <a:r>
              <a:rPr sz="1200" spc="0" dirty="0" smtClean="0">
                <a:solidFill>
                  <a:srgbClr val="775F54"/>
                </a:solidFill>
                <a:latin typeface="Arial"/>
                <a:cs typeface="Arial"/>
              </a:rPr>
              <a:t>ation</a:t>
            </a:r>
            <a:r>
              <a:rPr sz="1200" spc="-50" dirty="0" smtClean="0">
                <a:solidFill>
                  <a:srgbClr val="775F54"/>
                </a:solidFill>
                <a:latin typeface="Arial"/>
                <a:cs typeface="Arial"/>
              </a:rPr>
              <a:t> </a:t>
            </a:r>
            <a:r>
              <a:rPr sz="1200" spc="-40" dirty="0" smtClean="0">
                <a:solidFill>
                  <a:srgbClr val="775F54"/>
                </a:solidFill>
                <a:latin typeface="Arial"/>
                <a:cs typeface="Arial"/>
              </a:rPr>
              <a:t>T</a:t>
            </a:r>
            <a:r>
              <a:rPr sz="1200" spc="0" dirty="0" smtClean="0">
                <a:solidFill>
                  <a:srgbClr val="775F54"/>
                </a:solidFill>
                <a:latin typeface="Arial"/>
                <a:cs typeface="Arial"/>
              </a:rPr>
              <a:t>raining</a:t>
            </a:r>
            <a:r>
              <a:rPr sz="1200" spc="-30" dirty="0" smtClean="0">
                <a:solidFill>
                  <a:srgbClr val="775F54"/>
                </a:solidFill>
                <a:latin typeface="Arial"/>
                <a:cs typeface="Arial"/>
              </a:rPr>
              <a:t> </a:t>
            </a:r>
            <a:r>
              <a:rPr sz="1200" spc="-5" dirty="0" smtClean="0">
                <a:solidFill>
                  <a:srgbClr val="775F54"/>
                </a:solidFill>
                <a:latin typeface="Arial"/>
                <a:cs typeface="Arial"/>
              </a:rPr>
              <a:t>M</a:t>
            </a:r>
            <a:r>
              <a:rPr sz="1200" spc="0" dirty="0" smtClean="0">
                <a:solidFill>
                  <a:srgbClr val="775F54"/>
                </a:solidFill>
                <a:latin typeface="Arial"/>
                <a:cs typeface="Arial"/>
              </a:rPr>
              <a:t>anual</a:t>
            </a:r>
            <a:endParaRPr sz="1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274065" rIns="0" bIns="0" rtlCol="0">
            <a:noAutofit/>
          </a:bodyPr>
          <a:lstStyle/>
          <a:p>
            <a:pPr marL="339090">
              <a:lnSpc>
                <a:spcPct val="100000"/>
              </a:lnSpc>
            </a:pPr>
            <a:r>
              <a:rPr sz="4400" dirty="0" smtClean="0">
                <a:solidFill>
                  <a:srgbClr val="775F54"/>
                </a:solidFill>
                <a:latin typeface="Arial"/>
                <a:cs typeface="Arial"/>
              </a:rPr>
              <a:t>Opti</a:t>
            </a:r>
            <a:r>
              <a:rPr sz="4400" spc="10" dirty="0" smtClean="0">
                <a:solidFill>
                  <a:srgbClr val="775F54"/>
                </a:solidFill>
                <a:latin typeface="Arial"/>
                <a:cs typeface="Arial"/>
              </a:rPr>
              <a:t>c</a:t>
            </a:r>
            <a:r>
              <a:rPr sz="4400" spc="-5" dirty="0" smtClean="0">
                <a:solidFill>
                  <a:srgbClr val="775F54"/>
                </a:solidFill>
                <a:latin typeface="Arial"/>
                <a:cs typeface="Arial"/>
              </a:rPr>
              <a:t>s</a:t>
            </a:r>
            <a:r>
              <a:rPr sz="4400" spc="0" dirty="0" smtClean="0">
                <a:solidFill>
                  <a:srgbClr val="775F54"/>
                </a:solidFill>
                <a:latin typeface="Arial"/>
                <a:cs typeface="Arial"/>
              </a:rPr>
              <a:t>-</a:t>
            </a:r>
            <a:r>
              <a:rPr sz="4400" spc="-15" dirty="0" smtClean="0">
                <a:solidFill>
                  <a:srgbClr val="775F54"/>
                </a:solidFill>
                <a:latin typeface="Arial"/>
                <a:cs typeface="Arial"/>
              </a:rPr>
              <a:t> </a:t>
            </a:r>
            <a:r>
              <a:rPr sz="4400" spc="0" dirty="0" smtClean="0">
                <a:solidFill>
                  <a:srgbClr val="775F54"/>
                </a:solidFill>
                <a:latin typeface="Arial"/>
                <a:cs typeface="Arial"/>
              </a:rPr>
              <a:t>Band Pa</a:t>
            </a:r>
            <a:r>
              <a:rPr sz="4400" spc="5" dirty="0" smtClean="0">
                <a:solidFill>
                  <a:srgbClr val="775F54"/>
                </a:solidFill>
                <a:latin typeface="Arial"/>
                <a:cs typeface="Arial"/>
              </a:rPr>
              <a:t>s</a:t>
            </a:r>
            <a:r>
              <a:rPr sz="4400" spc="0" dirty="0" smtClean="0">
                <a:solidFill>
                  <a:srgbClr val="775F54"/>
                </a:solidFill>
                <a:latin typeface="Arial"/>
                <a:cs typeface="Arial"/>
              </a:rPr>
              <a:t>s Filter</a:t>
            </a:r>
            <a:endParaRPr sz="44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91387" y="1670558"/>
            <a:ext cx="7771765" cy="176911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332740" indent="-320675">
              <a:lnSpc>
                <a:spcPct val="100000"/>
              </a:lnSpc>
              <a:buClr>
                <a:srgbClr val="DD8046"/>
              </a:buClr>
              <a:buSzPct val="60416"/>
              <a:buFont typeface="Wingdings"/>
              <a:buChar char=""/>
              <a:tabLst>
                <a:tab pos="332740" algn="l"/>
              </a:tabLst>
            </a:pPr>
            <a:r>
              <a:rPr sz="2400" spc="-90" dirty="0" smtClean="0">
                <a:latin typeface="Arial"/>
                <a:cs typeface="Arial"/>
              </a:rPr>
              <a:t>T</a:t>
            </a:r>
            <a:r>
              <a:rPr sz="2400" spc="0" dirty="0" smtClean="0">
                <a:latin typeface="Arial"/>
                <a:cs typeface="Arial"/>
              </a:rPr>
              <a:t>ransmits</a:t>
            </a:r>
            <a:r>
              <a:rPr sz="2400" spc="-15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a sp</a:t>
            </a:r>
            <a:r>
              <a:rPr sz="2400" spc="-10" dirty="0" smtClean="0">
                <a:latin typeface="Arial"/>
                <a:cs typeface="Arial"/>
              </a:rPr>
              <a:t>e</a:t>
            </a:r>
            <a:r>
              <a:rPr sz="2400" spc="0" dirty="0" smtClean="0">
                <a:latin typeface="Arial"/>
                <a:cs typeface="Arial"/>
              </a:rPr>
              <a:t>cif</a:t>
            </a:r>
            <a:r>
              <a:rPr sz="2400" spc="-10" dirty="0" smtClean="0">
                <a:latin typeface="Arial"/>
                <a:cs typeface="Arial"/>
              </a:rPr>
              <a:t>i</a:t>
            </a:r>
            <a:r>
              <a:rPr sz="2400" spc="0" dirty="0" smtClean="0">
                <a:latin typeface="Arial"/>
                <a:cs typeface="Arial"/>
              </a:rPr>
              <a:t>c</a:t>
            </a:r>
            <a:r>
              <a:rPr sz="2400" spc="10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b</a:t>
            </a:r>
            <a:r>
              <a:rPr sz="2400" spc="-10" dirty="0" smtClean="0">
                <a:latin typeface="Arial"/>
                <a:cs typeface="Arial"/>
              </a:rPr>
              <a:t>a</a:t>
            </a:r>
            <a:r>
              <a:rPr sz="2400" spc="0" dirty="0" smtClean="0">
                <a:latin typeface="Arial"/>
                <a:cs typeface="Arial"/>
              </a:rPr>
              <a:t>nd</a:t>
            </a:r>
            <a:r>
              <a:rPr sz="2400" spc="5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of</a:t>
            </a:r>
            <a:r>
              <a:rPr sz="2400" spc="-20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w</a:t>
            </a:r>
            <a:r>
              <a:rPr sz="2400" spc="-10" dirty="0" smtClean="0">
                <a:latin typeface="Arial"/>
                <a:cs typeface="Arial"/>
              </a:rPr>
              <a:t>a</a:t>
            </a:r>
            <a:r>
              <a:rPr sz="2400" spc="0" dirty="0" smtClean="0">
                <a:latin typeface="Arial"/>
                <a:cs typeface="Arial"/>
              </a:rPr>
              <a:t>ve</a:t>
            </a:r>
            <a:r>
              <a:rPr sz="2400" spc="-10" dirty="0" smtClean="0">
                <a:latin typeface="Arial"/>
                <a:cs typeface="Arial"/>
              </a:rPr>
              <a:t>l</a:t>
            </a:r>
            <a:r>
              <a:rPr sz="2400" spc="0" dirty="0" smtClean="0">
                <a:latin typeface="Arial"/>
                <a:cs typeface="Arial"/>
              </a:rPr>
              <a:t>e</a:t>
            </a:r>
            <a:r>
              <a:rPr sz="2400" spc="-10" dirty="0" smtClean="0">
                <a:latin typeface="Arial"/>
                <a:cs typeface="Arial"/>
              </a:rPr>
              <a:t>n</a:t>
            </a:r>
            <a:r>
              <a:rPr sz="2400" spc="0" dirty="0" smtClean="0">
                <a:latin typeface="Arial"/>
                <a:cs typeface="Arial"/>
              </a:rPr>
              <a:t>gths</a:t>
            </a:r>
            <a:endParaRPr sz="2400">
              <a:latin typeface="Arial"/>
              <a:cs typeface="Arial"/>
            </a:endParaRPr>
          </a:p>
          <a:p>
            <a:pPr>
              <a:lnSpc>
                <a:spcPts val="600"/>
              </a:lnSpc>
              <a:spcBef>
                <a:spcPts val="2"/>
              </a:spcBef>
              <a:buClr>
                <a:srgbClr val="DD8046"/>
              </a:buClr>
              <a:buFont typeface="Wingdings"/>
              <a:buChar char=""/>
            </a:pPr>
            <a:endParaRPr sz="600"/>
          </a:p>
          <a:p>
            <a:pPr marL="652780" marR="12700" lvl="1" indent="-274320">
              <a:lnSpc>
                <a:spcPct val="120000"/>
              </a:lnSpc>
              <a:buClr>
                <a:srgbClr val="93B6D2"/>
              </a:buClr>
              <a:buSzPct val="68750"/>
              <a:buFont typeface="Wingdings"/>
              <a:buChar char=""/>
              <a:tabLst>
                <a:tab pos="652780" algn="l"/>
                <a:tab pos="2093595" algn="l"/>
              </a:tabLst>
            </a:pPr>
            <a:r>
              <a:rPr sz="2400" dirty="0" smtClean="0">
                <a:latin typeface="Arial"/>
                <a:cs typeface="Arial"/>
              </a:rPr>
              <a:t>E</a:t>
            </a:r>
            <a:r>
              <a:rPr sz="2400" spc="-20" dirty="0" smtClean="0">
                <a:latin typeface="Arial"/>
                <a:cs typeface="Arial"/>
              </a:rPr>
              <a:t>x</a:t>
            </a:r>
            <a:r>
              <a:rPr sz="2400" spc="0" dirty="0" smtClean="0">
                <a:latin typeface="Arial"/>
                <a:cs typeface="Arial"/>
              </a:rPr>
              <a:t>ample:	</a:t>
            </a:r>
            <a:r>
              <a:rPr sz="2400" spc="-10" dirty="0" smtClean="0">
                <a:latin typeface="Arial"/>
                <a:cs typeface="Arial"/>
              </a:rPr>
              <a:t>5</a:t>
            </a:r>
            <a:r>
              <a:rPr sz="2400" spc="0" dirty="0" smtClean="0">
                <a:latin typeface="Arial"/>
                <a:cs typeface="Arial"/>
              </a:rPr>
              <a:t>50/20</a:t>
            </a:r>
            <a:r>
              <a:rPr sz="2400" spc="-10" dirty="0" smtClean="0">
                <a:latin typeface="Arial"/>
                <a:cs typeface="Arial"/>
              </a:rPr>
              <a:t>B</a:t>
            </a:r>
            <a:r>
              <a:rPr sz="2400" spc="0" dirty="0" smtClean="0">
                <a:latin typeface="Arial"/>
                <a:cs typeface="Arial"/>
              </a:rPr>
              <a:t>P</a:t>
            </a:r>
            <a:r>
              <a:rPr sz="2400" spc="-30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F</a:t>
            </a:r>
            <a:r>
              <a:rPr sz="2400" spc="-10" dirty="0" smtClean="0">
                <a:latin typeface="Arial"/>
                <a:cs typeface="Arial"/>
              </a:rPr>
              <a:t>i</a:t>
            </a:r>
            <a:r>
              <a:rPr sz="2400" spc="0" dirty="0" smtClean="0">
                <a:latin typeface="Arial"/>
                <a:cs typeface="Arial"/>
              </a:rPr>
              <a:t>lter w</a:t>
            </a:r>
            <a:r>
              <a:rPr sz="2400" spc="-10" dirty="0" smtClean="0">
                <a:latin typeface="Arial"/>
                <a:cs typeface="Arial"/>
              </a:rPr>
              <a:t>i</a:t>
            </a:r>
            <a:r>
              <a:rPr sz="2400" spc="0" dirty="0" smtClean="0">
                <a:latin typeface="Arial"/>
                <a:cs typeface="Arial"/>
              </a:rPr>
              <a:t>ll</a:t>
            </a:r>
            <a:r>
              <a:rPr sz="2400" spc="15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t</a:t>
            </a:r>
            <a:r>
              <a:rPr sz="2400" spc="5" dirty="0" smtClean="0">
                <a:latin typeface="Arial"/>
                <a:cs typeface="Arial"/>
              </a:rPr>
              <a:t>r</a:t>
            </a:r>
            <a:r>
              <a:rPr sz="2400" spc="0" dirty="0" smtClean="0">
                <a:latin typeface="Arial"/>
                <a:cs typeface="Arial"/>
              </a:rPr>
              <a:t>ansmit </a:t>
            </a:r>
            <a:r>
              <a:rPr sz="2400" spc="-15" dirty="0" smtClean="0">
                <a:latin typeface="Arial"/>
                <a:cs typeface="Arial"/>
              </a:rPr>
              <a:t>w</a:t>
            </a:r>
            <a:r>
              <a:rPr sz="2400" spc="0" dirty="0" smtClean="0">
                <a:latin typeface="Arial"/>
                <a:cs typeface="Arial"/>
              </a:rPr>
              <a:t>ave</a:t>
            </a:r>
            <a:r>
              <a:rPr sz="2400" spc="-10" dirty="0" smtClean="0">
                <a:latin typeface="Arial"/>
                <a:cs typeface="Arial"/>
              </a:rPr>
              <a:t>l</a:t>
            </a:r>
            <a:r>
              <a:rPr sz="2400" spc="0" dirty="0" smtClean="0">
                <a:latin typeface="Arial"/>
                <a:cs typeface="Arial"/>
              </a:rPr>
              <a:t>en</a:t>
            </a:r>
            <a:r>
              <a:rPr sz="2400" spc="-10" dirty="0" smtClean="0">
                <a:latin typeface="Arial"/>
                <a:cs typeface="Arial"/>
              </a:rPr>
              <a:t>g</a:t>
            </a:r>
            <a:r>
              <a:rPr sz="2400" spc="0" dirty="0" smtClean="0">
                <a:latin typeface="Arial"/>
                <a:cs typeface="Arial"/>
              </a:rPr>
              <a:t>ths of </a:t>
            </a:r>
            <a:r>
              <a:rPr sz="2400" spc="-10" dirty="0" smtClean="0">
                <a:latin typeface="Arial"/>
                <a:cs typeface="Arial"/>
              </a:rPr>
              <a:t>l</a:t>
            </a:r>
            <a:r>
              <a:rPr sz="2400" spc="0" dirty="0" smtClean="0">
                <a:latin typeface="Arial"/>
                <a:cs typeface="Arial"/>
              </a:rPr>
              <a:t>i</a:t>
            </a:r>
            <a:r>
              <a:rPr sz="2400" spc="-10" dirty="0" smtClean="0">
                <a:latin typeface="Arial"/>
                <a:cs typeface="Arial"/>
              </a:rPr>
              <a:t>g</a:t>
            </a:r>
            <a:r>
              <a:rPr sz="2400" spc="0" dirty="0" smtClean="0">
                <a:latin typeface="Arial"/>
                <a:cs typeface="Arial"/>
              </a:rPr>
              <a:t>ht</a:t>
            </a:r>
            <a:r>
              <a:rPr sz="2400" spc="15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betw</a:t>
            </a:r>
            <a:r>
              <a:rPr sz="2400" spc="-10" dirty="0" smtClean="0">
                <a:latin typeface="Arial"/>
                <a:cs typeface="Arial"/>
              </a:rPr>
              <a:t>e</a:t>
            </a:r>
            <a:r>
              <a:rPr sz="2400" spc="0" dirty="0" smtClean="0">
                <a:latin typeface="Arial"/>
                <a:cs typeface="Arial"/>
              </a:rPr>
              <a:t>en</a:t>
            </a:r>
            <a:r>
              <a:rPr sz="2400" spc="5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54</a:t>
            </a:r>
            <a:r>
              <a:rPr sz="2400" spc="-10" dirty="0" smtClean="0">
                <a:latin typeface="Arial"/>
                <a:cs typeface="Arial"/>
              </a:rPr>
              <a:t>0</a:t>
            </a:r>
            <a:r>
              <a:rPr sz="2400" spc="0" dirty="0" smtClean="0">
                <a:latin typeface="Arial"/>
                <a:cs typeface="Arial"/>
              </a:rPr>
              <a:t>nm</a:t>
            </a:r>
            <a:r>
              <a:rPr sz="2400" spc="15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and</a:t>
            </a:r>
            <a:r>
              <a:rPr sz="2400" spc="5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56</a:t>
            </a:r>
            <a:r>
              <a:rPr sz="2400" spc="-10" dirty="0" smtClean="0">
                <a:latin typeface="Arial"/>
                <a:cs typeface="Arial"/>
              </a:rPr>
              <a:t>0</a:t>
            </a:r>
            <a:r>
              <a:rPr sz="2400" spc="0" dirty="0" smtClean="0">
                <a:latin typeface="Arial"/>
                <a:cs typeface="Arial"/>
              </a:rPr>
              <a:t>nm (550/20</a:t>
            </a:r>
            <a:r>
              <a:rPr sz="2400" spc="10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= </a:t>
            </a:r>
            <a:r>
              <a:rPr sz="2400" spc="-10" dirty="0" smtClean="0">
                <a:latin typeface="Arial"/>
                <a:cs typeface="Arial"/>
              </a:rPr>
              <a:t>5</a:t>
            </a:r>
            <a:r>
              <a:rPr sz="2400" spc="0" dirty="0" smtClean="0">
                <a:latin typeface="Arial"/>
                <a:cs typeface="Arial"/>
              </a:rPr>
              <a:t>50+</a:t>
            </a:r>
            <a:r>
              <a:rPr sz="2400" spc="25" dirty="0" smtClean="0">
                <a:latin typeface="Arial"/>
                <a:cs typeface="Arial"/>
              </a:rPr>
              <a:t>/</a:t>
            </a:r>
            <a:r>
              <a:rPr sz="2400" spc="0" dirty="0" smtClean="0">
                <a:latin typeface="Arial"/>
                <a:cs typeface="Arial"/>
              </a:rPr>
              <a:t>- 1</a:t>
            </a:r>
            <a:r>
              <a:rPr sz="2400" spc="-10" dirty="0" smtClean="0">
                <a:latin typeface="Arial"/>
                <a:cs typeface="Arial"/>
              </a:rPr>
              <a:t>0</a:t>
            </a:r>
            <a:r>
              <a:rPr sz="2400" spc="0" dirty="0" smtClean="0">
                <a:latin typeface="Arial"/>
                <a:cs typeface="Arial"/>
              </a:rPr>
              <a:t>, </a:t>
            </a:r>
            <a:r>
              <a:rPr sz="2400" spc="-10" dirty="0" smtClean="0">
                <a:latin typeface="Arial"/>
                <a:cs typeface="Arial"/>
              </a:rPr>
              <a:t>n</a:t>
            </a:r>
            <a:r>
              <a:rPr sz="2400" spc="0" dirty="0" smtClean="0">
                <a:latin typeface="Arial"/>
                <a:cs typeface="Arial"/>
              </a:rPr>
              <a:t>ot 550+/-</a:t>
            </a:r>
            <a:r>
              <a:rPr sz="2400" spc="-5" dirty="0" smtClean="0">
                <a:latin typeface="Arial"/>
                <a:cs typeface="Arial"/>
              </a:rPr>
              <a:t>20)</a:t>
            </a:r>
            <a:endParaRPr sz="24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2321051" y="4917947"/>
            <a:ext cx="5059680" cy="92506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2142744" y="5643371"/>
            <a:ext cx="914400" cy="400812"/>
          </a:xfrm>
          <a:custGeom>
            <a:avLst/>
            <a:gdLst/>
            <a:ahLst/>
            <a:cxnLst/>
            <a:rect l="l" t="t" r="r" b="b"/>
            <a:pathLst>
              <a:path w="914400" h="400812">
                <a:moveTo>
                  <a:pt x="0" y="400811"/>
                </a:moveTo>
                <a:lnTo>
                  <a:pt x="914400" y="400811"/>
                </a:lnTo>
                <a:lnTo>
                  <a:pt x="914400" y="0"/>
                </a:lnTo>
                <a:lnTo>
                  <a:pt x="0" y="0"/>
                </a:lnTo>
                <a:lnTo>
                  <a:pt x="0" y="400811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2198623" y="5685332"/>
            <a:ext cx="805180" cy="31559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2000" dirty="0" smtClean="0">
                <a:latin typeface="Arial"/>
                <a:cs typeface="Arial"/>
              </a:rPr>
              <a:t>400nm</a:t>
            </a:r>
            <a:endParaRPr sz="2000">
              <a:latin typeface="Arial"/>
              <a:cs typeface="Arial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3380232" y="5658611"/>
            <a:ext cx="914400" cy="399288"/>
          </a:xfrm>
          <a:custGeom>
            <a:avLst/>
            <a:gdLst/>
            <a:ahLst/>
            <a:cxnLst/>
            <a:rect l="l" t="t" r="r" b="b"/>
            <a:pathLst>
              <a:path w="914400" h="399288">
                <a:moveTo>
                  <a:pt x="0" y="399288"/>
                </a:moveTo>
                <a:lnTo>
                  <a:pt x="914400" y="399288"/>
                </a:lnTo>
                <a:lnTo>
                  <a:pt x="914400" y="0"/>
                </a:lnTo>
                <a:lnTo>
                  <a:pt x="0" y="0"/>
                </a:lnTo>
                <a:lnTo>
                  <a:pt x="0" y="399288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3435477" y="5699658"/>
            <a:ext cx="805180" cy="31559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2000" dirty="0" smtClean="0">
                <a:latin typeface="Arial"/>
                <a:cs typeface="Arial"/>
              </a:rPr>
              <a:t>500nm</a:t>
            </a:r>
            <a:endParaRPr sz="2000">
              <a:latin typeface="Arial"/>
              <a:cs typeface="Arial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4658867" y="5650991"/>
            <a:ext cx="914400" cy="400811"/>
          </a:xfrm>
          <a:custGeom>
            <a:avLst/>
            <a:gdLst/>
            <a:ahLst/>
            <a:cxnLst/>
            <a:rect l="l" t="t" r="r" b="b"/>
            <a:pathLst>
              <a:path w="914400" h="400812">
                <a:moveTo>
                  <a:pt x="0" y="400811"/>
                </a:moveTo>
                <a:lnTo>
                  <a:pt x="914400" y="400811"/>
                </a:lnTo>
                <a:lnTo>
                  <a:pt x="914400" y="0"/>
                </a:lnTo>
                <a:lnTo>
                  <a:pt x="0" y="0"/>
                </a:lnTo>
                <a:lnTo>
                  <a:pt x="0" y="400811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4715002" y="5693257"/>
            <a:ext cx="805180" cy="31559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2000" dirty="0" smtClean="0">
                <a:latin typeface="Arial"/>
                <a:cs typeface="Arial"/>
              </a:rPr>
              <a:t>600nm</a:t>
            </a:r>
            <a:endParaRPr sz="2000">
              <a:latin typeface="Arial"/>
              <a:cs typeface="Arial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5910071" y="5644896"/>
            <a:ext cx="914400" cy="400811"/>
          </a:xfrm>
          <a:custGeom>
            <a:avLst/>
            <a:gdLst/>
            <a:ahLst/>
            <a:cxnLst/>
            <a:rect l="l" t="t" r="r" b="b"/>
            <a:pathLst>
              <a:path w="914400" h="400812">
                <a:moveTo>
                  <a:pt x="0" y="400811"/>
                </a:moveTo>
                <a:lnTo>
                  <a:pt x="914400" y="400811"/>
                </a:lnTo>
                <a:lnTo>
                  <a:pt x="914400" y="0"/>
                </a:lnTo>
                <a:lnTo>
                  <a:pt x="0" y="0"/>
                </a:lnTo>
                <a:lnTo>
                  <a:pt x="0" y="400811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5966205" y="5686856"/>
            <a:ext cx="805180" cy="31559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2000" dirty="0" smtClean="0">
                <a:latin typeface="Arial"/>
                <a:cs typeface="Arial"/>
              </a:rPr>
              <a:t>700nm</a:t>
            </a:r>
            <a:endParaRPr sz="20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869185" y="3669250"/>
            <a:ext cx="315595" cy="1628775"/>
          </a:xfrm>
          <a:prstGeom prst="rect">
            <a:avLst/>
          </a:prstGeom>
        </p:spPr>
        <p:txBody>
          <a:bodyPr vert="vert270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2000" spc="-75" dirty="0" smtClean="0">
                <a:latin typeface="Arial"/>
                <a:cs typeface="Arial"/>
              </a:rPr>
              <a:t>T</a:t>
            </a:r>
            <a:r>
              <a:rPr sz="2000" spc="0" dirty="0" smtClean="0">
                <a:latin typeface="Arial"/>
                <a:cs typeface="Arial"/>
              </a:rPr>
              <a:t>ran</a:t>
            </a:r>
            <a:r>
              <a:rPr sz="2000" spc="5" dirty="0" smtClean="0">
                <a:latin typeface="Arial"/>
                <a:cs typeface="Arial"/>
              </a:rPr>
              <a:t>s</a:t>
            </a:r>
            <a:r>
              <a:rPr sz="2000" spc="0" dirty="0" smtClean="0">
                <a:latin typeface="Arial"/>
                <a:cs typeface="Arial"/>
              </a:rPr>
              <a:t>mi</a:t>
            </a:r>
            <a:r>
              <a:rPr sz="2000" spc="-10" dirty="0" smtClean="0">
                <a:latin typeface="Arial"/>
                <a:cs typeface="Arial"/>
              </a:rPr>
              <a:t>t</a:t>
            </a:r>
            <a:r>
              <a:rPr sz="2000" spc="0" dirty="0" smtClean="0">
                <a:latin typeface="Arial"/>
                <a:cs typeface="Arial"/>
              </a:rPr>
              <a:t>tan</a:t>
            </a:r>
            <a:r>
              <a:rPr sz="2000" spc="-15" dirty="0" smtClean="0">
                <a:latin typeface="Arial"/>
                <a:cs typeface="Arial"/>
              </a:rPr>
              <a:t>c</a:t>
            </a:r>
            <a:r>
              <a:rPr sz="2000" spc="0" dirty="0" smtClean="0">
                <a:latin typeface="Arial"/>
                <a:cs typeface="Arial"/>
              </a:rPr>
              <a:t>e</a:t>
            </a:r>
            <a:endParaRPr sz="2000">
              <a:latin typeface="Arial"/>
              <a:cs typeface="Arial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1798320" y="4075176"/>
            <a:ext cx="76200" cy="762000"/>
          </a:xfrm>
          <a:custGeom>
            <a:avLst/>
            <a:gdLst/>
            <a:ahLst/>
            <a:cxnLst/>
            <a:rect l="l" t="t" r="r" b="b"/>
            <a:pathLst>
              <a:path w="76200" h="762000">
                <a:moveTo>
                  <a:pt x="44450" y="63500"/>
                </a:moveTo>
                <a:lnTo>
                  <a:pt x="31750" y="63500"/>
                </a:lnTo>
                <a:lnTo>
                  <a:pt x="31750" y="762000"/>
                </a:lnTo>
                <a:lnTo>
                  <a:pt x="44450" y="762000"/>
                </a:lnTo>
                <a:lnTo>
                  <a:pt x="44450" y="63500"/>
                </a:lnTo>
                <a:close/>
              </a:path>
              <a:path w="76200" h="762000">
                <a:moveTo>
                  <a:pt x="38100" y="0"/>
                </a:moveTo>
                <a:lnTo>
                  <a:pt x="0" y="76200"/>
                </a:lnTo>
                <a:lnTo>
                  <a:pt x="31750" y="76200"/>
                </a:lnTo>
                <a:lnTo>
                  <a:pt x="31750" y="63500"/>
                </a:lnTo>
                <a:lnTo>
                  <a:pt x="69850" y="63500"/>
                </a:lnTo>
                <a:lnTo>
                  <a:pt x="38100" y="0"/>
                </a:lnTo>
                <a:close/>
              </a:path>
              <a:path w="76200" h="762000">
                <a:moveTo>
                  <a:pt x="69850" y="63500"/>
                </a:moveTo>
                <a:lnTo>
                  <a:pt x="44450" y="63500"/>
                </a:lnTo>
                <a:lnTo>
                  <a:pt x="44450" y="76200"/>
                </a:lnTo>
                <a:lnTo>
                  <a:pt x="76200" y="76200"/>
                </a:lnTo>
                <a:lnTo>
                  <a:pt x="69850" y="635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4122420" y="3846576"/>
            <a:ext cx="495300" cy="0"/>
          </a:xfrm>
          <a:custGeom>
            <a:avLst/>
            <a:gdLst/>
            <a:ahLst/>
            <a:cxnLst/>
            <a:rect l="l" t="t" r="r" b="b"/>
            <a:pathLst>
              <a:path w="495300">
                <a:moveTo>
                  <a:pt x="0" y="0"/>
                </a:moveTo>
                <a:lnTo>
                  <a:pt x="495300" y="0"/>
                </a:lnTo>
              </a:path>
            </a:pathLst>
          </a:custGeom>
          <a:ln w="9144">
            <a:solidFill>
              <a:srgbClr val="775F54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4122420" y="3846576"/>
            <a:ext cx="0" cy="990600"/>
          </a:xfrm>
          <a:custGeom>
            <a:avLst/>
            <a:gdLst/>
            <a:ahLst/>
            <a:cxnLst/>
            <a:rect l="l" t="t" r="r" b="b"/>
            <a:pathLst>
              <a:path h="990600">
                <a:moveTo>
                  <a:pt x="0" y="0"/>
                </a:moveTo>
                <a:lnTo>
                  <a:pt x="0" y="990600"/>
                </a:lnTo>
              </a:path>
            </a:pathLst>
          </a:custGeom>
          <a:ln w="9144">
            <a:solidFill>
              <a:srgbClr val="775F54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4617720" y="3846576"/>
            <a:ext cx="38100" cy="990600"/>
          </a:xfrm>
          <a:custGeom>
            <a:avLst/>
            <a:gdLst/>
            <a:ahLst/>
            <a:cxnLst/>
            <a:rect l="l" t="t" r="r" b="b"/>
            <a:pathLst>
              <a:path w="38100" h="990600">
                <a:moveTo>
                  <a:pt x="0" y="0"/>
                </a:moveTo>
                <a:lnTo>
                  <a:pt x="38100" y="990600"/>
                </a:lnTo>
              </a:path>
            </a:pathLst>
          </a:custGeom>
          <a:ln w="9144">
            <a:solidFill>
              <a:srgbClr val="775F54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2369820" y="4799076"/>
            <a:ext cx="1752600" cy="76200"/>
          </a:xfrm>
          <a:custGeom>
            <a:avLst/>
            <a:gdLst/>
            <a:ahLst/>
            <a:cxnLst/>
            <a:rect l="l" t="t" r="r" b="b"/>
            <a:pathLst>
              <a:path w="1752600" h="76200">
                <a:moveTo>
                  <a:pt x="76200" y="0"/>
                </a:moveTo>
                <a:lnTo>
                  <a:pt x="0" y="38100"/>
                </a:lnTo>
                <a:lnTo>
                  <a:pt x="76200" y="76200"/>
                </a:lnTo>
                <a:lnTo>
                  <a:pt x="76200" y="44450"/>
                </a:lnTo>
                <a:lnTo>
                  <a:pt x="63500" y="44450"/>
                </a:lnTo>
                <a:lnTo>
                  <a:pt x="63500" y="31750"/>
                </a:lnTo>
                <a:lnTo>
                  <a:pt x="76200" y="31750"/>
                </a:lnTo>
                <a:lnTo>
                  <a:pt x="76200" y="0"/>
                </a:lnTo>
                <a:close/>
              </a:path>
              <a:path w="1752600" h="76200">
                <a:moveTo>
                  <a:pt x="76200" y="31750"/>
                </a:moveTo>
                <a:lnTo>
                  <a:pt x="63500" y="31750"/>
                </a:lnTo>
                <a:lnTo>
                  <a:pt x="63500" y="44450"/>
                </a:lnTo>
                <a:lnTo>
                  <a:pt x="76200" y="44450"/>
                </a:lnTo>
                <a:lnTo>
                  <a:pt x="76200" y="31750"/>
                </a:lnTo>
                <a:close/>
              </a:path>
              <a:path w="1752600" h="76200">
                <a:moveTo>
                  <a:pt x="1752600" y="31750"/>
                </a:moveTo>
                <a:lnTo>
                  <a:pt x="76200" y="31750"/>
                </a:lnTo>
                <a:lnTo>
                  <a:pt x="76200" y="44450"/>
                </a:lnTo>
                <a:lnTo>
                  <a:pt x="1752600" y="44450"/>
                </a:lnTo>
                <a:lnTo>
                  <a:pt x="1752600" y="31750"/>
                </a:lnTo>
                <a:close/>
              </a:path>
            </a:pathLst>
          </a:custGeom>
          <a:solidFill>
            <a:srgbClr val="775F5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4655820" y="4799076"/>
            <a:ext cx="2667000" cy="76200"/>
          </a:xfrm>
          <a:custGeom>
            <a:avLst/>
            <a:gdLst/>
            <a:ahLst/>
            <a:cxnLst/>
            <a:rect l="l" t="t" r="r" b="b"/>
            <a:pathLst>
              <a:path w="2667000" h="76200">
                <a:moveTo>
                  <a:pt x="2590800" y="0"/>
                </a:moveTo>
                <a:lnTo>
                  <a:pt x="2590800" y="76200"/>
                </a:lnTo>
                <a:lnTo>
                  <a:pt x="2654300" y="44450"/>
                </a:lnTo>
                <a:lnTo>
                  <a:pt x="2603500" y="44450"/>
                </a:lnTo>
                <a:lnTo>
                  <a:pt x="2603500" y="31750"/>
                </a:lnTo>
                <a:lnTo>
                  <a:pt x="2654300" y="31750"/>
                </a:lnTo>
                <a:lnTo>
                  <a:pt x="2590800" y="0"/>
                </a:lnTo>
                <a:close/>
              </a:path>
              <a:path w="2667000" h="76200">
                <a:moveTo>
                  <a:pt x="2590800" y="31750"/>
                </a:moveTo>
                <a:lnTo>
                  <a:pt x="0" y="31750"/>
                </a:lnTo>
                <a:lnTo>
                  <a:pt x="0" y="44450"/>
                </a:lnTo>
                <a:lnTo>
                  <a:pt x="2590800" y="44450"/>
                </a:lnTo>
                <a:lnTo>
                  <a:pt x="2590800" y="31750"/>
                </a:lnTo>
                <a:close/>
              </a:path>
              <a:path w="2667000" h="76200">
                <a:moveTo>
                  <a:pt x="2654300" y="31750"/>
                </a:moveTo>
                <a:lnTo>
                  <a:pt x="2603500" y="31750"/>
                </a:lnTo>
                <a:lnTo>
                  <a:pt x="2603500" y="44450"/>
                </a:lnTo>
                <a:lnTo>
                  <a:pt x="2654300" y="44450"/>
                </a:lnTo>
                <a:lnTo>
                  <a:pt x="2667000" y="38100"/>
                </a:lnTo>
                <a:lnTo>
                  <a:pt x="2654300" y="31750"/>
                </a:lnTo>
                <a:close/>
              </a:path>
            </a:pathLst>
          </a:custGeom>
          <a:solidFill>
            <a:srgbClr val="775F5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" name="object 20"/>
          <p:cNvSpPr txBox="1"/>
          <p:nvPr/>
        </p:nvSpPr>
        <p:spPr>
          <a:xfrm>
            <a:off x="113792" y="6541922"/>
            <a:ext cx="2832735" cy="19431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200" dirty="0" smtClean="0">
                <a:solidFill>
                  <a:srgbClr val="775F54"/>
                </a:solidFill>
                <a:latin typeface="Arial"/>
                <a:cs typeface="Arial"/>
              </a:rPr>
              <a:t>Or</a:t>
            </a:r>
            <a:r>
              <a:rPr sz="1200" spc="-5" dirty="0" smtClean="0">
                <a:solidFill>
                  <a:srgbClr val="775F54"/>
                </a:solidFill>
                <a:latin typeface="Arial"/>
                <a:cs typeface="Arial"/>
              </a:rPr>
              <a:t>i</a:t>
            </a:r>
            <a:r>
              <a:rPr sz="1200" spc="0" dirty="0" smtClean="0">
                <a:solidFill>
                  <a:srgbClr val="775F54"/>
                </a:solidFill>
                <a:latin typeface="Arial"/>
                <a:cs typeface="Arial"/>
              </a:rPr>
              <a:t>gin</a:t>
            </a:r>
            <a:r>
              <a:rPr sz="1200" spc="5" dirty="0" smtClean="0">
                <a:solidFill>
                  <a:srgbClr val="775F54"/>
                </a:solidFill>
                <a:latin typeface="Arial"/>
                <a:cs typeface="Arial"/>
              </a:rPr>
              <a:t>a</a:t>
            </a:r>
            <a:r>
              <a:rPr sz="1200" spc="0" dirty="0" smtClean="0">
                <a:solidFill>
                  <a:srgbClr val="775F54"/>
                </a:solidFill>
                <a:latin typeface="Arial"/>
                <a:cs typeface="Arial"/>
              </a:rPr>
              <a:t>l</a:t>
            </a:r>
            <a:r>
              <a:rPr sz="1200" spc="-25" dirty="0" smtClean="0">
                <a:solidFill>
                  <a:srgbClr val="775F54"/>
                </a:solidFill>
                <a:latin typeface="Arial"/>
                <a:cs typeface="Arial"/>
              </a:rPr>
              <a:t> </a:t>
            </a:r>
            <a:r>
              <a:rPr sz="1200" spc="10" dirty="0" smtClean="0">
                <a:solidFill>
                  <a:srgbClr val="775F54"/>
                </a:solidFill>
                <a:latin typeface="Arial"/>
                <a:cs typeface="Arial"/>
              </a:rPr>
              <a:t>f</a:t>
            </a:r>
            <a:r>
              <a:rPr sz="1200" spc="0" dirty="0" smtClean="0">
                <a:solidFill>
                  <a:srgbClr val="775F54"/>
                </a:solidFill>
                <a:latin typeface="Arial"/>
                <a:cs typeface="Arial"/>
              </a:rPr>
              <a:t>rom</a:t>
            </a:r>
            <a:r>
              <a:rPr sz="1200" spc="-10" dirty="0" smtClean="0">
                <a:solidFill>
                  <a:srgbClr val="775F54"/>
                </a:solidFill>
                <a:latin typeface="Arial"/>
                <a:cs typeface="Arial"/>
              </a:rPr>
              <a:t> </a:t>
            </a:r>
            <a:r>
              <a:rPr sz="1200" spc="0" dirty="0" smtClean="0">
                <a:solidFill>
                  <a:srgbClr val="775F54"/>
                </a:solidFill>
                <a:latin typeface="Arial"/>
                <a:cs typeface="Arial"/>
              </a:rPr>
              <a:t>C</a:t>
            </a:r>
            <a:r>
              <a:rPr sz="1200" spc="-15" dirty="0" smtClean="0">
                <a:solidFill>
                  <a:srgbClr val="775F54"/>
                </a:solidFill>
                <a:latin typeface="Arial"/>
                <a:cs typeface="Arial"/>
              </a:rPr>
              <a:t>y</a:t>
            </a:r>
            <a:r>
              <a:rPr sz="1200" spc="0" dirty="0" smtClean="0">
                <a:solidFill>
                  <a:srgbClr val="775F54"/>
                </a:solidFill>
                <a:latin typeface="Arial"/>
                <a:cs typeface="Arial"/>
              </a:rPr>
              <a:t>t</a:t>
            </a:r>
            <a:r>
              <a:rPr sz="1200" spc="5" dirty="0" smtClean="0">
                <a:solidFill>
                  <a:srgbClr val="775F54"/>
                </a:solidFill>
                <a:latin typeface="Arial"/>
                <a:cs typeface="Arial"/>
              </a:rPr>
              <a:t>om</a:t>
            </a:r>
            <a:r>
              <a:rPr sz="1200" spc="0" dirty="0" smtClean="0">
                <a:solidFill>
                  <a:srgbClr val="775F54"/>
                </a:solidFill>
                <a:latin typeface="Arial"/>
                <a:cs typeface="Arial"/>
              </a:rPr>
              <a:t>ation</a:t>
            </a:r>
            <a:r>
              <a:rPr sz="1200" spc="-50" dirty="0" smtClean="0">
                <a:solidFill>
                  <a:srgbClr val="775F54"/>
                </a:solidFill>
                <a:latin typeface="Arial"/>
                <a:cs typeface="Arial"/>
              </a:rPr>
              <a:t> </a:t>
            </a:r>
            <a:r>
              <a:rPr sz="1200" spc="-40" dirty="0" smtClean="0">
                <a:solidFill>
                  <a:srgbClr val="775F54"/>
                </a:solidFill>
                <a:latin typeface="Arial"/>
                <a:cs typeface="Arial"/>
              </a:rPr>
              <a:t>T</a:t>
            </a:r>
            <a:r>
              <a:rPr sz="1200" spc="0" dirty="0" smtClean="0">
                <a:solidFill>
                  <a:srgbClr val="775F54"/>
                </a:solidFill>
                <a:latin typeface="Arial"/>
                <a:cs typeface="Arial"/>
              </a:rPr>
              <a:t>raining</a:t>
            </a:r>
            <a:r>
              <a:rPr sz="1200" spc="-30" dirty="0" smtClean="0">
                <a:solidFill>
                  <a:srgbClr val="775F54"/>
                </a:solidFill>
                <a:latin typeface="Arial"/>
                <a:cs typeface="Arial"/>
              </a:rPr>
              <a:t> </a:t>
            </a:r>
            <a:r>
              <a:rPr sz="1200" spc="-5" dirty="0" smtClean="0">
                <a:solidFill>
                  <a:srgbClr val="775F54"/>
                </a:solidFill>
                <a:latin typeface="Arial"/>
                <a:cs typeface="Arial"/>
              </a:rPr>
              <a:t>M</a:t>
            </a:r>
            <a:r>
              <a:rPr sz="1200" spc="0" dirty="0" smtClean="0">
                <a:solidFill>
                  <a:srgbClr val="775F54"/>
                </a:solidFill>
                <a:latin typeface="Arial"/>
                <a:cs typeface="Arial"/>
              </a:rPr>
              <a:t>anual</a:t>
            </a:r>
            <a:endParaRPr sz="1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274065" rIns="0" bIns="0" rtlCol="0">
            <a:noAutofit/>
          </a:bodyPr>
          <a:lstStyle/>
          <a:p>
            <a:pPr marL="339090">
              <a:lnSpc>
                <a:spcPct val="100000"/>
              </a:lnSpc>
            </a:pPr>
            <a:r>
              <a:rPr sz="4400" dirty="0" smtClean="0">
                <a:solidFill>
                  <a:srgbClr val="775F54"/>
                </a:solidFill>
                <a:latin typeface="Arial"/>
                <a:cs typeface="Arial"/>
              </a:rPr>
              <a:t>Opti</a:t>
            </a:r>
            <a:r>
              <a:rPr sz="4400" spc="10" dirty="0" smtClean="0">
                <a:solidFill>
                  <a:srgbClr val="775F54"/>
                </a:solidFill>
                <a:latin typeface="Arial"/>
                <a:cs typeface="Arial"/>
              </a:rPr>
              <a:t>c</a:t>
            </a:r>
            <a:r>
              <a:rPr sz="4400" spc="-5" dirty="0" smtClean="0">
                <a:solidFill>
                  <a:srgbClr val="775F54"/>
                </a:solidFill>
                <a:latin typeface="Arial"/>
                <a:cs typeface="Arial"/>
              </a:rPr>
              <a:t>s</a:t>
            </a:r>
            <a:r>
              <a:rPr sz="4400" spc="0" dirty="0" smtClean="0">
                <a:solidFill>
                  <a:srgbClr val="775F54"/>
                </a:solidFill>
                <a:latin typeface="Arial"/>
                <a:cs typeface="Arial"/>
              </a:rPr>
              <a:t>-</a:t>
            </a:r>
            <a:r>
              <a:rPr sz="4400" spc="-15" dirty="0" smtClean="0">
                <a:solidFill>
                  <a:srgbClr val="775F54"/>
                </a:solidFill>
                <a:latin typeface="Arial"/>
                <a:cs typeface="Arial"/>
              </a:rPr>
              <a:t> </a:t>
            </a:r>
            <a:r>
              <a:rPr sz="4400" spc="0" dirty="0" smtClean="0">
                <a:solidFill>
                  <a:srgbClr val="775F54"/>
                </a:solidFill>
                <a:latin typeface="Arial"/>
                <a:cs typeface="Arial"/>
              </a:rPr>
              <a:t>Dichro</a:t>
            </a:r>
            <a:r>
              <a:rPr sz="4400" spc="5" dirty="0" smtClean="0">
                <a:solidFill>
                  <a:srgbClr val="775F54"/>
                </a:solidFill>
                <a:latin typeface="Arial"/>
                <a:cs typeface="Arial"/>
              </a:rPr>
              <a:t>i</a:t>
            </a:r>
            <a:r>
              <a:rPr sz="4400" spc="0" dirty="0" smtClean="0">
                <a:solidFill>
                  <a:srgbClr val="775F54"/>
                </a:solidFill>
                <a:latin typeface="Arial"/>
                <a:cs typeface="Arial"/>
              </a:rPr>
              <a:t>c</a:t>
            </a:r>
            <a:r>
              <a:rPr sz="4400" spc="-25" dirty="0" smtClean="0">
                <a:solidFill>
                  <a:srgbClr val="775F54"/>
                </a:solidFill>
                <a:latin typeface="Arial"/>
                <a:cs typeface="Arial"/>
              </a:rPr>
              <a:t> </a:t>
            </a:r>
            <a:r>
              <a:rPr sz="4400" spc="0" dirty="0" smtClean="0">
                <a:solidFill>
                  <a:srgbClr val="775F54"/>
                </a:solidFill>
                <a:latin typeface="Arial"/>
                <a:cs typeface="Arial"/>
              </a:rPr>
              <a:t>Filters</a:t>
            </a:r>
            <a:endParaRPr sz="44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91387" y="1638553"/>
            <a:ext cx="7992109" cy="1650364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332740" indent="-320675">
              <a:lnSpc>
                <a:spcPct val="100000"/>
              </a:lnSpc>
              <a:buClr>
                <a:srgbClr val="DD8046"/>
              </a:buClr>
              <a:buSzPct val="58333"/>
              <a:buFont typeface="Wingdings"/>
              <a:buChar char=""/>
              <a:tabLst>
                <a:tab pos="332740" algn="l"/>
              </a:tabLst>
            </a:pPr>
            <a:r>
              <a:rPr sz="2400" dirty="0" smtClean="0">
                <a:latin typeface="Arial"/>
                <a:cs typeface="Arial"/>
              </a:rPr>
              <a:t>L</a:t>
            </a:r>
            <a:r>
              <a:rPr sz="2400" spc="-10" dirty="0" smtClean="0">
                <a:latin typeface="Arial"/>
                <a:cs typeface="Arial"/>
              </a:rPr>
              <a:t>o</a:t>
            </a:r>
            <a:r>
              <a:rPr sz="2400" spc="0" dirty="0" smtClean="0">
                <a:latin typeface="Arial"/>
                <a:cs typeface="Arial"/>
              </a:rPr>
              <a:t>ng</a:t>
            </a:r>
            <a:r>
              <a:rPr sz="2400" spc="5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p</a:t>
            </a:r>
            <a:r>
              <a:rPr sz="2400" spc="-10" dirty="0" smtClean="0">
                <a:latin typeface="Arial"/>
                <a:cs typeface="Arial"/>
              </a:rPr>
              <a:t>a</a:t>
            </a:r>
            <a:r>
              <a:rPr sz="2400" spc="0" dirty="0" smtClean="0">
                <a:latin typeface="Arial"/>
                <a:cs typeface="Arial"/>
              </a:rPr>
              <a:t>ss or short p</a:t>
            </a:r>
            <a:r>
              <a:rPr sz="2400" spc="-10" dirty="0" smtClean="0">
                <a:latin typeface="Arial"/>
                <a:cs typeface="Arial"/>
              </a:rPr>
              <a:t>a</a:t>
            </a:r>
            <a:r>
              <a:rPr sz="2400" spc="0" dirty="0" smtClean="0">
                <a:latin typeface="Arial"/>
                <a:cs typeface="Arial"/>
              </a:rPr>
              <a:t>ss filters</a:t>
            </a:r>
            <a:endParaRPr sz="2400">
              <a:latin typeface="Arial"/>
              <a:cs typeface="Arial"/>
            </a:endParaRPr>
          </a:p>
          <a:p>
            <a:pPr>
              <a:lnSpc>
                <a:spcPts val="650"/>
              </a:lnSpc>
              <a:spcBef>
                <a:spcPts val="49"/>
              </a:spcBef>
              <a:buClr>
                <a:srgbClr val="DD8046"/>
              </a:buClr>
              <a:buFont typeface="Wingdings"/>
              <a:buChar char=""/>
            </a:pPr>
            <a:endParaRPr sz="650"/>
          </a:p>
          <a:p>
            <a:pPr marL="332740" indent="-320675">
              <a:lnSpc>
                <a:spcPct val="100000"/>
              </a:lnSpc>
              <a:buClr>
                <a:srgbClr val="DD8046"/>
              </a:buClr>
              <a:buSzPct val="58333"/>
              <a:buFont typeface="Wingdings"/>
              <a:buChar char=""/>
              <a:tabLst>
                <a:tab pos="332740" algn="l"/>
              </a:tabLst>
            </a:pPr>
            <a:r>
              <a:rPr sz="2400" dirty="0" smtClean="0">
                <a:latin typeface="Arial"/>
                <a:cs typeface="Arial"/>
              </a:rPr>
              <a:t>P</a:t>
            </a:r>
            <a:r>
              <a:rPr sz="2400" spc="-10" dirty="0" smtClean="0">
                <a:latin typeface="Arial"/>
                <a:cs typeface="Arial"/>
              </a:rPr>
              <a:t>l</a:t>
            </a:r>
            <a:r>
              <a:rPr sz="2400" spc="0" dirty="0" smtClean="0">
                <a:latin typeface="Arial"/>
                <a:cs typeface="Arial"/>
              </a:rPr>
              <a:t>aced</a:t>
            </a:r>
            <a:r>
              <a:rPr sz="2400" spc="15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at a</a:t>
            </a:r>
            <a:r>
              <a:rPr sz="2400" spc="-10" dirty="0" smtClean="0">
                <a:latin typeface="Arial"/>
                <a:cs typeface="Arial"/>
              </a:rPr>
              <a:t> 4</a:t>
            </a:r>
            <a:r>
              <a:rPr sz="2400" spc="0" dirty="0" smtClean="0">
                <a:latin typeface="Arial"/>
                <a:cs typeface="Arial"/>
              </a:rPr>
              <a:t>5º ang</a:t>
            </a:r>
            <a:r>
              <a:rPr sz="2400" spc="-10" dirty="0" smtClean="0">
                <a:latin typeface="Arial"/>
                <a:cs typeface="Arial"/>
              </a:rPr>
              <a:t>l</a:t>
            </a:r>
            <a:r>
              <a:rPr sz="2400" spc="0" dirty="0" smtClean="0">
                <a:latin typeface="Arial"/>
                <a:cs typeface="Arial"/>
              </a:rPr>
              <a:t>e</a:t>
            </a:r>
            <a:r>
              <a:rPr sz="2400" spc="20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of </a:t>
            </a:r>
            <a:r>
              <a:rPr sz="2400" spc="-10" dirty="0" smtClean="0">
                <a:latin typeface="Arial"/>
                <a:cs typeface="Arial"/>
              </a:rPr>
              <a:t>i</a:t>
            </a:r>
            <a:r>
              <a:rPr sz="2400" spc="0" dirty="0" smtClean="0">
                <a:latin typeface="Arial"/>
                <a:cs typeface="Arial"/>
              </a:rPr>
              <a:t>nci</a:t>
            </a:r>
            <a:r>
              <a:rPr sz="2400" spc="-10" dirty="0" smtClean="0">
                <a:latin typeface="Arial"/>
                <a:cs typeface="Arial"/>
              </a:rPr>
              <a:t>d</a:t>
            </a:r>
            <a:r>
              <a:rPr sz="2400" spc="0" dirty="0" smtClean="0">
                <a:latin typeface="Arial"/>
                <a:cs typeface="Arial"/>
              </a:rPr>
              <a:t>ence</a:t>
            </a:r>
            <a:endParaRPr sz="2400">
              <a:latin typeface="Arial"/>
              <a:cs typeface="Arial"/>
            </a:endParaRPr>
          </a:p>
          <a:p>
            <a:pPr>
              <a:lnSpc>
                <a:spcPts val="650"/>
              </a:lnSpc>
              <a:spcBef>
                <a:spcPts val="46"/>
              </a:spcBef>
              <a:buClr>
                <a:srgbClr val="DD8046"/>
              </a:buClr>
              <a:buFont typeface="Wingdings"/>
              <a:buChar char=""/>
            </a:pPr>
            <a:endParaRPr sz="650"/>
          </a:p>
          <a:p>
            <a:pPr marL="332740" marR="12700" indent="-320675">
              <a:lnSpc>
                <a:spcPct val="100000"/>
              </a:lnSpc>
              <a:buClr>
                <a:srgbClr val="DD8046"/>
              </a:buClr>
              <a:buSzPct val="58333"/>
              <a:buFont typeface="Wingdings"/>
              <a:buChar char=""/>
              <a:tabLst>
                <a:tab pos="332740" algn="l"/>
              </a:tabLst>
            </a:pPr>
            <a:r>
              <a:rPr sz="2400" dirty="0" smtClean="0">
                <a:latin typeface="Arial"/>
                <a:cs typeface="Arial"/>
              </a:rPr>
              <a:t>P</a:t>
            </a:r>
            <a:r>
              <a:rPr sz="2400" spc="-10" dirty="0" smtClean="0">
                <a:latin typeface="Arial"/>
                <a:cs typeface="Arial"/>
              </a:rPr>
              <a:t>a</a:t>
            </a:r>
            <a:r>
              <a:rPr sz="2400" spc="0" dirty="0" smtClean="0">
                <a:latin typeface="Arial"/>
                <a:cs typeface="Arial"/>
              </a:rPr>
              <a:t>rt</a:t>
            </a:r>
            <a:r>
              <a:rPr sz="2400" spc="5" dirty="0" smtClean="0">
                <a:latin typeface="Arial"/>
                <a:cs typeface="Arial"/>
              </a:rPr>
              <a:t> </a:t>
            </a:r>
            <a:r>
              <a:rPr sz="2400" spc="-10" dirty="0" smtClean="0">
                <a:latin typeface="Arial"/>
                <a:cs typeface="Arial"/>
              </a:rPr>
              <a:t>o</a:t>
            </a:r>
            <a:r>
              <a:rPr sz="2400" spc="0" dirty="0" smtClean="0">
                <a:latin typeface="Arial"/>
                <a:cs typeface="Arial"/>
              </a:rPr>
              <a:t>f the</a:t>
            </a:r>
            <a:r>
              <a:rPr sz="2400" spc="-10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l</a:t>
            </a:r>
            <a:r>
              <a:rPr sz="2400" spc="-10" dirty="0" smtClean="0">
                <a:latin typeface="Arial"/>
                <a:cs typeface="Arial"/>
              </a:rPr>
              <a:t>i</a:t>
            </a:r>
            <a:r>
              <a:rPr sz="2400" spc="0" dirty="0" smtClean="0">
                <a:latin typeface="Arial"/>
                <a:cs typeface="Arial"/>
              </a:rPr>
              <a:t>ght</a:t>
            </a:r>
            <a:r>
              <a:rPr sz="2400" spc="10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is refl</a:t>
            </a:r>
            <a:r>
              <a:rPr sz="2400" spc="-10" dirty="0" smtClean="0">
                <a:latin typeface="Arial"/>
                <a:cs typeface="Arial"/>
              </a:rPr>
              <a:t>e</a:t>
            </a:r>
            <a:r>
              <a:rPr sz="2400" spc="0" dirty="0" smtClean="0">
                <a:latin typeface="Arial"/>
                <a:cs typeface="Arial"/>
              </a:rPr>
              <a:t>cted at </a:t>
            </a:r>
            <a:r>
              <a:rPr sz="2400" spc="-10" dirty="0" smtClean="0">
                <a:latin typeface="Arial"/>
                <a:cs typeface="Arial"/>
              </a:rPr>
              <a:t>9</a:t>
            </a:r>
            <a:r>
              <a:rPr sz="2400" spc="0" dirty="0" smtClean="0">
                <a:latin typeface="Arial"/>
                <a:cs typeface="Arial"/>
              </a:rPr>
              <a:t>0º ,</a:t>
            </a:r>
            <a:r>
              <a:rPr sz="2400" spc="-15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and</a:t>
            </a:r>
            <a:r>
              <a:rPr sz="2400" spc="5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part of the</a:t>
            </a:r>
            <a:r>
              <a:rPr sz="2400" spc="-15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l</a:t>
            </a:r>
            <a:r>
              <a:rPr sz="2400" spc="-10" dirty="0" smtClean="0">
                <a:latin typeface="Arial"/>
                <a:cs typeface="Arial"/>
              </a:rPr>
              <a:t>i</a:t>
            </a:r>
            <a:r>
              <a:rPr sz="2400" spc="0" dirty="0" smtClean="0">
                <a:latin typeface="Arial"/>
                <a:cs typeface="Arial"/>
              </a:rPr>
              <a:t>ght</a:t>
            </a:r>
            <a:r>
              <a:rPr sz="2400" spc="10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is t</a:t>
            </a:r>
            <a:r>
              <a:rPr sz="2400" spc="5" dirty="0" smtClean="0">
                <a:latin typeface="Arial"/>
                <a:cs typeface="Arial"/>
              </a:rPr>
              <a:t>r</a:t>
            </a:r>
            <a:r>
              <a:rPr sz="2400" spc="0" dirty="0" smtClean="0">
                <a:latin typeface="Arial"/>
                <a:cs typeface="Arial"/>
              </a:rPr>
              <a:t>ansmitted </a:t>
            </a:r>
            <a:r>
              <a:rPr sz="2400" spc="-10" dirty="0" smtClean="0">
                <a:latin typeface="Arial"/>
                <a:cs typeface="Arial"/>
              </a:rPr>
              <a:t>a</a:t>
            </a:r>
            <a:r>
              <a:rPr sz="2400" spc="0" dirty="0" smtClean="0">
                <a:latin typeface="Arial"/>
                <a:cs typeface="Arial"/>
              </a:rPr>
              <a:t>nd conti</a:t>
            </a:r>
            <a:r>
              <a:rPr sz="2400" spc="-10" dirty="0" smtClean="0">
                <a:latin typeface="Arial"/>
                <a:cs typeface="Arial"/>
              </a:rPr>
              <a:t>n</a:t>
            </a:r>
            <a:r>
              <a:rPr sz="2400" spc="0" dirty="0" smtClean="0">
                <a:latin typeface="Arial"/>
                <a:cs typeface="Arial"/>
              </a:rPr>
              <a:t>ues.</a:t>
            </a:r>
            <a:endParaRPr sz="24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801867" y="5001767"/>
            <a:ext cx="928115" cy="92811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5846826" y="5016246"/>
            <a:ext cx="838200" cy="838200"/>
          </a:xfrm>
          <a:custGeom>
            <a:avLst/>
            <a:gdLst/>
            <a:ahLst/>
            <a:cxnLst/>
            <a:rect l="l" t="t" r="r" b="b"/>
            <a:pathLst>
              <a:path w="838200" h="838200">
                <a:moveTo>
                  <a:pt x="419100" y="0"/>
                </a:moveTo>
                <a:lnTo>
                  <a:pt x="351105" y="5483"/>
                </a:lnTo>
                <a:lnTo>
                  <a:pt x="286609" y="21360"/>
                </a:lnTo>
                <a:lnTo>
                  <a:pt x="226473" y="46768"/>
                </a:lnTo>
                <a:lnTo>
                  <a:pt x="171559" y="80845"/>
                </a:lnTo>
                <a:lnTo>
                  <a:pt x="122729" y="122729"/>
                </a:lnTo>
                <a:lnTo>
                  <a:pt x="80845" y="171559"/>
                </a:lnTo>
                <a:lnTo>
                  <a:pt x="46768" y="226473"/>
                </a:lnTo>
                <a:lnTo>
                  <a:pt x="21360" y="286609"/>
                </a:lnTo>
                <a:lnTo>
                  <a:pt x="5483" y="351105"/>
                </a:lnTo>
                <a:lnTo>
                  <a:pt x="0" y="419099"/>
                </a:lnTo>
                <a:lnTo>
                  <a:pt x="1388" y="453472"/>
                </a:lnTo>
                <a:lnTo>
                  <a:pt x="12176" y="519812"/>
                </a:lnTo>
                <a:lnTo>
                  <a:pt x="32926" y="582230"/>
                </a:lnTo>
                <a:lnTo>
                  <a:pt x="62776" y="639861"/>
                </a:lnTo>
                <a:lnTo>
                  <a:pt x="100865" y="691843"/>
                </a:lnTo>
                <a:lnTo>
                  <a:pt x="146330" y="737313"/>
                </a:lnTo>
                <a:lnTo>
                  <a:pt x="198310" y="775407"/>
                </a:lnTo>
                <a:lnTo>
                  <a:pt x="255942" y="805264"/>
                </a:lnTo>
                <a:lnTo>
                  <a:pt x="318366" y="826019"/>
                </a:lnTo>
                <a:lnTo>
                  <a:pt x="384719" y="836810"/>
                </a:lnTo>
                <a:lnTo>
                  <a:pt x="419100" y="838199"/>
                </a:lnTo>
                <a:lnTo>
                  <a:pt x="453480" y="836810"/>
                </a:lnTo>
                <a:lnTo>
                  <a:pt x="519833" y="826019"/>
                </a:lnTo>
                <a:lnTo>
                  <a:pt x="582257" y="805264"/>
                </a:lnTo>
                <a:lnTo>
                  <a:pt x="639889" y="775407"/>
                </a:lnTo>
                <a:lnTo>
                  <a:pt x="691869" y="737313"/>
                </a:lnTo>
                <a:lnTo>
                  <a:pt x="737334" y="691843"/>
                </a:lnTo>
                <a:lnTo>
                  <a:pt x="775423" y="639861"/>
                </a:lnTo>
                <a:lnTo>
                  <a:pt x="805273" y="582230"/>
                </a:lnTo>
                <a:lnTo>
                  <a:pt x="826023" y="519812"/>
                </a:lnTo>
                <a:lnTo>
                  <a:pt x="836811" y="453472"/>
                </a:lnTo>
                <a:lnTo>
                  <a:pt x="838200" y="419099"/>
                </a:lnTo>
                <a:lnTo>
                  <a:pt x="836811" y="384719"/>
                </a:lnTo>
                <a:lnTo>
                  <a:pt x="826023" y="318366"/>
                </a:lnTo>
                <a:lnTo>
                  <a:pt x="805273" y="255942"/>
                </a:lnTo>
                <a:lnTo>
                  <a:pt x="775423" y="198310"/>
                </a:lnTo>
                <a:lnTo>
                  <a:pt x="737334" y="146330"/>
                </a:lnTo>
                <a:lnTo>
                  <a:pt x="691869" y="100865"/>
                </a:lnTo>
                <a:lnTo>
                  <a:pt x="639889" y="62776"/>
                </a:lnTo>
                <a:lnTo>
                  <a:pt x="582257" y="32926"/>
                </a:lnTo>
                <a:lnTo>
                  <a:pt x="519833" y="12176"/>
                </a:lnTo>
                <a:lnTo>
                  <a:pt x="453480" y="1388"/>
                </a:lnTo>
                <a:lnTo>
                  <a:pt x="419100" y="0"/>
                </a:lnTo>
                <a:close/>
              </a:path>
            </a:pathLst>
          </a:custGeom>
          <a:solidFill>
            <a:srgbClr val="EECDC1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5846826" y="5016246"/>
            <a:ext cx="838200" cy="838200"/>
          </a:xfrm>
          <a:custGeom>
            <a:avLst/>
            <a:gdLst/>
            <a:ahLst/>
            <a:cxnLst/>
            <a:rect l="l" t="t" r="r" b="b"/>
            <a:pathLst>
              <a:path w="838200" h="838200">
                <a:moveTo>
                  <a:pt x="0" y="419099"/>
                </a:moveTo>
                <a:lnTo>
                  <a:pt x="5483" y="351105"/>
                </a:lnTo>
                <a:lnTo>
                  <a:pt x="21360" y="286609"/>
                </a:lnTo>
                <a:lnTo>
                  <a:pt x="46768" y="226473"/>
                </a:lnTo>
                <a:lnTo>
                  <a:pt x="80845" y="171559"/>
                </a:lnTo>
                <a:lnTo>
                  <a:pt x="122729" y="122729"/>
                </a:lnTo>
                <a:lnTo>
                  <a:pt x="171559" y="80845"/>
                </a:lnTo>
                <a:lnTo>
                  <a:pt x="226473" y="46768"/>
                </a:lnTo>
                <a:lnTo>
                  <a:pt x="286609" y="21360"/>
                </a:lnTo>
                <a:lnTo>
                  <a:pt x="351105" y="5483"/>
                </a:lnTo>
                <a:lnTo>
                  <a:pt x="419100" y="0"/>
                </a:lnTo>
                <a:lnTo>
                  <a:pt x="453480" y="1388"/>
                </a:lnTo>
                <a:lnTo>
                  <a:pt x="519833" y="12176"/>
                </a:lnTo>
                <a:lnTo>
                  <a:pt x="582257" y="32926"/>
                </a:lnTo>
                <a:lnTo>
                  <a:pt x="639889" y="62776"/>
                </a:lnTo>
                <a:lnTo>
                  <a:pt x="691869" y="100865"/>
                </a:lnTo>
                <a:lnTo>
                  <a:pt x="737334" y="146330"/>
                </a:lnTo>
                <a:lnTo>
                  <a:pt x="775423" y="198310"/>
                </a:lnTo>
                <a:lnTo>
                  <a:pt x="805273" y="255942"/>
                </a:lnTo>
                <a:lnTo>
                  <a:pt x="826023" y="318366"/>
                </a:lnTo>
                <a:lnTo>
                  <a:pt x="836811" y="384719"/>
                </a:lnTo>
                <a:lnTo>
                  <a:pt x="838200" y="419099"/>
                </a:lnTo>
                <a:lnTo>
                  <a:pt x="836811" y="453472"/>
                </a:lnTo>
                <a:lnTo>
                  <a:pt x="826023" y="519812"/>
                </a:lnTo>
                <a:lnTo>
                  <a:pt x="805273" y="582230"/>
                </a:lnTo>
                <a:lnTo>
                  <a:pt x="775423" y="639861"/>
                </a:lnTo>
                <a:lnTo>
                  <a:pt x="737334" y="691843"/>
                </a:lnTo>
                <a:lnTo>
                  <a:pt x="691869" y="737313"/>
                </a:lnTo>
                <a:lnTo>
                  <a:pt x="639889" y="775407"/>
                </a:lnTo>
                <a:lnTo>
                  <a:pt x="582257" y="805264"/>
                </a:lnTo>
                <a:lnTo>
                  <a:pt x="519833" y="826019"/>
                </a:lnTo>
                <a:lnTo>
                  <a:pt x="453480" y="836810"/>
                </a:lnTo>
                <a:lnTo>
                  <a:pt x="419100" y="838199"/>
                </a:lnTo>
                <a:lnTo>
                  <a:pt x="384719" y="836810"/>
                </a:lnTo>
                <a:lnTo>
                  <a:pt x="318366" y="826019"/>
                </a:lnTo>
                <a:lnTo>
                  <a:pt x="255942" y="805264"/>
                </a:lnTo>
                <a:lnTo>
                  <a:pt x="198310" y="775407"/>
                </a:lnTo>
                <a:lnTo>
                  <a:pt x="146330" y="737313"/>
                </a:lnTo>
                <a:lnTo>
                  <a:pt x="100865" y="691843"/>
                </a:lnTo>
                <a:lnTo>
                  <a:pt x="62776" y="639861"/>
                </a:lnTo>
                <a:lnTo>
                  <a:pt x="32926" y="582230"/>
                </a:lnTo>
                <a:lnTo>
                  <a:pt x="12176" y="519812"/>
                </a:lnTo>
                <a:lnTo>
                  <a:pt x="1388" y="453472"/>
                </a:lnTo>
                <a:lnTo>
                  <a:pt x="0" y="419099"/>
                </a:lnTo>
                <a:close/>
              </a:path>
            </a:pathLst>
          </a:custGeom>
          <a:ln w="10668">
            <a:solidFill>
              <a:srgbClr val="DD804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4277867" y="3553967"/>
            <a:ext cx="928115" cy="92811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4322826" y="3568446"/>
            <a:ext cx="838200" cy="838199"/>
          </a:xfrm>
          <a:custGeom>
            <a:avLst/>
            <a:gdLst/>
            <a:ahLst/>
            <a:cxnLst/>
            <a:rect l="l" t="t" r="r" b="b"/>
            <a:pathLst>
              <a:path w="838200" h="838200">
                <a:moveTo>
                  <a:pt x="419100" y="0"/>
                </a:moveTo>
                <a:lnTo>
                  <a:pt x="351105" y="5483"/>
                </a:lnTo>
                <a:lnTo>
                  <a:pt x="286609" y="21360"/>
                </a:lnTo>
                <a:lnTo>
                  <a:pt x="226473" y="46768"/>
                </a:lnTo>
                <a:lnTo>
                  <a:pt x="171559" y="80845"/>
                </a:lnTo>
                <a:lnTo>
                  <a:pt x="122729" y="122729"/>
                </a:lnTo>
                <a:lnTo>
                  <a:pt x="80845" y="171559"/>
                </a:lnTo>
                <a:lnTo>
                  <a:pt x="46768" y="226473"/>
                </a:lnTo>
                <a:lnTo>
                  <a:pt x="21360" y="286609"/>
                </a:lnTo>
                <a:lnTo>
                  <a:pt x="5483" y="351105"/>
                </a:lnTo>
                <a:lnTo>
                  <a:pt x="0" y="419099"/>
                </a:lnTo>
                <a:lnTo>
                  <a:pt x="1388" y="453480"/>
                </a:lnTo>
                <a:lnTo>
                  <a:pt x="12176" y="519833"/>
                </a:lnTo>
                <a:lnTo>
                  <a:pt x="32926" y="582257"/>
                </a:lnTo>
                <a:lnTo>
                  <a:pt x="62776" y="639889"/>
                </a:lnTo>
                <a:lnTo>
                  <a:pt x="100865" y="691869"/>
                </a:lnTo>
                <a:lnTo>
                  <a:pt x="146330" y="737334"/>
                </a:lnTo>
                <a:lnTo>
                  <a:pt x="198310" y="775423"/>
                </a:lnTo>
                <a:lnTo>
                  <a:pt x="255942" y="805273"/>
                </a:lnTo>
                <a:lnTo>
                  <a:pt x="318366" y="826023"/>
                </a:lnTo>
                <a:lnTo>
                  <a:pt x="384719" y="836811"/>
                </a:lnTo>
                <a:lnTo>
                  <a:pt x="419100" y="838199"/>
                </a:lnTo>
                <a:lnTo>
                  <a:pt x="453480" y="836811"/>
                </a:lnTo>
                <a:lnTo>
                  <a:pt x="519833" y="826023"/>
                </a:lnTo>
                <a:lnTo>
                  <a:pt x="582257" y="805273"/>
                </a:lnTo>
                <a:lnTo>
                  <a:pt x="639889" y="775423"/>
                </a:lnTo>
                <a:lnTo>
                  <a:pt x="691869" y="737334"/>
                </a:lnTo>
                <a:lnTo>
                  <a:pt x="737334" y="691869"/>
                </a:lnTo>
                <a:lnTo>
                  <a:pt x="775423" y="639889"/>
                </a:lnTo>
                <a:lnTo>
                  <a:pt x="805273" y="582257"/>
                </a:lnTo>
                <a:lnTo>
                  <a:pt x="826023" y="519833"/>
                </a:lnTo>
                <a:lnTo>
                  <a:pt x="836811" y="453480"/>
                </a:lnTo>
                <a:lnTo>
                  <a:pt x="838200" y="419099"/>
                </a:lnTo>
                <a:lnTo>
                  <a:pt x="836811" y="384719"/>
                </a:lnTo>
                <a:lnTo>
                  <a:pt x="826023" y="318366"/>
                </a:lnTo>
                <a:lnTo>
                  <a:pt x="805273" y="255942"/>
                </a:lnTo>
                <a:lnTo>
                  <a:pt x="775423" y="198310"/>
                </a:lnTo>
                <a:lnTo>
                  <a:pt x="737334" y="146330"/>
                </a:lnTo>
                <a:lnTo>
                  <a:pt x="691869" y="100865"/>
                </a:lnTo>
                <a:lnTo>
                  <a:pt x="639889" y="62776"/>
                </a:lnTo>
                <a:lnTo>
                  <a:pt x="582257" y="32926"/>
                </a:lnTo>
                <a:lnTo>
                  <a:pt x="519833" y="12176"/>
                </a:lnTo>
                <a:lnTo>
                  <a:pt x="453480" y="1388"/>
                </a:lnTo>
                <a:lnTo>
                  <a:pt x="419100" y="0"/>
                </a:lnTo>
                <a:close/>
              </a:path>
            </a:pathLst>
          </a:custGeom>
          <a:solidFill>
            <a:srgbClr val="EECDC1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4322826" y="3568446"/>
            <a:ext cx="838200" cy="838199"/>
          </a:xfrm>
          <a:custGeom>
            <a:avLst/>
            <a:gdLst/>
            <a:ahLst/>
            <a:cxnLst/>
            <a:rect l="l" t="t" r="r" b="b"/>
            <a:pathLst>
              <a:path w="838200" h="838200">
                <a:moveTo>
                  <a:pt x="0" y="419099"/>
                </a:moveTo>
                <a:lnTo>
                  <a:pt x="5483" y="351105"/>
                </a:lnTo>
                <a:lnTo>
                  <a:pt x="21360" y="286609"/>
                </a:lnTo>
                <a:lnTo>
                  <a:pt x="46768" y="226473"/>
                </a:lnTo>
                <a:lnTo>
                  <a:pt x="80845" y="171559"/>
                </a:lnTo>
                <a:lnTo>
                  <a:pt x="122729" y="122729"/>
                </a:lnTo>
                <a:lnTo>
                  <a:pt x="171559" y="80845"/>
                </a:lnTo>
                <a:lnTo>
                  <a:pt x="226473" y="46768"/>
                </a:lnTo>
                <a:lnTo>
                  <a:pt x="286609" y="21360"/>
                </a:lnTo>
                <a:lnTo>
                  <a:pt x="351105" y="5483"/>
                </a:lnTo>
                <a:lnTo>
                  <a:pt x="419100" y="0"/>
                </a:lnTo>
                <a:lnTo>
                  <a:pt x="453480" y="1388"/>
                </a:lnTo>
                <a:lnTo>
                  <a:pt x="519833" y="12176"/>
                </a:lnTo>
                <a:lnTo>
                  <a:pt x="582257" y="32926"/>
                </a:lnTo>
                <a:lnTo>
                  <a:pt x="639889" y="62776"/>
                </a:lnTo>
                <a:lnTo>
                  <a:pt x="691869" y="100865"/>
                </a:lnTo>
                <a:lnTo>
                  <a:pt x="737334" y="146330"/>
                </a:lnTo>
                <a:lnTo>
                  <a:pt x="775423" y="198310"/>
                </a:lnTo>
                <a:lnTo>
                  <a:pt x="805273" y="255942"/>
                </a:lnTo>
                <a:lnTo>
                  <a:pt x="826023" y="318366"/>
                </a:lnTo>
                <a:lnTo>
                  <a:pt x="836811" y="384719"/>
                </a:lnTo>
                <a:lnTo>
                  <a:pt x="838200" y="419099"/>
                </a:lnTo>
                <a:lnTo>
                  <a:pt x="836811" y="453480"/>
                </a:lnTo>
                <a:lnTo>
                  <a:pt x="826023" y="519833"/>
                </a:lnTo>
                <a:lnTo>
                  <a:pt x="805273" y="582257"/>
                </a:lnTo>
                <a:lnTo>
                  <a:pt x="775423" y="639889"/>
                </a:lnTo>
                <a:lnTo>
                  <a:pt x="737334" y="691869"/>
                </a:lnTo>
                <a:lnTo>
                  <a:pt x="691869" y="737334"/>
                </a:lnTo>
                <a:lnTo>
                  <a:pt x="639889" y="775423"/>
                </a:lnTo>
                <a:lnTo>
                  <a:pt x="582257" y="805273"/>
                </a:lnTo>
                <a:lnTo>
                  <a:pt x="519833" y="826023"/>
                </a:lnTo>
                <a:lnTo>
                  <a:pt x="453480" y="836811"/>
                </a:lnTo>
                <a:lnTo>
                  <a:pt x="419100" y="838199"/>
                </a:lnTo>
                <a:lnTo>
                  <a:pt x="384719" y="836811"/>
                </a:lnTo>
                <a:lnTo>
                  <a:pt x="318366" y="826023"/>
                </a:lnTo>
                <a:lnTo>
                  <a:pt x="255942" y="805273"/>
                </a:lnTo>
                <a:lnTo>
                  <a:pt x="198310" y="775423"/>
                </a:lnTo>
                <a:lnTo>
                  <a:pt x="146330" y="737334"/>
                </a:lnTo>
                <a:lnTo>
                  <a:pt x="100865" y="691869"/>
                </a:lnTo>
                <a:lnTo>
                  <a:pt x="62776" y="639889"/>
                </a:lnTo>
                <a:lnTo>
                  <a:pt x="32926" y="582257"/>
                </a:lnTo>
                <a:lnTo>
                  <a:pt x="12176" y="519833"/>
                </a:lnTo>
                <a:lnTo>
                  <a:pt x="1388" y="453480"/>
                </a:lnTo>
                <a:lnTo>
                  <a:pt x="0" y="419099"/>
                </a:lnTo>
                <a:close/>
              </a:path>
            </a:pathLst>
          </a:custGeom>
          <a:ln w="10668">
            <a:solidFill>
              <a:srgbClr val="DD804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4351020" y="4940808"/>
            <a:ext cx="934212" cy="97078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4394930" y="4955308"/>
            <a:ext cx="846264" cy="881217"/>
          </a:xfrm>
          <a:custGeom>
            <a:avLst/>
            <a:gdLst/>
            <a:ahLst/>
            <a:cxnLst/>
            <a:rect l="l" t="t" r="r" b="b"/>
            <a:pathLst>
              <a:path w="846264" h="881217">
                <a:moveTo>
                  <a:pt x="730994" y="0"/>
                </a:moveTo>
                <a:lnTo>
                  <a:pt x="694914" y="21100"/>
                </a:lnTo>
                <a:lnTo>
                  <a:pt x="664995" y="45089"/>
                </a:lnTo>
                <a:lnTo>
                  <a:pt x="628240" y="77047"/>
                </a:lnTo>
                <a:lnTo>
                  <a:pt x="585459" y="116231"/>
                </a:lnTo>
                <a:lnTo>
                  <a:pt x="537464" y="161897"/>
                </a:lnTo>
                <a:lnTo>
                  <a:pt x="485066" y="213303"/>
                </a:lnTo>
                <a:lnTo>
                  <a:pt x="457470" y="240926"/>
                </a:lnTo>
                <a:lnTo>
                  <a:pt x="429078" y="269706"/>
                </a:lnTo>
                <a:lnTo>
                  <a:pt x="399991" y="299549"/>
                </a:lnTo>
                <a:lnTo>
                  <a:pt x="370310" y="330362"/>
                </a:lnTo>
                <a:lnTo>
                  <a:pt x="340137" y="362054"/>
                </a:lnTo>
                <a:lnTo>
                  <a:pt x="310148" y="393901"/>
                </a:lnTo>
                <a:lnTo>
                  <a:pt x="280901" y="425329"/>
                </a:lnTo>
                <a:lnTo>
                  <a:pt x="252699" y="455995"/>
                </a:lnTo>
                <a:lnTo>
                  <a:pt x="225624" y="485797"/>
                </a:lnTo>
                <a:lnTo>
                  <a:pt x="199554" y="514858"/>
                </a:lnTo>
                <a:lnTo>
                  <a:pt x="151096" y="569986"/>
                </a:lnTo>
                <a:lnTo>
                  <a:pt x="108125" y="620410"/>
                </a:lnTo>
                <a:lnTo>
                  <a:pt x="71340" y="665278"/>
                </a:lnTo>
                <a:lnTo>
                  <a:pt x="41438" y="703738"/>
                </a:lnTo>
                <a:lnTo>
                  <a:pt x="19115" y="734938"/>
                </a:lnTo>
                <a:lnTo>
                  <a:pt x="0" y="772146"/>
                </a:lnTo>
                <a:lnTo>
                  <a:pt x="1047" y="775578"/>
                </a:lnTo>
                <a:lnTo>
                  <a:pt x="111791" y="880353"/>
                </a:lnTo>
                <a:lnTo>
                  <a:pt x="115270" y="881217"/>
                </a:lnTo>
                <a:lnTo>
                  <a:pt x="121067" y="879532"/>
                </a:lnTo>
                <a:lnTo>
                  <a:pt x="165404" y="849153"/>
                </a:lnTo>
                <a:lnTo>
                  <a:pt x="198842" y="821083"/>
                </a:lnTo>
                <a:lnTo>
                  <a:pt x="238712" y="785416"/>
                </a:lnTo>
                <a:lnTo>
                  <a:pt x="284202" y="742896"/>
                </a:lnTo>
                <a:lnTo>
                  <a:pt x="334499" y="694266"/>
                </a:lnTo>
                <a:lnTo>
                  <a:pt x="388794" y="640270"/>
                </a:lnTo>
                <a:lnTo>
                  <a:pt x="417186" y="611492"/>
                </a:lnTo>
                <a:lnTo>
                  <a:pt x="446273" y="581651"/>
                </a:lnTo>
                <a:lnTo>
                  <a:pt x="475954" y="550840"/>
                </a:lnTo>
                <a:lnTo>
                  <a:pt x="506126" y="519153"/>
                </a:lnTo>
                <a:lnTo>
                  <a:pt x="536116" y="487305"/>
                </a:lnTo>
                <a:lnTo>
                  <a:pt x="565363" y="455879"/>
                </a:lnTo>
                <a:lnTo>
                  <a:pt x="593566" y="425212"/>
                </a:lnTo>
                <a:lnTo>
                  <a:pt x="620640" y="395412"/>
                </a:lnTo>
                <a:lnTo>
                  <a:pt x="646710" y="366352"/>
                </a:lnTo>
                <a:lnTo>
                  <a:pt x="695168" y="311227"/>
                </a:lnTo>
                <a:lnTo>
                  <a:pt x="738139" y="260806"/>
                </a:lnTo>
                <a:lnTo>
                  <a:pt x="774924" y="215940"/>
                </a:lnTo>
                <a:lnTo>
                  <a:pt x="804826" y="177483"/>
                </a:lnTo>
                <a:lnTo>
                  <a:pt x="827149" y="146285"/>
                </a:lnTo>
                <a:lnTo>
                  <a:pt x="846264" y="109075"/>
                </a:lnTo>
                <a:lnTo>
                  <a:pt x="845216" y="105641"/>
                </a:lnTo>
                <a:lnTo>
                  <a:pt x="734472" y="866"/>
                </a:lnTo>
                <a:lnTo>
                  <a:pt x="730994" y="0"/>
                </a:lnTo>
                <a:close/>
              </a:path>
            </a:pathLst>
          </a:custGeom>
          <a:solidFill>
            <a:srgbClr val="EECDC1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4395978" y="4956175"/>
            <a:ext cx="734473" cy="775576"/>
          </a:xfrm>
          <a:custGeom>
            <a:avLst/>
            <a:gdLst/>
            <a:ahLst/>
            <a:cxnLst/>
            <a:rect l="l" t="t" r="r" b="b"/>
            <a:pathLst>
              <a:path w="734473" h="775576">
                <a:moveTo>
                  <a:pt x="733425" y="0"/>
                </a:moveTo>
                <a:lnTo>
                  <a:pt x="715359" y="40643"/>
                </a:lnTo>
                <a:lnTo>
                  <a:pt x="693040" y="71842"/>
                </a:lnTo>
                <a:lnTo>
                  <a:pt x="663144" y="110299"/>
                </a:lnTo>
                <a:lnTo>
                  <a:pt x="626368" y="155165"/>
                </a:lnTo>
                <a:lnTo>
                  <a:pt x="583411" y="205586"/>
                </a:lnTo>
                <a:lnTo>
                  <a:pt x="534971" y="260711"/>
                </a:lnTo>
                <a:lnTo>
                  <a:pt x="508913" y="289771"/>
                </a:lnTo>
                <a:lnTo>
                  <a:pt x="481746" y="319687"/>
                </a:lnTo>
                <a:lnTo>
                  <a:pt x="453556" y="350354"/>
                </a:lnTo>
                <a:lnTo>
                  <a:pt x="424433" y="381664"/>
                </a:lnTo>
                <a:lnTo>
                  <a:pt x="394462" y="413512"/>
                </a:lnTo>
                <a:lnTo>
                  <a:pt x="364289" y="445203"/>
                </a:lnTo>
                <a:lnTo>
                  <a:pt x="334608" y="476016"/>
                </a:lnTo>
                <a:lnTo>
                  <a:pt x="305521" y="505860"/>
                </a:lnTo>
                <a:lnTo>
                  <a:pt x="277128" y="534639"/>
                </a:lnTo>
                <a:lnTo>
                  <a:pt x="249531" y="562262"/>
                </a:lnTo>
                <a:lnTo>
                  <a:pt x="197130" y="613669"/>
                </a:lnTo>
                <a:lnTo>
                  <a:pt x="149129" y="659336"/>
                </a:lnTo>
                <a:lnTo>
                  <a:pt x="106338" y="698520"/>
                </a:lnTo>
                <a:lnTo>
                  <a:pt x="69569" y="730479"/>
                </a:lnTo>
                <a:lnTo>
                  <a:pt x="39631" y="754470"/>
                </a:lnTo>
                <a:lnTo>
                  <a:pt x="3496" y="775576"/>
                </a:lnTo>
                <a:lnTo>
                  <a:pt x="0" y="774712"/>
                </a:lnTo>
              </a:path>
            </a:pathLst>
          </a:custGeom>
          <a:ln w="9999">
            <a:solidFill>
              <a:srgbClr val="DD804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4394930" y="4955308"/>
            <a:ext cx="846264" cy="881217"/>
          </a:xfrm>
          <a:custGeom>
            <a:avLst/>
            <a:gdLst/>
            <a:ahLst/>
            <a:cxnLst/>
            <a:rect l="l" t="t" r="r" b="b"/>
            <a:pathLst>
              <a:path w="846264" h="881217">
                <a:moveTo>
                  <a:pt x="111791" y="880353"/>
                </a:moveTo>
                <a:lnTo>
                  <a:pt x="1047" y="775578"/>
                </a:lnTo>
                <a:lnTo>
                  <a:pt x="0" y="772146"/>
                </a:lnTo>
                <a:lnTo>
                  <a:pt x="1369" y="766259"/>
                </a:lnTo>
                <a:lnTo>
                  <a:pt x="29285" y="720299"/>
                </a:lnTo>
                <a:lnTo>
                  <a:pt x="55485" y="685363"/>
                </a:lnTo>
                <a:lnTo>
                  <a:pt x="88916" y="643592"/>
                </a:lnTo>
                <a:lnTo>
                  <a:pt x="128881" y="595839"/>
                </a:lnTo>
                <a:lnTo>
                  <a:pt x="174683" y="542957"/>
                </a:lnTo>
                <a:lnTo>
                  <a:pt x="225624" y="485797"/>
                </a:lnTo>
                <a:lnTo>
                  <a:pt x="252804" y="455879"/>
                </a:lnTo>
                <a:lnTo>
                  <a:pt x="281008" y="425212"/>
                </a:lnTo>
                <a:lnTo>
                  <a:pt x="310148" y="393901"/>
                </a:lnTo>
                <a:lnTo>
                  <a:pt x="340137" y="362054"/>
                </a:lnTo>
                <a:lnTo>
                  <a:pt x="370310" y="330362"/>
                </a:lnTo>
                <a:lnTo>
                  <a:pt x="399991" y="299549"/>
                </a:lnTo>
                <a:lnTo>
                  <a:pt x="429078" y="269706"/>
                </a:lnTo>
                <a:lnTo>
                  <a:pt x="457470" y="240926"/>
                </a:lnTo>
                <a:lnTo>
                  <a:pt x="485066" y="213303"/>
                </a:lnTo>
                <a:lnTo>
                  <a:pt x="537464" y="161897"/>
                </a:lnTo>
                <a:lnTo>
                  <a:pt x="585459" y="116231"/>
                </a:lnTo>
                <a:lnTo>
                  <a:pt x="628240" y="77047"/>
                </a:lnTo>
                <a:lnTo>
                  <a:pt x="664995" y="45089"/>
                </a:lnTo>
                <a:lnTo>
                  <a:pt x="694914" y="21100"/>
                </a:lnTo>
                <a:lnTo>
                  <a:pt x="730994" y="0"/>
                </a:lnTo>
                <a:lnTo>
                  <a:pt x="734472" y="866"/>
                </a:lnTo>
                <a:lnTo>
                  <a:pt x="845216" y="105641"/>
                </a:lnTo>
                <a:lnTo>
                  <a:pt x="846264" y="109075"/>
                </a:lnTo>
                <a:lnTo>
                  <a:pt x="844895" y="114963"/>
                </a:lnTo>
                <a:lnTo>
                  <a:pt x="816979" y="160923"/>
                </a:lnTo>
                <a:lnTo>
                  <a:pt x="790779" y="195857"/>
                </a:lnTo>
                <a:lnTo>
                  <a:pt x="757348" y="237625"/>
                </a:lnTo>
                <a:lnTo>
                  <a:pt x="717383" y="285375"/>
                </a:lnTo>
                <a:lnTo>
                  <a:pt x="671581" y="338255"/>
                </a:lnTo>
                <a:lnTo>
                  <a:pt x="620640" y="395412"/>
                </a:lnTo>
                <a:lnTo>
                  <a:pt x="593460" y="425329"/>
                </a:lnTo>
                <a:lnTo>
                  <a:pt x="565256" y="455995"/>
                </a:lnTo>
                <a:lnTo>
                  <a:pt x="536116" y="487305"/>
                </a:lnTo>
                <a:lnTo>
                  <a:pt x="506126" y="519153"/>
                </a:lnTo>
                <a:lnTo>
                  <a:pt x="475954" y="550840"/>
                </a:lnTo>
                <a:lnTo>
                  <a:pt x="446273" y="581651"/>
                </a:lnTo>
                <a:lnTo>
                  <a:pt x="417186" y="611492"/>
                </a:lnTo>
                <a:lnTo>
                  <a:pt x="388794" y="640270"/>
                </a:lnTo>
                <a:lnTo>
                  <a:pt x="361198" y="667893"/>
                </a:lnTo>
                <a:lnTo>
                  <a:pt x="308800" y="719299"/>
                </a:lnTo>
                <a:lnTo>
                  <a:pt x="260805" y="764966"/>
                </a:lnTo>
                <a:lnTo>
                  <a:pt x="218024" y="804153"/>
                </a:lnTo>
                <a:lnTo>
                  <a:pt x="181269" y="836114"/>
                </a:lnTo>
                <a:lnTo>
                  <a:pt x="151350" y="860108"/>
                </a:lnTo>
                <a:lnTo>
                  <a:pt x="115270" y="881217"/>
                </a:lnTo>
                <a:lnTo>
                  <a:pt x="111791" y="880353"/>
                </a:lnTo>
                <a:close/>
              </a:path>
            </a:pathLst>
          </a:custGeom>
          <a:ln w="9999">
            <a:solidFill>
              <a:srgbClr val="DD804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2098548" y="5186171"/>
            <a:ext cx="2667000" cy="76199"/>
          </a:xfrm>
          <a:custGeom>
            <a:avLst/>
            <a:gdLst/>
            <a:ahLst/>
            <a:cxnLst/>
            <a:rect l="l" t="t" r="r" b="b"/>
            <a:pathLst>
              <a:path w="2667000" h="76200">
                <a:moveTo>
                  <a:pt x="2590800" y="0"/>
                </a:moveTo>
                <a:lnTo>
                  <a:pt x="2590800" y="76199"/>
                </a:lnTo>
                <a:lnTo>
                  <a:pt x="2654300" y="44450"/>
                </a:lnTo>
                <a:lnTo>
                  <a:pt x="2603500" y="44450"/>
                </a:lnTo>
                <a:lnTo>
                  <a:pt x="2603500" y="31750"/>
                </a:lnTo>
                <a:lnTo>
                  <a:pt x="2654300" y="31750"/>
                </a:lnTo>
                <a:lnTo>
                  <a:pt x="2590800" y="0"/>
                </a:lnTo>
                <a:close/>
              </a:path>
              <a:path w="2667000" h="76200">
                <a:moveTo>
                  <a:pt x="2590800" y="31750"/>
                </a:moveTo>
                <a:lnTo>
                  <a:pt x="0" y="31750"/>
                </a:lnTo>
                <a:lnTo>
                  <a:pt x="0" y="44450"/>
                </a:lnTo>
                <a:lnTo>
                  <a:pt x="2590800" y="44450"/>
                </a:lnTo>
                <a:lnTo>
                  <a:pt x="2590800" y="31750"/>
                </a:lnTo>
                <a:close/>
              </a:path>
              <a:path w="2667000" h="76200">
                <a:moveTo>
                  <a:pt x="2654300" y="31750"/>
                </a:moveTo>
                <a:lnTo>
                  <a:pt x="2603500" y="31750"/>
                </a:lnTo>
                <a:lnTo>
                  <a:pt x="2603500" y="44450"/>
                </a:lnTo>
                <a:lnTo>
                  <a:pt x="2654300" y="44450"/>
                </a:lnTo>
                <a:lnTo>
                  <a:pt x="2667000" y="38100"/>
                </a:lnTo>
                <a:lnTo>
                  <a:pt x="2654300" y="3175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4741164" y="4405884"/>
            <a:ext cx="76200" cy="838200"/>
          </a:xfrm>
          <a:custGeom>
            <a:avLst/>
            <a:gdLst/>
            <a:ahLst/>
            <a:cxnLst/>
            <a:rect l="l" t="t" r="r" b="b"/>
            <a:pathLst>
              <a:path w="76200" h="838200">
                <a:moveTo>
                  <a:pt x="44450" y="63500"/>
                </a:moveTo>
                <a:lnTo>
                  <a:pt x="31750" y="63500"/>
                </a:lnTo>
                <a:lnTo>
                  <a:pt x="31750" y="838200"/>
                </a:lnTo>
                <a:lnTo>
                  <a:pt x="44450" y="838200"/>
                </a:lnTo>
                <a:lnTo>
                  <a:pt x="44450" y="63500"/>
                </a:lnTo>
                <a:close/>
              </a:path>
              <a:path w="76200" h="838200">
                <a:moveTo>
                  <a:pt x="38100" y="0"/>
                </a:moveTo>
                <a:lnTo>
                  <a:pt x="0" y="76200"/>
                </a:lnTo>
                <a:lnTo>
                  <a:pt x="31750" y="76200"/>
                </a:lnTo>
                <a:lnTo>
                  <a:pt x="31750" y="63500"/>
                </a:lnTo>
                <a:lnTo>
                  <a:pt x="69850" y="63500"/>
                </a:lnTo>
                <a:lnTo>
                  <a:pt x="38100" y="0"/>
                </a:lnTo>
                <a:close/>
              </a:path>
              <a:path w="76200" h="838200">
                <a:moveTo>
                  <a:pt x="69850" y="63500"/>
                </a:moveTo>
                <a:lnTo>
                  <a:pt x="44450" y="63500"/>
                </a:lnTo>
                <a:lnTo>
                  <a:pt x="44450" y="76200"/>
                </a:lnTo>
                <a:lnTo>
                  <a:pt x="76200" y="76200"/>
                </a:lnTo>
                <a:lnTo>
                  <a:pt x="69850" y="6350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2112264" y="5358384"/>
            <a:ext cx="2514600" cy="76200"/>
          </a:xfrm>
          <a:custGeom>
            <a:avLst/>
            <a:gdLst/>
            <a:ahLst/>
            <a:cxnLst/>
            <a:rect l="l" t="t" r="r" b="b"/>
            <a:pathLst>
              <a:path w="2514600" h="76200">
                <a:moveTo>
                  <a:pt x="2438400" y="0"/>
                </a:moveTo>
                <a:lnTo>
                  <a:pt x="2438400" y="76199"/>
                </a:lnTo>
                <a:lnTo>
                  <a:pt x="2501900" y="44449"/>
                </a:lnTo>
                <a:lnTo>
                  <a:pt x="2451100" y="44449"/>
                </a:lnTo>
                <a:lnTo>
                  <a:pt x="2451100" y="31749"/>
                </a:lnTo>
                <a:lnTo>
                  <a:pt x="2501900" y="31749"/>
                </a:lnTo>
                <a:lnTo>
                  <a:pt x="2438400" y="0"/>
                </a:lnTo>
                <a:close/>
              </a:path>
              <a:path w="2514600" h="76200">
                <a:moveTo>
                  <a:pt x="2438400" y="31749"/>
                </a:moveTo>
                <a:lnTo>
                  <a:pt x="0" y="31749"/>
                </a:lnTo>
                <a:lnTo>
                  <a:pt x="0" y="44449"/>
                </a:lnTo>
                <a:lnTo>
                  <a:pt x="2438400" y="44449"/>
                </a:lnTo>
                <a:lnTo>
                  <a:pt x="2438400" y="31749"/>
                </a:lnTo>
                <a:close/>
              </a:path>
              <a:path w="2514600" h="76200">
                <a:moveTo>
                  <a:pt x="2501900" y="31749"/>
                </a:moveTo>
                <a:lnTo>
                  <a:pt x="2451100" y="31749"/>
                </a:lnTo>
                <a:lnTo>
                  <a:pt x="2451100" y="44449"/>
                </a:lnTo>
                <a:lnTo>
                  <a:pt x="2501900" y="44449"/>
                </a:lnTo>
                <a:lnTo>
                  <a:pt x="2514600" y="38099"/>
                </a:lnTo>
                <a:lnTo>
                  <a:pt x="2501900" y="31749"/>
                </a:lnTo>
                <a:close/>
              </a:path>
            </a:pathLst>
          </a:custGeom>
          <a:solidFill>
            <a:srgbClr val="0000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4931664" y="5358384"/>
            <a:ext cx="914400" cy="76200"/>
          </a:xfrm>
          <a:custGeom>
            <a:avLst/>
            <a:gdLst/>
            <a:ahLst/>
            <a:cxnLst/>
            <a:rect l="l" t="t" r="r" b="b"/>
            <a:pathLst>
              <a:path w="914400" h="76200">
                <a:moveTo>
                  <a:pt x="838200" y="0"/>
                </a:moveTo>
                <a:lnTo>
                  <a:pt x="838200" y="76199"/>
                </a:lnTo>
                <a:lnTo>
                  <a:pt x="901700" y="44449"/>
                </a:lnTo>
                <a:lnTo>
                  <a:pt x="850900" y="44449"/>
                </a:lnTo>
                <a:lnTo>
                  <a:pt x="850900" y="31749"/>
                </a:lnTo>
                <a:lnTo>
                  <a:pt x="901700" y="31749"/>
                </a:lnTo>
                <a:lnTo>
                  <a:pt x="838200" y="0"/>
                </a:lnTo>
                <a:close/>
              </a:path>
              <a:path w="914400" h="76200">
                <a:moveTo>
                  <a:pt x="838200" y="31749"/>
                </a:moveTo>
                <a:lnTo>
                  <a:pt x="0" y="31749"/>
                </a:lnTo>
                <a:lnTo>
                  <a:pt x="0" y="44449"/>
                </a:lnTo>
                <a:lnTo>
                  <a:pt x="838200" y="44449"/>
                </a:lnTo>
                <a:lnTo>
                  <a:pt x="838200" y="31749"/>
                </a:lnTo>
                <a:close/>
              </a:path>
              <a:path w="914400" h="76200">
                <a:moveTo>
                  <a:pt x="901700" y="31749"/>
                </a:moveTo>
                <a:lnTo>
                  <a:pt x="850900" y="31749"/>
                </a:lnTo>
                <a:lnTo>
                  <a:pt x="850900" y="44449"/>
                </a:lnTo>
                <a:lnTo>
                  <a:pt x="901700" y="44449"/>
                </a:lnTo>
                <a:lnTo>
                  <a:pt x="914400" y="38099"/>
                </a:lnTo>
                <a:lnTo>
                  <a:pt x="901700" y="31749"/>
                </a:lnTo>
                <a:close/>
              </a:path>
            </a:pathLst>
          </a:custGeom>
          <a:solidFill>
            <a:srgbClr val="0000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3759708" y="5739384"/>
            <a:ext cx="1895856" cy="569976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" name="object 19"/>
          <p:cNvSpPr txBox="1"/>
          <p:nvPr/>
        </p:nvSpPr>
        <p:spPr>
          <a:xfrm>
            <a:off x="3907028" y="5816701"/>
            <a:ext cx="1579245" cy="31559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2000" dirty="0" smtClean="0">
                <a:solidFill>
                  <a:srgbClr val="775F54"/>
                </a:solidFill>
                <a:latin typeface="Arial"/>
                <a:cs typeface="Arial"/>
              </a:rPr>
              <a:t>Dichroic</a:t>
            </a:r>
            <a:r>
              <a:rPr sz="2000" spc="-25" dirty="0" smtClean="0">
                <a:solidFill>
                  <a:srgbClr val="775F54"/>
                </a:solidFill>
                <a:latin typeface="Arial"/>
                <a:cs typeface="Arial"/>
              </a:rPr>
              <a:t> </a:t>
            </a:r>
            <a:r>
              <a:rPr sz="2000" spc="0" dirty="0" smtClean="0">
                <a:solidFill>
                  <a:srgbClr val="775F54"/>
                </a:solidFill>
                <a:latin typeface="Arial"/>
                <a:cs typeface="Arial"/>
              </a:rPr>
              <a:t>Fil</a:t>
            </a:r>
            <a:r>
              <a:rPr sz="2000" spc="-10" dirty="0" smtClean="0">
                <a:solidFill>
                  <a:srgbClr val="775F54"/>
                </a:solidFill>
                <a:latin typeface="Arial"/>
                <a:cs typeface="Arial"/>
              </a:rPr>
              <a:t>t</a:t>
            </a:r>
            <a:r>
              <a:rPr sz="2000" spc="0" dirty="0" smtClean="0">
                <a:solidFill>
                  <a:srgbClr val="775F54"/>
                </a:solidFill>
                <a:latin typeface="Arial"/>
                <a:cs typeface="Arial"/>
              </a:rPr>
              <a:t>er</a:t>
            </a:r>
            <a:endParaRPr sz="2000">
              <a:latin typeface="Arial"/>
              <a:cs typeface="Arial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2887979" y="4291584"/>
            <a:ext cx="1511808" cy="569976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" name="object 21"/>
          <p:cNvSpPr txBox="1"/>
          <p:nvPr/>
        </p:nvSpPr>
        <p:spPr>
          <a:xfrm>
            <a:off x="3035300" y="4368545"/>
            <a:ext cx="1196340" cy="31559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2000" dirty="0" smtClean="0">
                <a:solidFill>
                  <a:srgbClr val="775F54"/>
                </a:solidFill>
                <a:latin typeface="Arial"/>
                <a:cs typeface="Arial"/>
              </a:rPr>
              <a:t>Detector</a:t>
            </a:r>
            <a:r>
              <a:rPr sz="2000" spc="-40" dirty="0" smtClean="0">
                <a:solidFill>
                  <a:srgbClr val="775F54"/>
                </a:solidFill>
                <a:latin typeface="Arial"/>
                <a:cs typeface="Arial"/>
              </a:rPr>
              <a:t> </a:t>
            </a:r>
            <a:r>
              <a:rPr sz="2000" spc="0" dirty="0" smtClean="0">
                <a:solidFill>
                  <a:srgbClr val="775F54"/>
                </a:solidFill>
                <a:latin typeface="Arial"/>
                <a:cs typeface="Arial"/>
              </a:rPr>
              <a:t>1</a:t>
            </a:r>
            <a:endParaRPr sz="2000">
              <a:latin typeface="Arial"/>
              <a:cs typeface="Arial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5426964" y="4491228"/>
            <a:ext cx="1511808" cy="569976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" name="object 23"/>
          <p:cNvSpPr txBox="1"/>
          <p:nvPr/>
        </p:nvSpPr>
        <p:spPr>
          <a:xfrm>
            <a:off x="5575808" y="4568825"/>
            <a:ext cx="1195705" cy="31559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2000" dirty="0" smtClean="0">
                <a:solidFill>
                  <a:srgbClr val="775F54"/>
                </a:solidFill>
                <a:latin typeface="Arial"/>
                <a:cs typeface="Arial"/>
              </a:rPr>
              <a:t>Detector</a:t>
            </a:r>
            <a:r>
              <a:rPr sz="2000" spc="-40" dirty="0" smtClean="0">
                <a:solidFill>
                  <a:srgbClr val="775F54"/>
                </a:solidFill>
                <a:latin typeface="Arial"/>
                <a:cs typeface="Arial"/>
              </a:rPr>
              <a:t> </a:t>
            </a:r>
            <a:r>
              <a:rPr sz="2000" spc="0" dirty="0" smtClean="0">
                <a:solidFill>
                  <a:srgbClr val="775F54"/>
                </a:solidFill>
                <a:latin typeface="Arial"/>
                <a:cs typeface="Arial"/>
              </a:rPr>
              <a:t>2</a:t>
            </a:r>
            <a:endParaRPr sz="2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274065" rIns="0" bIns="0" rtlCol="0">
            <a:noAutofit/>
          </a:bodyPr>
          <a:lstStyle/>
          <a:p>
            <a:pPr marL="339090">
              <a:lnSpc>
                <a:spcPct val="100000"/>
              </a:lnSpc>
            </a:pPr>
            <a:r>
              <a:rPr sz="4400" dirty="0" smtClean="0">
                <a:solidFill>
                  <a:srgbClr val="775F54"/>
                </a:solidFill>
                <a:latin typeface="Arial"/>
                <a:cs typeface="Arial"/>
              </a:rPr>
              <a:t>OPTICS -</a:t>
            </a:r>
            <a:r>
              <a:rPr sz="4400" spc="-5" dirty="0" smtClean="0">
                <a:solidFill>
                  <a:srgbClr val="775F54"/>
                </a:solidFill>
                <a:latin typeface="Arial"/>
                <a:cs typeface="Arial"/>
              </a:rPr>
              <a:t> </a:t>
            </a:r>
            <a:r>
              <a:rPr sz="4400" spc="0" dirty="0" smtClean="0">
                <a:solidFill>
                  <a:srgbClr val="775F54"/>
                </a:solidFill>
                <a:latin typeface="Arial"/>
                <a:cs typeface="Arial"/>
              </a:rPr>
              <a:t>DETEC</a:t>
            </a:r>
            <a:r>
              <a:rPr sz="4400" spc="-85" dirty="0" smtClean="0">
                <a:solidFill>
                  <a:srgbClr val="775F54"/>
                </a:solidFill>
                <a:latin typeface="Arial"/>
                <a:cs typeface="Arial"/>
              </a:rPr>
              <a:t>T</a:t>
            </a:r>
            <a:r>
              <a:rPr sz="4400" spc="0" dirty="0" smtClean="0">
                <a:solidFill>
                  <a:srgbClr val="775F54"/>
                </a:solidFill>
                <a:latin typeface="Arial"/>
                <a:cs typeface="Arial"/>
              </a:rPr>
              <a:t>ORS</a:t>
            </a:r>
            <a:endParaRPr sz="44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91387" y="1697990"/>
            <a:ext cx="7837170" cy="512572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332740" indent="-320675">
              <a:lnSpc>
                <a:spcPct val="100000"/>
              </a:lnSpc>
              <a:buClr>
                <a:srgbClr val="DD8046"/>
              </a:buClr>
              <a:buSzPct val="60416"/>
              <a:buFont typeface="Wingdings"/>
              <a:buChar char=""/>
              <a:tabLst>
                <a:tab pos="332740" algn="l"/>
              </a:tabLst>
            </a:pPr>
            <a:r>
              <a:rPr sz="2400" spc="-5" dirty="0" smtClean="0">
                <a:latin typeface="Arial"/>
                <a:cs typeface="Arial"/>
              </a:rPr>
              <a:t>Th</a:t>
            </a:r>
            <a:r>
              <a:rPr sz="2400" spc="0" dirty="0" smtClean="0">
                <a:latin typeface="Arial"/>
                <a:cs typeface="Arial"/>
              </a:rPr>
              <a:t>e p</a:t>
            </a:r>
            <a:r>
              <a:rPr sz="2400" spc="-10" dirty="0" smtClean="0">
                <a:latin typeface="Arial"/>
                <a:cs typeface="Arial"/>
              </a:rPr>
              <a:t>h</a:t>
            </a:r>
            <a:r>
              <a:rPr sz="2400" spc="0" dirty="0" smtClean="0">
                <a:latin typeface="Arial"/>
                <a:cs typeface="Arial"/>
              </a:rPr>
              <a:t>otod</a:t>
            </a:r>
            <a:r>
              <a:rPr sz="2400" spc="-10" dirty="0" smtClean="0">
                <a:latin typeface="Arial"/>
                <a:cs typeface="Arial"/>
              </a:rPr>
              <a:t>e</a:t>
            </a:r>
            <a:r>
              <a:rPr sz="2400" spc="0" dirty="0" smtClean="0">
                <a:latin typeface="Arial"/>
                <a:cs typeface="Arial"/>
              </a:rPr>
              <a:t>tectors</a:t>
            </a:r>
            <a:r>
              <a:rPr sz="2400" spc="5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co</a:t>
            </a:r>
            <a:r>
              <a:rPr sz="2400" spc="-10" dirty="0" smtClean="0">
                <a:latin typeface="Arial"/>
                <a:cs typeface="Arial"/>
              </a:rPr>
              <a:t>n</a:t>
            </a:r>
            <a:r>
              <a:rPr sz="2400" spc="0" dirty="0" smtClean="0">
                <a:latin typeface="Arial"/>
                <a:cs typeface="Arial"/>
              </a:rPr>
              <a:t>vert</a:t>
            </a:r>
            <a:r>
              <a:rPr sz="2400" spc="5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the</a:t>
            </a:r>
            <a:r>
              <a:rPr sz="2400" spc="-15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p</a:t>
            </a:r>
            <a:r>
              <a:rPr sz="2400" spc="-10" dirty="0" smtClean="0">
                <a:latin typeface="Arial"/>
                <a:cs typeface="Arial"/>
              </a:rPr>
              <a:t>h</a:t>
            </a:r>
            <a:r>
              <a:rPr sz="2400" spc="0" dirty="0" smtClean="0">
                <a:latin typeface="Arial"/>
                <a:cs typeface="Arial"/>
              </a:rPr>
              <a:t>otons</a:t>
            </a:r>
            <a:r>
              <a:rPr sz="2400" spc="5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to</a:t>
            </a:r>
            <a:r>
              <a:rPr sz="2400" spc="-10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e</a:t>
            </a:r>
            <a:r>
              <a:rPr sz="2400" spc="-10" dirty="0" smtClean="0">
                <a:latin typeface="Arial"/>
                <a:cs typeface="Arial"/>
              </a:rPr>
              <a:t>l</a:t>
            </a:r>
            <a:r>
              <a:rPr sz="2400" spc="0" dirty="0" smtClean="0">
                <a:latin typeface="Arial"/>
                <a:cs typeface="Arial"/>
              </a:rPr>
              <a:t>ectrical</a:t>
            </a:r>
            <a:endParaRPr sz="2400">
              <a:latin typeface="Arial"/>
              <a:cs typeface="Arial"/>
            </a:endParaRPr>
          </a:p>
          <a:p>
            <a:pPr>
              <a:lnSpc>
                <a:spcPts val="850"/>
              </a:lnSpc>
              <a:spcBef>
                <a:spcPts val="17"/>
              </a:spcBef>
              <a:buClr>
                <a:srgbClr val="DD8046"/>
              </a:buClr>
              <a:buFont typeface="Wingdings"/>
              <a:buChar char=""/>
            </a:pPr>
            <a:endParaRPr sz="850"/>
          </a:p>
          <a:p>
            <a:pPr marL="332740">
              <a:lnSpc>
                <a:spcPct val="100000"/>
              </a:lnSpc>
            </a:pPr>
            <a:r>
              <a:rPr sz="2400" dirty="0" smtClean="0">
                <a:latin typeface="Arial"/>
                <a:cs typeface="Arial"/>
              </a:rPr>
              <a:t>impu</a:t>
            </a:r>
            <a:r>
              <a:rPr sz="2400" spc="-10" dirty="0" smtClean="0">
                <a:latin typeface="Arial"/>
                <a:cs typeface="Arial"/>
              </a:rPr>
              <a:t>l</a:t>
            </a:r>
            <a:r>
              <a:rPr sz="2400" spc="0" dirty="0" smtClean="0">
                <a:latin typeface="Arial"/>
                <a:cs typeface="Arial"/>
              </a:rPr>
              <a:t>ses.</a:t>
            </a:r>
            <a:endParaRPr sz="2400">
              <a:latin typeface="Arial"/>
              <a:cs typeface="Arial"/>
            </a:endParaRPr>
          </a:p>
          <a:p>
            <a:pPr>
              <a:lnSpc>
                <a:spcPts val="550"/>
              </a:lnSpc>
              <a:spcBef>
                <a:spcPts val="9"/>
              </a:spcBef>
            </a:pPr>
            <a:endParaRPr sz="550"/>
          </a:p>
          <a:p>
            <a:pPr>
              <a:lnSpc>
                <a:spcPts val="1000"/>
              </a:lnSpc>
            </a:pPr>
            <a:endParaRPr sz="1000"/>
          </a:p>
          <a:p>
            <a:pPr marL="332740" indent="-320675">
              <a:lnSpc>
                <a:spcPct val="100000"/>
              </a:lnSpc>
              <a:buClr>
                <a:srgbClr val="DD8046"/>
              </a:buClr>
              <a:buSzPct val="60416"/>
              <a:buFont typeface="Wingdings"/>
              <a:buChar char=""/>
              <a:tabLst>
                <a:tab pos="332740" algn="l"/>
              </a:tabLst>
            </a:pPr>
            <a:r>
              <a:rPr sz="2400" spc="-135" dirty="0" smtClean="0">
                <a:latin typeface="Arial"/>
                <a:cs typeface="Arial"/>
              </a:rPr>
              <a:t>T</a:t>
            </a:r>
            <a:r>
              <a:rPr sz="2400" spc="0" dirty="0" smtClean="0">
                <a:latin typeface="Arial"/>
                <a:cs typeface="Arial"/>
              </a:rPr>
              <a:t>wo</a:t>
            </a:r>
            <a:r>
              <a:rPr sz="2400" spc="-10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common </a:t>
            </a:r>
            <a:r>
              <a:rPr sz="2400" spc="5" dirty="0" smtClean="0">
                <a:latin typeface="Arial"/>
                <a:cs typeface="Arial"/>
              </a:rPr>
              <a:t>t</a:t>
            </a:r>
            <a:r>
              <a:rPr sz="2400" spc="0" dirty="0" smtClean="0">
                <a:latin typeface="Arial"/>
                <a:cs typeface="Arial"/>
              </a:rPr>
              <a:t>ypes of</a:t>
            </a:r>
            <a:r>
              <a:rPr sz="2400" spc="-20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detectors</a:t>
            </a:r>
            <a:r>
              <a:rPr sz="2400" spc="5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used </a:t>
            </a:r>
            <a:r>
              <a:rPr sz="2400" spc="-10" dirty="0" smtClean="0">
                <a:latin typeface="Arial"/>
                <a:cs typeface="Arial"/>
              </a:rPr>
              <a:t>i</a:t>
            </a:r>
            <a:r>
              <a:rPr sz="2400" spc="0" dirty="0" smtClean="0">
                <a:latin typeface="Arial"/>
                <a:cs typeface="Arial"/>
              </a:rPr>
              <a:t>n</a:t>
            </a:r>
            <a:r>
              <a:rPr sz="2400" spc="10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flow</a:t>
            </a:r>
            <a:r>
              <a:rPr sz="2400" spc="10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cytometr</a:t>
            </a:r>
            <a:r>
              <a:rPr sz="2400" spc="5" dirty="0" smtClean="0">
                <a:latin typeface="Arial"/>
                <a:cs typeface="Arial"/>
              </a:rPr>
              <a:t>y</a:t>
            </a:r>
            <a:r>
              <a:rPr sz="2400" spc="0" dirty="0" smtClean="0">
                <a:latin typeface="Arial"/>
                <a:cs typeface="Arial"/>
              </a:rPr>
              <a:t>:</a:t>
            </a:r>
            <a:endParaRPr sz="2400">
              <a:latin typeface="Arial"/>
              <a:cs typeface="Arial"/>
            </a:endParaRPr>
          </a:p>
          <a:p>
            <a:pPr>
              <a:lnSpc>
                <a:spcPts val="1400"/>
              </a:lnSpc>
              <a:spcBef>
                <a:spcPts val="65"/>
              </a:spcBef>
              <a:buClr>
                <a:srgbClr val="DD8046"/>
              </a:buClr>
              <a:buFont typeface="Wingdings"/>
              <a:buChar char=""/>
            </a:pPr>
            <a:endParaRPr sz="1400"/>
          </a:p>
          <a:p>
            <a:pPr marL="698500" lvl="1" indent="-274320">
              <a:lnSpc>
                <a:spcPct val="100000"/>
              </a:lnSpc>
              <a:buClr>
                <a:srgbClr val="93B6D2"/>
              </a:buClr>
              <a:buSzPct val="68750"/>
              <a:buFont typeface="Wingdings 2"/>
              <a:buChar char="□"/>
              <a:tabLst>
                <a:tab pos="698500" algn="l"/>
              </a:tabLst>
            </a:pPr>
            <a:r>
              <a:rPr sz="2400" spc="0" dirty="0" smtClean="0">
                <a:solidFill>
                  <a:srgbClr val="FF0000"/>
                </a:solidFill>
                <a:latin typeface="Arial"/>
                <a:cs typeface="Arial"/>
              </a:rPr>
              <a:t>P</a:t>
            </a:r>
            <a:r>
              <a:rPr sz="2400" spc="-10" dirty="0" smtClean="0">
                <a:solidFill>
                  <a:srgbClr val="FF0000"/>
                </a:solidFill>
                <a:latin typeface="Arial"/>
                <a:cs typeface="Arial"/>
              </a:rPr>
              <a:t>h</a:t>
            </a:r>
            <a:r>
              <a:rPr sz="2400" spc="0" dirty="0" smtClean="0">
                <a:solidFill>
                  <a:srgbClr val="FF0000"/>
                </a:solidFill>
                <a:latin typeface="Arial"/>
                <a:cs typeface="Arial"/>
              </a:rPr>
              <a:t>otodi</a:t>
            </a:r>
            <a:r>
              <a:rPr sz="2400" spc="-10" dirty="0" smtClean="0">
                <a:solidFill>
                  <a:srgbClr val="FF0000"/>
                </a:solidFill>
                <a:latin typeface="Arial"/>
                <a:cs typeface="Arial"/>
              </a:rPr>
              <a:t>o</a:t>
            </a:r>
            <a:r>
              <a:rPr sz="2400" spc="0" dirty="0" smtClean="0">
                <a:solidFill>
                  <a:srgbClr val="FF0000"/>
                </a:solidFill>
                <a:latin typeface="Arial"/>
                <a:cs typeface="Arial"/>
              </a:rPr>
              <a:t>de</a:t>
            </a:r>
            <a:endParaRPr sz="2400">
              <a:latin typeface="Arial"/>
              <a:cs typeface="Arial"/>
            </a:endParaRPr>
          </a:p>
          <a:p>
            <a:pPr lvl="1">
              <a:lnSpc>
                <a:spcPts val="600"/>
              </a:lnSpc>
              <a:spcBef>
                <a:spcPts val="0"/>
              </a:spcBef>
              <a:buClr>
                <a:srgbClr val="93B6D2"/>
              </a:buClr>
              <a:buFont typeface="Wingdings 2"/>
              <a:buChar char="□"/>
            </a:pPr>
            <a:endParaRPr sz="600"/>
          </a:p>
          <a:p>
            <a:pPr marL="413384" marR="239395">
              <a:lnSpc>
                <a:spcPct val="130000"/>
              </a:lnSpc>
            </a:pPr>
            <a:r>
              <a:rPr sz="2400" dirty="0" smtClean="0">
                <a:latin typeface="Arial"/>
                <a:cs typeface="Arial"/>
              </a:rPr>
              <a:t>used</a:t>
            </a:r>
            <a:r>
              <a:rPr sz="2400" spc="5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for</a:t>
            </a:r>
            <a:r>
              <a:rPr sz="2400" spc="-15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st</a:t>
            </a:r>
            <a:r>
              <a:rPr sz="2400" spc="5" dirty="0" smtClean="0">
                <a:latin typeface="Arial"/>
                <a:cs typeface="Arial"/>
              </a:rPr>
              <a:t>r</a:t>
            </a:r>
            <a:r>
              <a:rPr sz="2400" spc="0" dirty="0" smtClean="0">
                <a:latin typeface="Arial"/>
                <a:cs typeface="Arial"/>
              </a:rPr>
              <a:t>ong</a:t>
            </a:r>
            <a:r>
              <a:rPr sz="2400" spc="-10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sign</a:t>
            </a:r>
            <a:r>
              <a:rPr sz="2400" spc="-10" dirty="0" smtClean="0">
                <a:latin typeface="Arial"/>
                <a:cs typeface="Arial"/>
              </a:rPr>
              <a:t>a</a:t>
            </a:r>
            <a:r>
              <a:rPr sz="2400" spc="0" dirty="0" smtClean="0">
                <a:latin typeface="Arial"/>
                <a:cs typeface="Arial"/>
              </a:rPr>
              <a:t>ls,</a:t>
            </a:r>
            <a:r>
              <a:rPr sz="2400" spc="10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w</a:t>
            </a:r>
            <a:r>
              <a:rPr sz="2400" spc="-10" dirty="0" smtClean="0">
                <a:latin typeface="Arial"/>
                <a:cs typeface="Arial"/>
              </a:rPr>
              <a:t>h</a:t>
            </a:r>
            <a:r>
              <a:rPr sz="2400" spc="0" dirty="0" smtClean="0">
                <a:latin typeface="Arial"/>
                <a:cs typeface="Arial"/>
              </a:rPr>
              <a:t>en</a:t>
            </a:r>
            <a:r>
              <a:rPr sz="2400" spc="5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saturati</a:t>
            </a:r>
            <a:r>
              <a:rPr sz="2400" spc="-10" dirty="0" smtClean="0">
                <a:latin typeface="Arial"/>
                <a:cs typeface="Arial"/>
              </a:rPr>
              <a:t>o</a:t>
            </a:r>
            <a:r>
              <a:rPr sz="2400" spc="0" dirty="0" smtClean="0">
                <a:latin typeface="Arial"/>
                <a:cs typeface="Arial"/>
              </a:rPr>
              <a:t>n</a:t>
            </a:r>
            <a:r>
              <a:rPr sz="2400" spc="10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is a</a:t>
            </a:r>
            <a:r>
              <a:rPr sz="2400" spc="-10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potential prob</a:t>
            </a:r>
            <a:r>
              <a:rPr sz="2400" spc="-10" dirty="0" smtClean="0">
                <a:latin typeface="Arial"/>
                <a:cs typeface="Arial"/>
              </a:rPr>
              <a:t>l</a:t>
            </a:r>
            <a:r>
              <a:rPr sz="2400" spc="0" dirty="0" smtClean="0">
                <a:latin typeface="Arial"/>
                <a:cs typeface="Arial"/>
              </a:rPr>
              <a:t>em</a:t>
            </a:r>
            <a:r>
              <a:rPr sz="2400" spc="15" dirty="0" smtClean="0">
                <a:latin typeface="Arial"/>
                <a:cs typeface="Arial"/>
              </a:rPr>
              <a:t> </a:t>
            </a:r>
            <a:r>
              <a:rPr sz="2400" spc="5" dirty="0" smtClean="0">
                <a:latin typeface="Arial"/>
                <a:cs typeface="Arial"/>
              </a:rPr>
              <a:t>(</a:t>
            </a:r>
            <a:r>
              <a:rPr sz="2400" spc="0" dirty="0" smtClean="0">
                <a:latin typeface="Arial"/>
                <a:cs typeface="Arial"/>
              </a:rPr>
              <a:t>e</a:t>
            </a:r>
            <a:r>
              <a:rPr sz="2400" spc="-5" dirty="0" smtClean="0">
                <a:latin typeface="Arial"/>
                <a:cs typeface="Arial"/>
              </a:rPr>
              <a:t>g</a:t>
            </a:r>
            <a:r>
              <a:rPr sz="2400" spc="0" dirty="0" smtClean="0">
                <a:latin typeface="Arial"/>
                <a:cs typeface="Arial"/>
              </a:rPr>
              <a:t>, forward scatter</a:t>
            </a:r>
            <a:r>
              <a:rPr sz="2400" spc="-15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detector</a:t>
            </a:r>
            <a:r>
              <a:rPr sz="2400" spc="5" dirty="0" smtClean="0">
                <a:latin typeface="Arial"/>
                <a:cs typeface="Arial"/>
              </a:rPr>
              <a:t>)</a:t>
            </a:r>
            <a:r>
              <a:rPr sz="2400" spc="0" dirty="0" smtClean="0">
                <a:latin typeface="Arial"/>
                <a:cs typeface="Arial"/>
              </a:rPr>
              <a:t>.</a:t>
            </a:r>
            <a:endParaRPr sz="2400">
              <a:latin typeface="Arial"/>
              <a:cs typeface="Arial"/>
            </a:endParaRPr>
          </a:p>
          <a:p>
            <a:pPr>
              <a:lnSpc>
                <a:spcPts val="1400"/>
              </a:lnSpc>
              <a:spcBef>
                <a:spcPts val="67"/>
              </a:spcBef>
            </a:pPr>
            <a:endParaRPr sz="1400"/>
          </a:p>
          <a:p>
            <a:pPr marL="698500" lvl="1" indent="-274320">
              <a:lnSpc>
                <a:spcPct val="100000"/>
              </a:lnSpc>
              <a:buClr>
                <a:srgbClr val="93B6D2"/>
              </a:buClr>
              <a:buSzPct val="68750"/>
              <a:buFont typeface="Wingdings 2"/>
              <a:buChar char="□"/>
              <a:tabLst>
                <a:tab pos="698500" algn="l"/>
              </a:tabLst>
            </a:pPr>
            <a:r>
              <a:rPr sz="2400" spc="0" dirty="0" smtClean="0">
                <a:solidFill>
                  <a:srgbClr val="FF0000"/>
                </a:solidFill>
                <a:latin typeface="Arial"/>
                <a:cs typeface="Arial"/>
              </a:rPr>
              <a:t>P</a:t>
            </a:r>
            <a:r>
              <a:rPr sz="2400" spc="-10" dirty="0" smtClean="0">
                <a:solidFill>
                  <a:srgbClr val="FF0000"/>
                </a:solidFill>
                <a:latin typeface="Arial"/>
                <a:cs typeface="Arial"/>
              </a:rPr>
              <a:t>h</a:t>
            </a:r>
            <a:r>
              <a:rPr sz="2400" spc="0" dirty="0" smtClean="0">
                <a:solidFill>
                  <a:srgbClr val="FF0000"/>
                </a:solidFill>
                <a:latin typeface="Arial"/>
                <a:cs typeface="Arial"/>
              </a:rPr>
              <a:t>otomultip</a:t>
            </a:r>
            <a:r>
              <a:rPr sz="2400" spc="-10" dirty="0" smtClean="0">
                <a:solidFill>
                  <a:srgbClr val="FF0000"/>
                </a:solidFill>
                <a:latin typeface="Arial"/>
                <a:cs typeface="Arial"/>
              </a:rPr>
              <a:t>l</a:t>
            </a:r>
            <a:r>
              <a:rPr sz="2400" spc="0" dirty="0" smtClean="0">
                <a:solidFill>
                  <a:srgbClr val="FF0000"/>
                </a:solidFill>
                <a:latin typeface="Arial"/>
                <a:cs typeface="Arial"/>
              </a:rPr>
              <a:t>i</a:t>
            </a:r>
            <a:r>
              <a:rPr sz="2400" spc="-10" dirty="0" smtClean="0">
                <a:solidFill>
                  <a:srgbClr val="FF0000"/>
                </a:solidFill>
                <a:latin typeface="Arial"/>
                <a:cs typeface="Arial"/>
              </a:rPr>
              <a:t>e</a:t>
            </a:r>
            <a:r>
              <a:rPr sz="2400" spc="0" dirty="0" smtClean="0">
                <a:solidFill>
                  <a:srgbClr val="FF0000"/>
                </a:solidFill>
                <a:latin typeface="Arial"/>
                <a:cs typeface="Arial"/>
              </a:rPr>
              <a:t>r</a:t>
            </a:r>
            <a:r>
              <a:rPr sz="2400" spc="40" dirty="0" smtClean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400" spc="0" dirty="0" smtClean="0">
                <a:solidFill>
                  <a:srgbClr val="FF0000"/>
                </a:solidFill>
                <a:latin typeface="Arial"/>
                <a:cs typeface="Arial"/>
              </a:rPr>
              <a:t>tube (PMT)</a:t>
            </a:r>
            <a:endParaRPr sz="2400">
              <a:latin typeface="Arial"/>
              <a:cs typeface="Arial"/>
            </a:endParaRPr>
          </a:p>
          <a:p>
            <a:pPr>
              <a:lnSpc>
                <a:spcPts val="550"/>
              </a:lnSpc>
              <a:spcBef>
                <a:spcPts val="49"/>
              </a:spcBef>
            </a:pPr>
            <a:endParaRPr sz="550"/>
          </a:p>
          <a:p>
            <a:pPr marL="413384" marR="252729">
              <a:lnSpc>
                <a:spcPct val="130000"/>
              </a:lnSpc>
            </a:pPr>
            <a:r>
              <a:rPr sz="2400" dirty="0" smtClean="0">
                <a:latin typeface="Arial"/>
                <a:cs typeface="Arial"/>
              </a:rPr>
              <a:t>more</a:t>
            </a:r>
            <a:r>
              <a:rPr sz="2400" spc="-10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sens</a:t>
            </a:r>
            <a:r>
              <a:rPr sz="2400" spc="-10" dirty="0" smtClean="0">
                <a:latin typeface="Arial"/>
                <a:cs typeface="Arial"/>
              </a:rPr>
              <a:t>i</a:t>
            </a:r>
            <a:r>
              <a:rPr sz="2400" spc="0" dirty="0" smtClean="0">
                <a:latin typeface="Arial"/>
                <a:cs typeface="Arial"/>
              </a:rPr>
              <a:t>tive</a:t>
            </a:r>
            <a:r>
              <a:rPr sz="2400" spc="20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than photod</a:t>
            </a:r>
            <a:r>
              <a:rPr sz="2400" spc="-10" dirty="0" smtClean="0">
                <a:latin typeface="Arial"/>
                <a:cs typeface="Arial"/>
              </a:rPr>
              <a:t>i</a:t>
            </a:r>
            <a:r>
              <a:rPr sz="2400" spc="0" dirty="0" smtClean="0">
                <a:latin typeface="Arial"/>
                <a:cs typeface="Arial"/>
              </a:rPr>
              <a:t>ode</a:t>
            </a:r>
            <a:r>
              <a:rPr sz="2400" spc="30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but</a:t>
            </a:r>
            <a:r>
              <a:rPr sz="2400" spc="-10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can be destroyed by e</a:t>
            </a:r>
            <a:r>
              <a:rPr sz="2400" spc="-15" dirty="0" smtClean="0">
                <a:latin typeface="Arial"/>
                <a:cs typeface="Arial"/>
              </a:rPr>
              <a:t>x</a:t>
            </a:r>
            <a:r>
              <a:rPr sz="2400" spc="0" dirty="0" smtClean="0">
                <a:latin typeface="Arial"/>
                <a:cs typeface="Arial"/>
              </a:rPr>
              <a:t>pos</a:t>
            </a:r>
            <a:r>
              <a:rPr sz="2400" spc="-10" dirty="0" smtClean="0">
                <a:latin typeface="Arial"/>
                <a:cs typeface="Arial"/>
              </a:rPr>
              <a:t>u</a:t>
            </a:r>
            <a:r>
              <a:rPr sz="2400" spc="0" dirty="0" smtClean="0">
                <a:latin typeface="Arial"/>
                <a:cs typeface="Arial"/>
              </a:rPr>
              <a:t>re</a:t>
            </a:r>
            <a:r>
              <a:rPr sz="2400" spc="25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to too</a:t>
            </a:r>
            <a:r>
              <a:rPr sz="2400" spc="-15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much li</a:t>
            </a:r>
            <a:r>
              <a:rPr sz="2400" spc="-10" dirty="0" smtClean="0">
                <a:latin typeface="Arial"/>
                <a:cs typeface="Arial"/>
              </a:rPr>
              <a:t>g</a:t>
            </a:r>
            <a:r>
              <a:rPr sz="2400" spc="0" dirty="0" smtClean="0">
                <a:latin typeface="Arial"/>
                <a:cs typeface="Arial"/>
              </a:rPr>
              <a:t>ht.</a:t>
            </a:r>
            <a:endParaRPr sz="2400">
              <a:latin typeface="Arial"/>
              <a:cs typeface="Arial"/>
            </a:endParaRPr>
          </a:p>
          <a:p>
            <a:pPr>
              <a:lnSpc>
                <a:spcPts val="1400"/>
              </a:lnSpc>
              <a:spcBef>
                <a:spcPts val="66"/>
              </a:spcBef>
            </a:pPr>
            <a:endParaRPr sz="1400"/>
          </a:p>
          <a:p>
            <a:pPr marL="413384">
              <a:lnSpc>
                <a:spcPct val="100000"/>
              </a:lnSpc>
            </a:pPr>
            <a:r>
              <a:rPr sz="2400" dirty="0" smtClean="0">
                <a:latin typeface="Arial"/>
                <a:cs typeface="Arial"/>
              </a:rPr>
              <a:t>used</a:t>
            </a:r>
            <a:r>
              <a:rPr sz="2400" spc="5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for</a:t>
            </a:r>
            <a:r>
              <a:rPr sz="2400" spc="-15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si</a:t>
            </a:r>
            <a:r>
              <a:rPr sz="2400" spc="-10" dirty="0" smtClean="0">
                <a:latin typeface="Arial"/>
                <a:cs typeface="Arial"/>
              </a:rPr>
              <a:t>d</a:t>
            </a:r>
            <a:r>
              <a:rPr sz="2400" spc="0" dirty="0" smtClean="0">
                <a:latin typeface="Arial"/>
                <a:cs typeface="Arial"/>
              </a:rPr>
              <a:t>e</a:t>
            </a:r>
            <a:r>
              <a:rPr sz="2400" spc="10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scatter</a:t>
            </a:r>
            <a:r>
              <a:rPr sz="2400" spc="-20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and</a:t>
            </a:r>
            <a:r>
              <a:rPr sz="2400" spc="5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fluorescent</a:t>
            </a:r>
            <a:r>
              <a:rPr sz="2400" spc="20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si</a:t>
            </a:r>
            <a:r>
              <a:rPr sz="2400" spc="-10" dirty="0" smtClean="0">
                <a:latin typeface="Arial"/>
                <a:cs typeface="Arial"/>
              </a:rPr>
              <a:t>g</a:t>
            </a:r>
            <a:r>
              <a:rPr sz="2400" spc="0" dirty="0" smtClean="0">
                <a:latin typeface="Arial"/>
                <a:cs typeface="Arial"/>
              </a:rPr>
              <a:t>no</a:t>
            </a:r>
            <a:r>
              <a:rPr sz="2400" spc="-10" dirty="0" smtClean="0">
                <a:latin typeface="Arial"/>
                <a:cs typeface="Arial"/>
              </a:rPr>
              <a:t>l</a:t>
            </a:r>
            <a:r>
              <a:rPr sz="2400" spc="0" dirty="0" smtClean="0">
                <a:latin typeface="Arial"/>
                <a:cs typeface="Arial"/>
              </a:rPr>
              <a:t>s.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274065" rIns="0" bIns="0" rtlCol="0">
            <a:noAutofit/>
          </a:bodyPr>
          <a:lstStyle/>
          <a:p>
            <a:pPr marL="339090">
              <a:lnSpc>
                <a:spcPct val="100000"/>
              </a:lnSpc>
            </a:pPr>
            <a:r>
              <a:rPr sz="4400" dirty="0" smtClean="0">
                <a:solidFill>
                  <a:srgbClr val="775F54"/>
                </a:solidFill>
                <a:latin typeface="Arial"/>
                <a:cs typeface="Arial"/>
              </a:rPr>
              <a:t>ELE</a:t>
            </a:r>
            <a:r>
              <a:rPr sz="4400" spc="5" dirty="0" smtClean="0">
                <a:solidFill>
                  <a:srgbClr val="775F54"/>
                </a:solidFill>
                <a:latin typeface="Arial"/>
                <a:cs typeface="Arial"/>
              </a:rPr>
              <a:t>C</a:t>
            </a:r>
            <a:r>
              <a:rPr sz="4400" spc="0" dirty="0" smtClean="0">
                <a:solidFill>
                  <a:srgbClr val="775F54"/>
                </a:solidFill>
                <a:latin typeface="Arial"/>
                <a:cs typeface="Arial"/>
              </a:rPr>
              <a:t>TRONICS</a:t>
            </a:r>
            <a:endParaRPr sz="44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91387" y="2284476"/>
            <a:ext cx="7531100" cy="406019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332740" indent="-320675">
              <a:lnSpc>
                <a:spcPct val="100000"/>
              </a:lnSpc>
              <a:buClr>
                <a:srgbClr val="DD8046"/>
              </a:buClr>
              <a:buSzPct val="60416"/>
              <a:buFont typeface="Wingdings"/>
              <a:buChar char=""/>
              <a:tabLst>
                <a:tab pos="332740" algn="l"/>
              </a:tabLst>
            </a:pPr>
            <a:r>
              <a:rPr sz="2400" dirty="0" smtClean="0">
                <a:latin typeface="Arial"/>
                <a:cs typeface="Arial"/>
              </a:rPr>
              <a:t>The</a:t>
            </a:r>
            <a:r>
              <a:rPr sz="2400" spc="-10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electronic</a:t>
            </a:r>
            <a:r>
              <a:rPr sz="2400" spc="20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subsystem co</a:t>
            </a:r>
            <a:r>
              <a:rPr sz="2400" spc="-10" dirty="0" smtClean="0">
                <a:latin typeface="Arial"/>
                <a:cs typeface="Arial"/>
              </a:rPr>
              <a:t>n</a:t>
            </a:r>
            <a:r>
              <a:rPr sz="2400" spc="0" dirty="0" smtClean="0">
                <a:latin typeface="Arial"/>
                <a:cs typeface="Arial"/>
              </a:rPr>
              <a:t>verts</a:t>
            </a:r>
            <a:r>
              <a:rPr sz="2400" spc="-10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ph</a:t>
            </a:r>
            <a:r>
              <a:rPr sz="2400" spc="-10" dirty="0" smtClean="0">
                <a:latin typeface="Arial"/>
                <a:cs typeface="Arial"/>
              </a:rPr>
              <a:t>o</a:t>
            </a:r>
            <a:r>
              <a:rPr sz="2400" spc="0" dirty="0" smtClean="0">
                <a:latin typeface="Arial"/>
                <a:cs typeface="Arial"/>
              </a:rPr>
              <a:t>tons</a:t>
            </a:r>
            <a:r>
              <a:rPr sz="2400" spc="10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to</a:t>
            </a:r>
            <a:endParaRPr sz="2400">
              <a:latin typeface="Arial"/>
              <a:cs typeface="Arial"/>
            </a:endParaRPr>
          </a:p>
          <a:p>
            <a:pPr>
              <a:lnSpc>
                <a:spcPts val="850"/>
              </a:lnSpc>
              <a:spcBef>
                <a:spcPts val="14"/>
              </a:spcBef>
              <a:buClr>
                <a:srgbClr val="DD8046"/>
              </a:buClr>
              <a:buFont typeface="Wingdings"/>
              <a:buChar char=""/>
            </a:pPr>
            <a:endParaRPr sz="850"/>
          </a:p>
          <a:p>
            <a:pPr marL="332740">
              <a:lnSpc>
                <a:spcPct val="100000"/>
              </a:lnSpc>
            </a:pPr>
            <a:r>
              <a:rPr sz="2400" dirty="0" smtClean="0">
                <a:latin typeface="Arial"/>
                <a:cs typeface="Arial"/>
              </a:rPr>
              <a:t>p</a:t>
            </a:r>
            <a:r>
              <a:rPr sz="2400" spc="-10" dirty="0" smtClean="0">
                <a:latin typeface="Arial"/>
                <a:cs typeface="Arial"/>
              </a:rPr>
              <a:t>h</a:t>
            </a:r>
            <a:r>
              <a:rPr sz="2400" spc="0" dirty="0" smtClean="0">
                <a:latin typeface="Arial"/>
                <a:cs typeface="Arial"/>
              </a:rPr>
              <a:t>otoe</a:t>
            </a:r>
            <a:r>
              <a:rPr sz="2400" spc="-15" dirty="0" smtClean="0">
                <a:latin typeface="Arial"/>
                <a:cs typeface="Arial"/>
              </a:rPr>
              <a:t>l</a:t>
            </a:r>
            <a:r>
              <a:rPr sz="2400" spc="0" dirty="0" smtClean="0">
                <a:latin typeface="Arial"/>
                <a:cs typeface="Arial"/>
              </a:rPr>
              <a:t>ectrons.</a:t>
            </a:r>
            <a:endParaRPr sz="2400">
              <a:latin typeface="Arial"/>
              <a:cs typeface="Arial"/>
            </a:endParaRPr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  <a:spcBef>
                <a:spcPts val="13"/>
              </a:spcBef>
            </a:pPr>
            <a:endParaRPr sz="1000"/>
          </a:p>
          <a:p>
            <a:pPr marL="332740" indent="-320675">
              <a:lnSpc>
                <a:spcPct val="100000"/>
              </a:lnSpc>
              <a:buClr>
                <a:srgbClr val="DD8046"/>
              </a:buClr>
              <a:buSzPct val="60416"/>
              <a:buFont typeface="Wingdings"/>
              <a:buChar char=""/>
              <a:tabLst>
                <a:tab pos="332740" algn="l"/>
              </a:tabLst>
            </a:pPr>
            <a:r>
              <a:rPr sz="2400" dirty="0" smtClean="0">
                <a:latin typeface="Arial"/>
                <a:cs typeface="Arial"/>
              </a:rPr>
              <a:t>Meas</a:t>
            </a:r>
            <a:r>
              <a:rPr sz="2400" spc="-10" dirty="0" smtClean="0">
                <a:latin typeface="Arial"/>
                <a:cs typeface="Arial"/>
              </a:rPr>
              <a:t>u</a:t>
            </a:r>
            <a:r>
              <a:rPr sz="2400" spc="0" dirty="0" smtClean="0">
                <a:latin typeface="Arial"/>
                <a:cs typeface="Arial"/>
              </a:rPr>
              <a:t>res ampl</a:t>
            </a:r>
            <a:r>
              <a:rPr sz="2400" spc="-10" dirty="0" smtClean="0">
                <a:latin typeface="Arial"/>
                <a:cs typeface="Arial"/>
              </a:rPr>
              <a:t>i</a:t>
            </a:r>
            <a:r>
              <a:rPr sz="2400" spc="0" dirty="0" smtClean="0">
                <a:latin typeface="Arial"/>
                <a:cs typeface="Arial"/>
              </a:rPr>
              <a:t>tude,</a:t>
            </a:r>
            <a:r>
              <a:rPr sz="2400" spc="25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area and w</a:t>
            </a:r>
            <a:r>
              <a:rPr sz="2400" spc="-10" dirty="0" smtClean="0">
                <a:latin typeface="Arial"/>
                <a:cs typeface="Arial"/>
              </a:rPr>
              <a:t>i</a:t>
            </a:r>
            <a:r>
              <a:rPr sz="2400" spc="0" dirty="0" smtClean="0">
                <a:latin typeface="Arial"/>
                <a:cs typeface="Arial"/>
              </a:rPr>
              <a:t>dth</a:t>
            </a:r>
            <a:r>
              <a:rPr sz="2400" spc="10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of </a:t>
            </a:r>
            <a:r>
              <a:rPr sz="2400" spc="-10" dirty="0" smtClean="0">
                <a:latin typeface="Arial"/>
                <a:cs typeface="Arial"/>
              </a:rPr>
              <a:t>p</a:t>
            </a:r>
            <a:r>
              <a:rPr sz="2400" spc="0" dirty="0" smtClean="0">
                <a:latin typeface="Arial"/>
                <a:cs typeface="Arial"/>
              </a:rPr>
              <a:t>hotoe</a:t>
            </a:r>
            <a:r>
              <a:rPr sz="2400" spc="-10" dirty="0" smtClean="0">
                <a:latin typeface="Arial"/>
                <a:cs typeface="Arial"/>
              </a:rPr>
              <a:t>l</a:t>
            </a:r>
            <a:r>
              <a:rPr sz="2400" spc="0" dirty="0" smtClean="0">
                <a:latin typeface="Arial"/>
                <a:cs typeface="Arial"/>
              </a:rPr>
              <a:t>ectron</a:t>
            </a:r>
            <a:endParaRPr sz="2400">
              <a:latin typeface="Arial"/>
              <a:cs typeface="Arial"/>
            </a:endParaRPr>
          </a:p>
          <a:p>
            <a:pPr>
              <a:lnSpc>
                <a:spcPts val="850"/>
              </a:lnSpc>
              <a:spcBef>
                <a:spcPts val="14"/>
              </a:spcBef>
              <a:buClr>
                <a:srgbClr val="DD8046"/>
              </a:buClr>
              <a:buFont typeface="Wingdings"/>
              <a:buChar char=""/>
            </a:pPr>
            <a:endParaRPr sz="850"/>
          </a:p>
          <a:p>
            <a:pPr marL="332740">
              <a:lnSpc>
                <a:spcPct val="100000"/>
              </a:lnSpc>
            </a:pPr>
            <a:r>
              <a:rPr sz="2400" dirty="0" smtClean="0">
                <a:latin typeface="Arial"/>
                <a:cs typeface="Arial"/>
              </a:rPr>
              <a:t>p</a:t>
            </a:r>
            <a:r>
              <a:rPr sz="2400" spc="-10" dirty="0" smtClean="0">
                <a:latin typeface="Arial"/>
                <a:cs typeface="Arial"/>
              </a:rPr>
              <a:t>u</a:t>
            </a:r>
            <a:r>
              <a:rPr sz="2400" spc="0" dirty="0" smtClean="0">
                <a:latin typeface="Arial"/>
                <a:cs typeface="Arial"/>
              </a:rPr>
              <a:t>ls</a:t>
            </a:r>
            <a:r>
              <a:rPr sz="2400" spc="-10" dirty="0" smtClean="0">
                <a:latin typeface="Arial"/>
                <a:cs typeface="Arial"/>
              </a:rPr>
              <a:t>e</a:t>
            </a:r>
            <a:r>
              <a:rPr sz="2400" spc="0" dirty="0" smtClean="0">
                <a:latin typeface="Arial"/>
                <a:cs typeface="Arial"/>
              </a:rPr>
              <a:t>.</a:t>
            </a:r>
            <a:endParaRPr sz="2400">
              <a:latin typeface="Arial"/>
              <a:cs typeface="Arial"/>
            </a:endParaRPr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100"/>
              </a:lnSpc>
              <a:spcBef>
                <a:spcPts val="35"/>
              </a:spcBef>
            </a:pPr>
            <a:endParaRPr sz="1100"/>
          </a:p>
          <a:p>
            <a:pPr marL="332740" marR="59690" indent="-320675">
              <a:lnSpc>
                <a:spcPct val="130100"/>
              </a:lnSpc>
              <a:buClr>
                <a:srgbClr val="DD8046"/>
              </a:buClr>
              <a:buSzPct val="60416"/>
              <a:buFont typeface="Wingdings"/>
              <a:buChar char=""/>
              <a:tabLst>
                <a:tab pos="332740" algn="l"/>
              </a:tabLst>
            </a:pPr>
            <a:r>
              <a:rPr sz="2400" dirty="0" smtClean="0">
                <a:latin typeface="Arial"/>
                <a:cs typeface="Arial"/>
              </a:rPr>
              <a:t>It</a:t>
            </a:r>
            <a:r>
              <a:rPr sz="2400" spc="-15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ampl</a:t>
            </a:r>
            <a:r>
              <a:rPr sz="2400" spc="-10" dirty="0" smtClean="0">
                <a:latin typeface="Arial"/>
                <a:cs typeface="Arial"/>
              </a:rPr>
              <a:t>i</a:t>
            </a:r>
            <a:r>
              <a:rPr sz="2400" spc="0" dirty="0" smtClean="0">
                <a:latin typeface="Arial"/>
                <a:cs typeface="Arial"/>
              </a:rPr>
              <a:t>fies</a:t>
            </a:r>
            <a:r>
              <a:rPr sz="2400" spc="10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pu</a:t>
            </a:r>
            <a:r>
              <a:rPr sz="2400" spc="-10" dirty="0" smtClean="0">
                <a:latin typeface="Arial"/>
                <a:cs typeface="Arial"/>
              </a:rPr>
              <a:t>l</a:t>
            </a:r>
            <a:r>
              <a:rPr sz="2400" spc="0" dirty="0" smtClean="0">
                <a:latin typeface="Arial"/>
                <a:cs typeface="Arial"/>
              </a:rPr>
              <a:t>se</a:t>
            </a:r>
            <a:r>
              <a:rPr sz="2400" spc="20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e</a:t>
            </a:r>
            <a:r>
              <a:rPr sz="2400" spc="-10" dirty="0" smtClean="0">
                <a:latin typeface="Arial"/>
                <a:cs typeface="Arial"/>
              </a:rPr>
              <a:t>i</a:t>
            </a:r>
            <a:r>
              <a:rPr sz="2400" spc="0" dirty="0" smtClean="0">
                <a:latin typeface="Arial"/>
                <a:cs typeface="Arial"/>
              </a:rPr>
              <a:t>ther</a:t>
            </a:r>
            <a:r>
              <a:rPr sz="2400" spc="5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l</a:t>
            </a:r>
            <a:r>
              <a:rPr sz="2400" spc="-10" dirty="0" smtClean="0">
                <a:latin typeface="Arial"/>
                <a:cs typeface="Arial"/>
              </a:rPr>
              <a:t>i</a:t>
            </a:r>
            <a:r>
              <a:rPr sz="2400" spc="0" dirty="0" smtClean="0">
                <a:latin typeface="Arial"/>
                <a:cs typeface="Arial"/>
              </a:rPr>
              <a:t>ne</a:t>
            </a:r>
            <a:r>
              <a:rPr sz="2400" spc="-10" dirty="0" smtClean="0">
                <a:latin typeface="Arial"/>
                <a:cs typeface="Arial"/>
              </a:rPr>
              <a:t>a</a:t>
            </a:r>
            <a:r>
              <a:rPr sz="2400" spc="0" dirty="0" smtClean="0">
                <a:latin typeface="Arial"/>
                <a:cs typeface="Arial"/>
              </a:rPr>
              <a:t>rly</a:t>
            </a:r>
            <a:r>
              <a:rPr sz="2400" spc="35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or </a:t>
            </a:r>
            <a:r>
              <a:rPr sz="2400" spc="-10" dirty="0" smtClean="0">
                <a:latin typeface="Arial"/>
                <a:cs typeface="Arial"/>
              </a:rPr>
              <a:t>l</a:t>
            </a:r>
            <a:r>
              <a:rPr sz="2400" spc="0" dirty="0" smtClean="0">
                <a:latin typeface="Arial"/>
                <a:cs typeface="Arial"/>
              </a:rPr>
              <a:t>og</a:t>
            </a:r>
            <a:r>
              <a:rPr sz="2400" spc="-10" dirty="0" smtClean="0">
                <a:latin typeface="Arial"/>
                <a:cs typeface="Arial"/>
              </a:rPr>
              <a:t>a</a:t>
            </a:r>
            <a:r>
              <a:rPr sz="2400" spc="0" dirty="0" smtClean="0">
                <a:latin typeface="Arial"/>
                <a:cs typeface="Arial"/>
              </a:rPr>
              <a:t>rithmic</a:t>
            </a:r>
            <a:r>
              <a:rPr sz="2400" spc="-10" dirty="0" smtClean="0">
                <a:latin typeface="Arial"/>
                <a:cs typeface="Arial"/>
              </a:rPr>
              <a:t>a</a:t>
            </a:r>
            <a:r>
              <a:rPr sz="2400" spc="0" dirty="0" smtClean="0">
                <a:latin typeface="Arial"/>
                <a:cs typeface="Arial"/>
              </a:rPr>
              <a:t>l</a:t>
            </a:r>
            <a:r>
              <a:rPr sz="2400" spc="-10" dirty="0" smtClean="0">
                <a:latin typeface="Arial"/>
                <a:cs typeface="Arial"/>
              </a:rPr>
              <a:t>l</a:t>
            </a:r>
            <a:r>
              <a:rPr sz="2400" spc="0" dirty="0" smtClean="0">
                <a:latin typeface="Arial"/>
                <a:cs typeface="Arial"/>
              </a:rPr>
              <a:t>y</a:t>
            </a:r>
            <a:r>
              <a:rPr sz="2400" spc="50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and then dig</a:t>
            </a:r>
            <a:r>
              <a:rPr sz="2400" spc="-15" dirty="0" smtClean="0">
                <a:latin typeface="Arial"/>
                <a:cs typeface="Arial"/>
              </a:rPr>
              <a:t>i</a:t>
            </a:r>
            <a:r>
              <a:rPr sz="2400" spc="0" dirty="0" smtClean="0">
                <a:latin typeface="Arial"/>
                <a:cs typeface="Arial"/>
              </a:rPr>
              <a:t>taliz</a:t>
            </a:r>
            <a:r>
              <a:rPr sz="2400" spc="-15" dirty="0" smtClean="0">
                <a:latin typeface="Arial"/>
                <a:cs typeface="Arial"/>
              </a:rPr>
              <a:t>i</a:t>
            </a:r>
            <a:r>
              <a:rPr sz="2400" spc="0" dirty="0" smtClean="0">
                <a:latin typeface="Arial"/>
                <a:cs typeface="Arial"/>
              </a:rPr>
              <a:t>ng</a:t>
            </a:r>
            <a:r>
              <a:rPr sz="2400" spc="45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the amp</a:t>
            </a:r>
            <a:r>
              <a:rPr sz="2400" spc="-10" dirty="0" smtClean="0">
                <a:latin typeface="Arial"/>
                <a:cs typeface="Arial"/>
              </a:rPr>
              <a:t>l</a:t>
            </a:r>
            <a:r>
              <a:rPr sz="2400" spc="0" dirty="0" smtClean="0">
                <a:latin typeface="Arial"/>
                <a:cs typeface="Arial"/>
              </a:rPr>
              <a:t>ifi</a:t>
            </a:r>
            <a:r>
              <a:rPr sz="2400" spc="-10" dirty="0" smtClean="0">
                <a:latin typeface="Arial"/>
                <a:cs typeface="Arial"/>
              </a:rPr>
              <a:t>e</a:t>
            </a:r>
            <a:r>
              <a:rPr sz="2400" spc="0" dirty="0" smtClean="0">
                <a:latin typeface="Arial"/>
                <a:cs typeface="Arial"/>
              </a:rPr>
              <a:t>d</a:t>
            </a:r>
            <a:r>
              <a:rPr sz="2400" spc="20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pu</a:t>
            </a:r>
            <a:r>
              <a:rPr sz="2400" spc="-10" dirty="0" smtClean="0">
                <a:latin typeface="Arial"/>
                <a:cs typeface="Arial"/>
              </a:rPr>
              <a:t>l</a:t>
            </a:r>
            <a:r>
              <a:rPr sz="2400" spc="0" dirty="0" smtClean="0">
                <a:latin typeface="Arial"/>
                <a:cs typeface="Arial"/>
              </a:rPr>
              <a:t>se.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119371" y="3105911"/>
            <a:ext cx="169163" cy="71628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4099646" y="3086100"/>
            <a:ext cx="156798" cy="70408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4204208" y="3086100"/>
            <a:ext cx="26162" cy="704088"/>
          </a:xfrm>
          <a:custGeom>
            <a:avLst/>
            <a:gdLst/>
            <a:ahLst/>
            <a:cxnLst/>
            <a:rect l="l" t="t" r="r" b="b"/>
            <a:pathLst>
              <a:path w="26162" h="704088">
                <a:moveTo>
                  <a:pt x="26162" y="704088"/>
                </a:moveTo>
                <a:lnTo>
                  <a:pt x="14126" y="664795"/>
                </a:lnTo>
                <a:lnTo>
                  <a:pt x="9124" y="619347"/>
                </a:lnTo>
                <a:lnTo>
                  <a:pt x="6287" y="581153"/>
                </a:lnTo>
                <a:lnTo>
                  <a:pt x="3912" y="537489"/>
                </a:lnTo>
                <a:lnTo>
                  <a:pt x="2051" y="489078"/>
                </a:lnTo>
                <a:lnTo>
                  <a:pt x="758" y="436647"/>
                </a:lnTo>
                <a:lnTo>
                  <a:pt x="86" y="380918"/>
                </a:lnTo>
                <a:lnTo>
                  <a:pt x="0" y="352044"/>
                </a:lnTo>
                <a:lnTo>
                  <a:pt x="86" y="323169"/>
                </a:lnTo>
                <a:lnTo>
                  <a:pt x="758" y="267440"/>
                </a:lnTo>
                <a:lnTo>
                  <a:pt x="2051" y="215009"/>
                </a:lnTo>
                <a:lnTo>
                  <a:pt x="3912" y="166598"/>
                </a:lnTo>
                <a:lnTo>
                  <a:pt x="6287" y="122934"/>
                </a:lnTo>
                <a:lnTo>
                  <a:pt x="9124" y="84740"/>
                </a:lnTo>
                <a:lnTo>
                  <a:pt x="14126" y="39292"/>
                </a:lnTo>
                <a:lnTo>
                  <a:pt x="24012" y="1166"/>
                </a:lnTo>
                <a:lnTo>
                  <a:pt x="26162" y="0"/>
                </a:lnTo>
              </a:path>
            </a:pathLst>
          </a:custGeom>
          <a:ln w="9144">
            <a:solidFill>
              <a:srgbClr val="DD804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4099559" y="3086100"/>
            <a:ext cx="156972" cy="704088"/>
          </a:xfrm>
          <a:custGeom>
            <a:avLst/>
            <a:gdLst/>
            <a:ahLst/>
            <a:cxnLst/>
            <a:rect l="l" t="t" r="r" b="b"/>
            <a:pathLst>
              <a:path w="156972" h="704088">
                <a:moveTo>
                  <a:pt x="26162" y="0"/>
                </a:moveTo>
                <a:lnTo>
                  <a:pt x="130810" y="0"/>
                </a:lnTo>
                <a:lnTo>
                  <a:pt x="132959" y="1166"/>
                </a:lnTo>
                <a:lnTo>
                  <a:pt x="142845" y="39292"/>
                </a:lnTo>
                <a:lnTo>
                  <a:pt x="147847" y="84740"/>
                </a:lnTo>
                <a:lnTo>
                  <a:pt x="150684" y="122934"/>
                </a:lnTo>
                <a:lnTo>
                  <a:pt x="153059" y="166598"/>
                </a:lnTo>
                <a:lnTo>
                  <a:pt x="154920" y="215009"/>
                </a:lnTo>
                <a:lnTo>
                  <a:pt x="156213" y="267440"/>
                </a:lnTo>
                <a:lnTo>
                  <a:pt x="156885" y="323169"/>
                </a:lnTo>
                <a:lnTo>
                  <a:pt x="156972" y="352044"/>
                </a:lnTo>
                <a:lnTo>
                  <a:pt x="156885" y="380918"/>
                </a:lnTo>
                <a:lnTo>
                  <a:pt x="156213" y="436647"/>
                </a:lnTo>
                <a:lnTo>
                  <a:pt x="154920" y="489078"/>
                </a:lnTo>
                <a:lnTo>
                  <a:pt x="153059" y="537489"/>
                </a:lnTo>
                <a:lnTo>
                  <a:pt x="150684" y="581153"/>
                </a:lnTo>
                <a:lnTo>
                  <a:pt x="147847" y="619347"/>
                </a:lnTo>
                <a:lnTo>
                  <a:pt x="142845" y="664795"/>
                </a:lnTo>
                <a:lnTo>
                  <a:pt x="132959" y="702921"/>
                </a:lnTo>
                <a:lnTo>
                  <a:pt x="130810" y="704088"/>
                </a:lnTo>
                <a:lnTo>
                  <a:pt x="26162" y="704088"/>
                </a:lnTo>
                <a:lnTo>
                  <a:pt x="14126" y="664795"/>
                </a:lnTo>
                <a:lnTo>
                  <a:pt x="9124" y="619347"/>
                </a:lnTo>
                <a:lnTo>
                  <a:pt x="6287" y="581153"/>
                </a:lnTo>
                <a:lnTo>
                  <a:pt x="3912" y="537489"/>
                </a:lnTo>
                <a:lnTo>
                  <a:pt x="2051" y="489078"/>
                </a:lnTo>
                <a:lnTo>
                  <a:pt x="758" y="436647"/>
                </a:lnTo>
                <a:lnTo>
                  <a:pt x="86" y="380918"/>
                </a:lnTo>
                <a:lnTo>
                  <a:pt x="0" y="352044"/>
                </a:lnTo>
                <a:lnTo>
                  <a:pt x="86" y="323169"/>
                </a:lnTo>
                <a:lnTo>
                  <a:pt x="758" y="267440"/>
                </a:lnTo>
                <a:lnTo>
                  <a:pt x="2051" y="215009"/>
                </a:lnTo>
                <a:lnTo>
                  <a:pt x="3912" y="166598"/>
                </a:lnTo>
                <a:lnTo>
                  <a:pt x="6287" y="122934"/>
                </a:lnTo>
                <a:lnTo>
                  <a:pt x="9124" y="84740"/>
                </a:lnTo>
                <a:lnTo>
                  <a:pt x="14126" y="39292"/>
                </a:lnTo>
                <a:lnTo>
                  <a:pt x="24012" y="1166"/>
                </a:lnTo>
                <a:lnTo>
                  <a:pt x="26162" y="0"/>
                </a:lnTo>
                <a:close/>
              </a:path>
            </a:pathLst>
          </a:custGeom>
          <a:ln w="9144">
            <a:solidFill>
              <a:srgbClr val="DD804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3069335" y="3229355"/>
            <a:ext cx="961643" cy="64008"/>
          </a:xfrm>
          <a:custGeom>
            <a:avLst/>
            <a:gdLst/>
            <a:ahLst/>
            <a:cxnLst/>
            <a:rect l="l" t="t" r="r" b="b"/>
            <a:pathLst>
              <a:path w="961643" h="64008">
                <a:moveTo>
                  <a:pt x="0" y="64008"/>
                </a:moveTo>
                <a:lnTo>
                  <a:pt x="961643" y="0"/>
                </a:lnTo>
              </a:path>
            </a:pathLst>
          </a:custGeom>
          <a:ln w="9144">
            <a:solidFill>
              <a:srgbClr val="DD804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3020567" y="3549396"/>
            <a:ext cx="1010411" cy="64007"/>
          </a:xfrm>
          <a:custGeom>
            <a:avLst/>
            <a:gdLst/>
            <a:ahLst/>
            <a:cxnLst/>
            <a:rect l="l" t="t" r="r" b="b"/>
            <a:pathLst>
              <a:path w="1010411" h="64007">
                <a:moveTo>
                  <a:pt x="0" y="0"/>
                </a:moveTo>
                <a:lnTo>
                  <a:pt x="1010411" y="64007"/>
                </a:lnTo>
              </a:path>
            </a:pathLst>
          </a:custGeom>
          <a:ln w="9143">
            <a:solidFill>
              <a:srgbClr val="DD804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3044189" y="3435858"/>
            <a:ext cx="992124" cy="0"/>
          </a:xfrm>
          <a:custGeom>
            <a:avLst/>
            <a:gdLst/>
            <a:ahLst/>
            <a:cxnLst/>
            <a:rect l="l" t="t" r="r" b="b"/>
            <a:pathLst>
              <a:path w="992124">
                <a:moveTo>
                  <a:pt x="0" y="0"/>
                </a:moveTo>
                <a:lnTo>
                  <a:pt x="992124" y="0"/>
                </a:lnTo>
              </a:path>
            </a:pathLst>
          </a:custGeom>
          <a:ln w="25908">
            <a:solidFill>
              <a:srgbClr val="3399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2724911" y="2715767"/>
            <a:ext cx="256031" cy="1153667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2724911" y="2715767"/>
            <a:ext cx="256031" cy="1153667"/>
          </a:xfrm>
          <a:custGeom>
            <a:avLst/>
            <a:gdLst/>
            <a:ahLst/>
            <a:cxnLst/>
            <a:rect l="l" t="t" r="r" b="b"/>
            <a:pathLst>
              <a:path w="256031" h="1153667">
                <a:moveTo>
                  <a:pt x="0" y="1153667"/>
                </a:moveTo>
                <a:lnTo>
                  <a:pt x="256031" y="1153667"/>
                </a:lnTo>
                <a:lnTo>
                  <a:pt x="256031" y="0"/>
                </a:lnTo>
                <a:lnTo>
                  <a:pt x="0" y="0"/>
                </a:lnTo>
                <a:lnTo>
                  <a:pt x="0" y="1153667"/>
                </a:lnTo>
                <a:close/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2753867" y="3248609"/>
            <a:ext cx="196007" cy="195289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2753867" y="3248609"/>
            <a:ext cx="196007" cy="195289"/>
          </a:xfrm>
          <a:custGeom>
            <a:avLst/>
            <a:gdLst/>
            <a:ahLst/>
            <a:cxnLst/>
            <a:rect l="l" t="t" r="r" b="b"/>
            <a:pathLst>
              <a:path w="196007" h="195289">
                <a:moveTo>
                  <a:pt x="0" y="97332"/>
                </a:moveTo>
                <a:lnTo>
                  <a:pt x="9232" y="55731"/>
                </a:lnTo>
                <a:lnTo>
                  <a:pt x="34138" y="22899"/>
                </a:lnTo>
                <a:lnTo>
                  <a:pt x="70528" y="3022"/>
                </a:lnTo>
                <a:lnTo>
                  <a:pt x="84487" y="0"/>
                </a:lnTo>
                <a:lnTo>
                  <a:pt x="101269" y="704"/>
                </a:lnTo>
                <a:lnTo>
                  <a:pt x="144674" y="13205"/>
                </a:lnTo>
                <a:lnTo>
                  <a:pt x="176119" y="38603"/>
                </a:lnTo>
                <a:lnTo>
                  <a:pt x="193617" y="73452"/>
                </a:lnTo>
                <a:lnTo>
                  <a:pt x="196007" y="86573"/>
                </a:lnTo>
                <a:lnTo>
                  <a:pt x="195185" y="102910"/>
                </a:lnTo>
                <a:lnTo>
                  <a:pt x="182081" y="145426"/>
                </a:lnTo>
                <a:lnTo>
                  <a:pt x="155814" y="176324"/>
                </a:lnTo>
                <a:lnTo>
                  <a:pt x="119972" y="193197"/>
                </a:lnTo>
                <a:lnTo>
                  <a:pt x="106517" y="195289"/>
                </a:lnTo>
                <a:lnTo>
                  <a:pt x="90567" y="194381"/>
                </a:lnTo>
                <a:lnTo>
                  <a:pt x="48813" y="180801"/>
                </a:lnTo>
                <a:lnTo>
                  <a:pt x="18369" y="153820"/>
                </a:lnTo>
                <a:lnTo>
                  <a:pt x="2021" y="117154"/>
                </a:lnTo>
                <a:lnTo>
                  <a:pt x="0" y="97332"/>
                </a:lnTo>
                <a:close/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897636" y="3265932"/>
            <a:ext cx="1793747" cy="358139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897636" y="3265932"/>
            <a:ext cx="1793747" cy="358139"/>
          </a:xfrm>
          <a:custGeom>
            <a:avLst/>
            <a:gdLst/>
            <a:ahLst/>
            <a:cxnLst/>
            <a:rect l="l" t="t" r="r" b="b"/>
            <a:pathLst>
              <a:path w="1793747" h="358139">
                <a:moveTo>
                  <a:pt x="0" y="0"/>
                </a:moveTo>
                <a:lnTo>
                  <a:pt x="1793747" y="95630"/>
                </a:lnTo>
                <a:lnTo>
                  <a:pt x="1793747" y="262508"/>
                </a:lnTo>
                <a:lnTo>
                  <a:pt x="0" y="358139"/>
                </a:lnTo>
                <a:lnTo>
                  <a:pt x="0" y="0"/>
                </a:lnTo>
                <a:close/>
              </a:path>
            </a:pathLst>
          </a:custGeom>
          <a:ln w="9144">
            <a:solidFill>
              <a:srgbClr val="DD804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5119115" y="2912364"/>
            <a:ext cx="0" cy="961644"/>
          </a:xfrm>
          <a:custGeom>
            <a:avLst/>
            <a:gdLst/>
            <a:ahLst/>
            <a:cxnLst/>
            <a:rect l="l" t="t" r="r" b="b"/>
            <a:pathLst>
              <a:path h="961644">
                <a:moveTo>
                  <a:pt x="0" y="0"/>
                </a:moveTo>
                <a:lnTo>
                  <a:pt x="0" y="961644"/>
                </a:lnTo>
              </a:path>
            </a:pathLst>
          </a:custGeom>
          <a:ln w="9144">
            <a:solidFill>
              <a:srgbClr val="775F54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5119115" y="3874008"/>
            <a:ext cx="2625852" cy="0"/>
          </a:xfrm>
          <a:custGeom>
            <a:avLst/>
            <a:gdLst/>
            <a:ahLst/>
            <a:cxnLst/>
            <a:rect l="l" t="t" r="r" b="b"/>
            <a:pathLst>
              <a:path w="2625852">
                <a:moveTo>
                  <a:pt x="0" y="0"/>
                </a:moveTo>
                <a:lnTo>
                  <a:pt x="2625852" y="0"/>
                </a:lnTo>
              </a:path>
            </a:pathLst>
          </a:custGeom>
          <a:ln w="9144">
            <a:solidFill>
              <a:srgbClr val="775F54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5183123" y="3303720"/>
            <a:ext cx="927577" cy="559168"/>
          </a:xfrm>
          <a:custGeom>
            <a:avLst/>
            <a:gdLst/>
            <a:ahLst/>
            <a:cxnLst/>
            <a:rect l="l" t="t" r="r" b="b"/>
            <a:pathLst>
              <a:path w="927577" h="559168">
                <a:moveTo>
                  <a:pt x="0" y="540950"/>
                </a:moveTo>
                <a:lnTo>
                  <a:pt x="32141" y="543686"/>
                </a:lnTo>
                <a:lnTo>
                  <a:pt x="61867" y="546279"/>
                </a:lnTo>
                <a:lnTo>
                  <a:pt x="89489" y="548703"/>
                </a:lnTo>
                <a:lnTo>
                  <a:pt x="115314" y="550935"/>
                </a:lnTo>
                <a:lnTo>
                  <a:pt x="162816" y="554728"/>
                </a:lnTo>
                <a:lnTo>
                  <a:pt x="206849" y="557464"/>
                </a:lnTo>
                <a:lnTo>
                  <a:pt x="249888" y="558952"/>
                </a:lnTo>
                <a:lnTo>
                  <a:pt x="271808" y="559168"/>
                </a:lnTo>
                <a:lnTo>
                  <a:pt x="294409" y="559000"/>
                </a:lnTo>
                <a:lnTo>
                  <a:pt x="342888" y="557416"/>
                </a:lnTo>
                <a:lnTo>
                  <a:pt x="397800" y="554008"/>
                </a:lnTo>
                <a:lnTo>
                  <a:pt x="461622" y="548583"/>
                </a:lnTo>
                <a:lnTo>
                  <a:pt x="536828" y="540950"/>
                </a:lnTo>
                <a:lnTo>
                  <a:pt x="567941" y="519348"/>
                </a:lnTo>
                <a:lnTo>
                  <a:pt x="578621" y="512048"/>
                </a:lnTo>
                <a:lnTo>
                  <a:pt x="623119" y="495923"/>
                </a:lnTo>
                <a:lnTo>
                  <a:pt x="661898" y="483873"/>
                </a:lnTo>
                <a:lnTo>
                  <a:pt x="667244" y="482300"/>
                </a:lnTo>
                <a:lnTo>
                  <a:pt x="685265" y="455273"/>
                </a:lnTo>
                <a:lnTo>
                  <a:pt x="711028" y="416612"/>
                </a:lnTo>
                <a:lnTo>
                  <a:pt x="731854" y="385312"/>
                </a:lnTo>
                <a:lnTo>
                  <a:pt x="731355" y="386065"/>
                </a:lnTo>
                <a:lnTo>
                  <a:pt x="724843" y="396087"/>
                </a:lnTo>
                <a:lnTo>
                  <a:pt x="725193" y="395676"/>
                </a:lnTo>
                <a:lnTo>
                  <a:pt x="754506" y="352736"/>
                </a:lnTo>
                <a:lnTo>
                  <a:pt x="762669" y="340219"/>
                </a:lnTo>
                <a:lnTo>
                  <a:pt x="771946" y="326299"/>
                </a:lnTo>
                <a:lnTo>
                  <a:pt x="779814" y="314615"/>
                </a:lnTo>
                <a:lnTo>
                  <a:pt x="783748" y="308808"/>
                </a:lnTo>
                <a:lnTo>
                  <a:pt x="786723" y="296377"/>
                </a:lnTo>
                <a:lnTo>
                  <a:pt x="801010" y="259583"/>
                </a:lnTo>
                <a:lnTo>
                  <a:pt x="825146" y="227508"/>
                </a:lnTo>
                <a:lnTo>
                  <a:pt x="832973" y="217664"/>
                </a:lnTo>
                <a:lnTo>
                  <a:pt x="840266" y="207869"/>
                </a:lnTo>
                <a:lnTo>
                  <a:pt x="846770" y="197900"/>
                </a:lnTo>
                <a:lnTo>
                  <a:pt x="852228" y="187533"/>
                </a:lnTo>
                <a:lnTo>
                  <a:pt x="857028" y="173443"/>
                </a:lnTo>
                <a:lnTo>
                  <a:pt x="861611" y="160230"/>
                </a:lnTo>
                <a:lnTo>
                  <a:pt x="865990" y="147753"/>
                </a:lnTo>
                <a:lnTo>
                  <a:pt x="870182" y="135869"/>
                </a:lnTo>
                <a:lnTo>
                  <a:pt x="874198" y="124438"/>
                </a:lnTo>
                <a:lnTo>
                  <a:pt x="878054" y="113317"/>
                </a:lnTo>
                <a:lnTo>
                  <a:pt x="881763" y="102366"/>
                </a:lnTo>
                <a:lnTo>
                  <a:pt x="885339" y="91442"/>
                </a:lnTo>
                <a:lnTo>
                  <a:pt x="890538" y="78749"/>
                </a:lnTo>
                <a:lnTo>
                  <a:pt x="896586" y="67322"/>
                </a:lnTo>
                <a:lnTo>
                  <a:pt x="903070" y="56708"/>
                </a:lnTo>
                <a:lnTo>
                  <a:pt x="909577" y="46456"/>
                </a:lnTo>
                <a:lnTo>
                  <a:pt x="915694" y="36112"/>
                </a:lnTo>
                <a:lnTo>
                  <a:pt x="921009" y="25223"/>
                </a:lnTo>
                <a:lnTo>
                  <a:pt x="925107" y="13336"/>
                </a:lnTo>
                <a:lnTo>
                  <a:pt x="927577" y="0"/>
                </a:lnTo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5695950" y="3486150"/>
            <a:ext cx="0" cy="384048"/>
          </a:xfrm>
          <a:custGeom>
            <a:avLst/>
            <a:gdLst/>
            <a:ahLst/>
            <a:cxnLst/>
            <a:rect l="l" t="t" r="r" b="b"/>
            <a:pathLst>
              <a:path h="384048">
                <a:moveTo>
                  <a:pt x="0" y="384048"/>
                </a:moveTo>
                <a:lnTo>
                  <a:pt x="0" y="0"/>
                </a:lnTo>
              </a:path>
            </a:pathLst>
          </a:custGeom>
          <a:ln w="38100">
            <a:solidFill>
              <a:srgbClr val="F7B61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5695950" y="3486150"/>
            <a:ext cx="449579" cy="0"/>
          </a:xfrm>
          <a:custGeom>
            <a:avLst/>
            <a:gdLst/>
            <a:ahLst/>
            <a:cxnLst/>
            <a:rect l="l" t="t" r="r" b="b"/>
            <a:pathLst>
              <a:path w="449579">
                <a:moveTo>
                  <a:pt x="0" y="0"/>
                </a:moveTo>
                <a:lnTo>
                  <a:pt x="449579" y="0"/>
                </a:lnTo>
              </a:path>
            </a:pathLst>
          </a:custGeom>
          <a:ln w="38100">
            <a:solidFill>
              <a:srgbClr val="F7B61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2724911" y="3983735"/>
            <a:ext cx="256031" cy="1152144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2724911" y="3983735"/>
            <a:ext cx="256031" cy="1152144"/>
          </a:xfrm>
          <a:custGeom>
            <a:avLst/>
            <a:gdLst/>
            <a:ahLst/>
            <a:cxnLst/>
            <a:rect l="l" t="t" r="r" b="b"/>
            <a:pathLst>
              <a:path w="256031" h="1152144">
                <a:moveTo>
                  <a:pt x="0" y="1152144"/>
                </a:moveTo>
                <a:lnTo>
                  <a:pt x="256031" y="1152144"/>
                </a:lnTo>
                <a:lnTo>
                  <a:pt x="256031" y="0"/>
                </a:lnTo>
                <a:lnTo>
                  <a:pt x="0" y="0"/>
                </a:lnTo>
                <a:lnTo>
                  <a:pt x="0" y="1152144"/>
                </a:lnTo>
                <a:close/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2753867" y="4603361"/>
            <a:ext cx="196110" cy="193962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2753867" y="4603361"/>
            <a:ext cx="196110" cy="193962"/>
          </a:xfrm>
          <a:custGeom>
            <a:avLst/>
            <a:gdLst/>
            <a:ahLst/>
            <a:cxnLst/>
            <a:rect l="l" t="t" r="r" b="b"/>
            <a:pathLst>
              <a:path w="196110" h="193962">
                <a:moveTo>
                  <a:pt x="0" y="96654"/>
                </a:moveTo>
                <a:lnTo>
                  <a:pt x="9301" y="55213"/>
                </a:lnTo>
                <a:lnTo>
                  <a:pt x="34382" y="22577"/>
                </a:lnTo>
                <a:lnTo>
                  <a:pt x="71004" y="2935"/>
                </a:lnTo>
                <a:lnTo>
                  <a:pt x="85043" y="0"/>
                </a:lnTo>
                <a:lnTo>
                  <a:pt x="101802" y="727"/>
                </a:lnTo>
                <a:lnTo>
                  <a:pt x="145163" y="13319"/>
                </a:lnTo>
                <a:lnTo>
                  <a:pt x="176534" y="38827"/>
                </a:lnTo>
                <a:lnTo>
                  <a:pt x="193831" y="73783"/>
                </a:lnTo>
                <a:lnTo>
                  <a:pt x="196110" y="86935"/>
                </a:lnTo>
                <a:lnTo>
                  <a:pt x="195245" y="103077"/>
                </a:lnTo>
                <a:lnTo>
                  <a:pt x="181848" y="145128"/>
                </a:lnTo>
                <a:lnTo>
                  <a:pt x="155109" y="175638"/>
                </a:lnTo>
                <a:lnTo>
                  <a:pt x="118708" y="192059"/>
                </a:lnTo>
                <a:lnTo>
                  <a:pt x="105063" y="193962"/>
                </a:lnTo>
                <a:lnTo>
                  <a:pt x="89287" y="193014"/>
                </a:lnTo>
                <a:lnTo>
                  <a:pt x="47858" y="179194"/>
                </a:lnTo>
                <a:lnTo>
                  <a:pt x="17650" y="151855"/>
                </a:lnTo>
                <a:lnTo>
                  <a:pt x="1709" y="114788"/>
                </a:lnTo>
                <a:lnTo>
                  <a:pt x="0" y="96654"/>
                </a:lnTo>
                <a:close/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897636" y="4535423"/>
            <a:ext cx="1793747" cy="358139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897636" y="4535423"/>
            <a:ext cx="1793747" cy="358139"/>
          </a:xfrm>
          <a:custGeom>
            <a:avLst/>
            <a:gdLst/>
            <a:ahLst/>
            <a:cxnLst/>
            <a:rect l="l" t="t" r="r" b="b"/>
            <a:pathLst>
              <a:path w="1793747" h="358139">
                <a:moveTo>
                  <a:pt x="0" y="0"/>
                </a:moveTo>
                <a:lnTo>
                  <a:pt x="1793747" y="95631"/>
                </a:lnTo>
                <a:lnTo>
                  <a:pt x="1793747" y="262508"/>
                </a:lnTo>
                <a:lnTo>
                  <a:pt x="0" y="358139"/>
                </a:lnTo>
                <a:lnTo>
                  <a:pt x="0" y="0"/>
                </a:lnTo>
                <a:close/>
              </a:path>
            </a:pathLst>
          </a:custGeom>
          <a:ln w="9144">
            <a:solidFill>
              <a:srgbClr val="DD804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5119115" y="4183379"/>
            <a:ext cx="0" cy="960119"/>
          </a:xfrm>
          <a:custGeom>
            <a:avLst/>
            <a:gdLst/>
            <a:ahLst/>
            <a:cxnLst/>
            <a:rect l="l" t="t" r="r" b="b"/>
            <a:pathLst>
              <a:path h="960120">
                <a:moveTo>
                  <a:pt x="0" y="0"/>
                </a:moveTo>
                <a:lnTo>
                  <a:pt x="0" y="960120"/>
                </a:lnTo>
              </a:path>
            </a:pathLst>
          </a:custGeom>
          <a:ln w="9144">
            <a:solidFill>
              <a:srgbClr val="775F54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5119115" y="5143500"/>
            <a:ext cx="2625852" cy="0"/>
          </a:xfrm>
          <a:custGeom>
            <a:avLst/>
            <a:gdLst/>
            <a:ahLst/>
            <a:cxnLst/>
            <a:rect l="l" t="t" r="r" b="b"/>
            <a:pathLst>
              <a:path w="2625852">
                <a:moveTo>
                  <a:pt x="0" y="0"/>
                </a:moveTo>
                <a:lnTo>
                  <a:pt x="2625852" y="0"/>
                </a:lnTo>
              </a:path>
            </a:pathLst>
          </a:custGeom>
          <a:ln w="9144">
            <a:solidFill>
              <a:srgbClr val="775F54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4119371" y="4372355"/>
            <a:ext cx="169163" cy="71628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4099646" y="4352544"/>
            <a:ext cx="156798" cy="704088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4204208" y="4352544"/>
            <a:ext cx="26162" cy="704088"/>
          </a:xfrm>
          <a:custGeom>
            <a:avLst/>
            <a:gdLst/>
            <a:ahLst/>
            <a:cxnLst/>
            <a:rect l="l" t="t" r="r" b="b"/>
            <a:pathLst>
              <a:path w="26162" h="704088">
                <a:moveTo>
                  <a:pt x="26162" y="704087"/>
                </a:moveTo>
                <a:lnTo>
                  <a:pt x="14126" y="664795"/>
                </a:lnTo>
                <a:lnTo>
                  <a:pt x="9124" y="619347"/>
                </a:lnTo>
                <a:lnTo>
                  <a:pt x="6287" y="581153"/>
                </a:lnTo>
                <a:lnTo>
                  <a:pt x="3912" y="537489"/>
                </a:lnTo>
                <a:lnTo>
                  <a:pt x="2051" y="489078"/>
                </a:lnTo>
                <a:lnTo>
                  <a:pt x="758" y="436647"/>
                </a:lnTo>
                <a:lnTo>
                  <a:pt x="86" y="380918"/>
                </a:lnTo>
                <a:lnTo>
                  <a:pt x="0" y="352043"/>
                </a:lnTo>
                <a:lnTo>
                  <a:pt x="86" y="323169"/>
                </a:lnTo>
                <a:lnTo>
                  <a:pt x="758" y="267440"/>
                </a:lnTo>
                <a:lnTo>
                  <a:pt x="2051" y="215009"/>
                </a:lnTo>
                <a:lnTo>
                  <a:pt x="3912" y="166598"/>
                </a:lnTo>
                <a:lnTo>
                  <a:pt x="6287" y="122934"/>
                </a:lnTo>
                <a:lnTo>
                  <a:pt x="9124" y="84740"/>
                </a:lnTo>
                <a:lnTo>
                  <a:pt x="14126" y="39292"/>
                </a:lnTo>
                <a:lnTo>
                  <a:pt x="24012" y="1166"/>
                </a:lnTo>
                <a:lnTo>
                  <a:pt x="26162" y="0"/>
                </a:lnTo>
              </a:path>
            </a:pathLst>
          </a:custGeom>
          <a:ln w="9144">
            <a:solidFill>
              <a:srgbClr val="DD804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4099559" y="4352544"/>
            <a:ext cx="156972" cy="704088"/>
          </a:xfrm>
          <a:custGeom>
            <a:avLst/>
            <a:gdLst/>
            <a:ahLst/>
            <a:cxnLst/>
            <a:rect l="l" t="t" r="r" b="b"/>
            <a:pathLst>
              <a:path w="156972" h="704088">
                <a:moveTo>
                  <a:pt x="26162" y="0"/>
                </a:moveTo>
                <a:lnTo>
                  <a:pt x="130810" y="0"/>
                </a:lnTo>
                <a:lnTo>
                  <a:pt x="132959" y="1166"/>
                </a:lnTo>
                <a:lnTo>
                  <a:pt x="142845" y="39292"/>
                </a:lnTo>
                <a:lnTo>
                  <a:pt x="147847" y="84740"/>
                </a:lnTo>
                <a:lnTo>
                  <a:pt x="150684" y="122934"/>
                </a:lnTo>
                <a:lnTo>
                  <a:pt x="153059" y="166598"/>
                </a:lnTo>
                <a:lnTo>
                  <a:pt x="154920" y="215009"/>
                </a:lnTo>
                <a:lnTo>
                  <a:pt x="156213" y="267440"/>
                </a:lnTo>
                <a:lnTo>
                  <a:pt x="156885" y="323169"/>
                </a:lnTo>
                <a:lnTo>
                  <a:pt x="156972" y="352043"/>
                </a:lnTo>
                <a:lnTo>
                  <a:pt x="156885" y="380918"/>
                </a:lnTo>
                <a:lnTo>
                  <a:pt x="156213" y="436647"/>
                </a:lnTo>
                <a:lnTo>
                  <a:pt x="154920" y="489078"/>
                </a:lnTo>
                <a:lnTo>
                  <a:pt x="153059" y="537489"/>
                </a:lnTo>
                <a:lnTo>
                  <a:pt x="150684" y="581153"/>
                </a:lnTo>
                <a:lnTo>
                  <a:pt x="147847" y="619347"/>
                </a:lnTo>
                <a:lnTo>
                  <a:pt x="142845" y="664795"/>
                </a:lnTo>
                <a:lnTo>
                  <a:pt x="132959" y="702921"/>
                </a:lnTo>
                <a:lnTo>
                  <a:pt x="130810" y="704087"/>
                </a:lnTo>
                <a:lnTo>
                  <a:pt x="26162" y="704087"/>
                </a:lnTo>
                <a:lnTo>
                  <a:pt x="14126" y="664795"/>
                </a:lnTo>
                <a:lnTo>
                  <a:pt x="9124" y="619347"/>
                </a:lnTo>
                <a:lnTo>
                  <a:pt x="6287" y="581153"/>
                </a:lnTo>
                <a:lnTo>
                  <a:pt x="3912" y="537489"/>
                </a:lnTo>
                <a:lnTo>
                  <a:pt x="2051" y="489078"/>
                </a:lnTo>
                <a:lnTo>
                  <a:pt x="758" y="436647"/>
                </a:lnTo>
                <a:lnTo>
                  <a:pt x="86" y="380918"/>
                </a:lnTo>
                <a:lnTo>
                  <a:pt x="0" y="352043"/>
                </a:lnTo>
                <a:lnTo>
                  <a:pt x="86" y="323169"/>
                </a:lnTo>
                <a:lnTo>
                  <a:pt x="758" y="267440"/>
                </a:lnTo>
                <a:lnTo>
                  <a:pt x="2051" y="215009"/>
                </a:lnTo>
                <a:lnTo>
                  <a:pt x="3912" y="166598"/>
                </a:lnTo>
                <a:lnTo>
                  <a:pt x="6287" y="122934"/>
                </a:lnTo>
                <a:lnTo>
                  <a:pt x="9124" y="84740"/>
                </a:lnTo>
                <a:lnTo>
                  <a:pt x="14126" y="39292"/>
                </a:lnTo>
                <a:lnTo>
                  <a:pt x="24012" y="1166"/>
                </a:lnTo>
                <a:lnTo>
                  <a:pt x="26162" y="0"/>
                </a:lnTo>
                <a:close/>
              </a:path>
            </a:pathLst>
          </a:custGeom>
          <a:ln w="9144">
            <a:solidFill>
              <a:srgbClr val="DD804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3006089" y="4412741"/>
            <a:ext cx="1025651" cy="128015"/>
          </a:xfrm>
          <a:custGeom>
            <a:avLst/>
            <a:gdLst/>
            <a:ahLst/>
            <a:cxnLst/>
            <a:rect l="l" t="t" r="r" b="b"/>
            <a:pathLst>
              <a:path w="1025651" h="128015">
                <a:moveTo>
                  <a:pt x="0" y="128015"/>
                </a:moveTo>
                <a:lnTo>
                  <a:pt x="1025651" y="0"/>
                </a:lnTo>
              </a:path>
            </a:pathLst>
          </a:custGeom>
          <a:ln w="38100">
            <a:solidFill>
              <a:srgbClr val="DD804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3006089" y="4900421"/>
            <a:ext cx="1025651" cy="128015"/>
          </a:xfrm>
          <a:custGeom>
            <a:avLst/>
            <a:gdLst/>
            <a:ahLst/>
            <a:cxnLst/>
            <a:rect l="l" t="t" r="r" b="b"/>
            <a:pathLst>
              <a:path w="1025651" h="128015">
                <a:moveTo>
                  <a:pt x="0" y="0"/>
                </a:moveTo>
                <a:lnTo>
                  <a:pt x="1025651" y="128015"/>
                </a:lnTo>
              </a:path>
            </a:pathLst>
          </a:custGeom>
          <a:ln w="38100">
            <a:solidFill>
              <a:srgbClr val="DD804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3044189" y="4702302"/>
            <a:ext cx="992124" cy="0"/>
          </a:xfrm>
          <a:custGeom>
            <a:avLst/>
            <a:gdLst/>
            <a:ahLst/>
            <a:cxnLst/>
            <a:rect l="l" t="t" r="r" b="b"/>
            <a:pathLst>
              <a:path w="992124">
                <a:moveTo>
                  <a:pt x="0" y="0"/>
                </a:moveTo>
                <a:lnTo>
                  <a:pt x="992124" y="0"/>
                </a:lnTo>
              </a:path>
            </a:pathLst>
          </a:custGeom>
          <a:ln w="25908">
            <a:solidFill>
              <a:srgbClr val="3399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3040379" y="4539996"/>
            <a:ext cx="960119" cy="64008"/>
          </a:xfrm>
          <a:custGeom>
            <a:avLst/>
            <a:gdLst/>
            <a:ahLst/>
            <a:cxnLst/>
            <a:rect l="l" t="t" r="r" b="b"/>
            <a:pathLst>
              <a:path w="960120" h="64008">
                <a:moveTo>
                  <a:pt x="0" y="64007"/>
                </a:moveTo>
                <a:lnTo>
                  <a:pt x="960119" y="0"/>
                </a:lnTo>
              </a:path>
            </a:pathLst>
          </a:custGeom>
          <a:ln w="9144">
            <a:solidFill>
              <a:srgbClr val="DD804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3005327" y="4786884"/>
            <a:ext cx="1010412" cy="64008"/>
          </a:xfrm>
          <a:custGeom>
            <a:avLst/>
            <a:gdLst/>
            <a:ahLst/>
            <a:cxnLst/>
            <a:rect l="l" t="t" r="r" b="b"/>
            <a:pathLst>
              <a:path w="1010412" h="64008">
                <a:moveTo>
                  <a:pt x="0" y="0"/>
                </a:moveTo>
                <a:lnTo>
                  <a:pt x="1010412" y="64008"/>
                </a:lnTo>
              </a:path>
            </a:pathLst>
          </a:custGeom>
          <a:ln w="9144">
            <a:solidFill>
              <a:srgbClr val="DD804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5183123" y="3999424"/>
            <a:ext cx="1320654" cy="1129620"/>
          </a:xfrm>
          <a:custGeom>
            <a:avLst/>
            <a:gdLst/>
            <a:ahLst/>
            <a:cxnLst/>
            <a:rect l="l" t="t" r="r" b="b"/>
            <a:pathLst>
              <a:path w="1320654" h="1129620">
                <a:moveTo>
                  <a:pt x="0" y="1117404"/>
                </a:moveTo>
                <a:lnTo>
                  <a:pt x="41987" y="1118616"/>
                </a:lnTo>
                <a:lnTo>
                  <a:pt x="85777" y="1120464"/>
                </a:lnTo>
                <a:lnTo>
                  <a:pt x="130988" y="1122671"/>
                </a:lnTo>
                <a:lnTo>
                  <a:pt x="154007" y="1123824"/>
                </a:lnTo>
                <a:lnTo>
                  <a:pt x="177237" y="1124962"/>
                </a:lnTo>
                <a:lnTo>
                  <a:pt x="224139" y="1127056"/>
                </a:lnTo>
                <a:lnTo>
                  <a:pt x="271311" y="1128679"/>
                </a:lnTo>
                <a:lnTo>
                  <a:pt x="318371" y="1129552"/>
                </a:lnTo>
                <a:lnTo>
                  <a:pt x="341739" y="1129620"/>
                </a:lnTo>
                <a:lnTo>
                  <a:pt x="364935" y="1129397"/>
                </a:lnTo>
                <a:lnTo>
                  <a:pt x="410619" y="1127938"/>
                </a:lnTo>
                <a:lnTo>
                  <a:pt x="455040" y="1124897"/>
                </a:lnTo>
                <a:lnTo>
                  <a:pt x="463266" y="1123384"/>
                </a:lnTo>
                <a:lnTo>
                  <a:pt x="474261" y="1121470"/>
                </a:lnTo>
                <a:lnTo>
                  <a:pt x="515852" y="1113314"/>
                </a:lnTo>
                <a:lnTo>
                  <a:pt x="555154" y="1100431"/>
                </a:lnTo>
                <a:lnTo>
                  <a:pt x="580585" y="1087322"/>
                </a:lnTo>
                <a:lnTo>
                  <a:pt x="580995" y="1087051"/>
                </a:lnTo>
                <a:lnTo>
                  <a:pt x="581990" y="1086694"/>
                </a:lnTo>
                <a:lnTo>
                  <a:pt x="584033" y="1086091"/>
                </a:lnTo>
                <a:lnTo>
                  <a:pt x="587589" y="1085078"/>
                </a:lnTo>
                <a:lnTo>
                  <a:pt x="593121" y="1083494"/>
                </a:lnTo>
                <a:lnTo>
                  <a:pt x="601092" y="1081178"/>
                </a:lnTo>
                <a:lnTo>
                  <a:pt x="611392" y="1072320"/>
                </a:lnTo>
                <a:lnTo>
                  <a:pt x="621390" y="1063866"/>
                </a:lnTo>
                <a:lnTo>
                  <a:pt x="654570" y="1026113"/>
                </a:lnTo>
                <a:lnTo>
                  <a:pt x="668908" y="1004353"/>
                </a:lnTo>
                <a:lnTo>
                  <a:pt x="675932" y="993686"/>
                </a:lnTo>
                <a:lnTo>
                  <a:pt x="704874" y="952803"/>
                </a:lnTo>
                <a:lnTo>
                  <a:pt x="729651" y="924459"/>
                </a:lnTo>
                <a:lnTo>
                  <a:pt x="733678" y="915474"/>
                </a:lnTo>
                <a:lnTo>
                  <a:pt x="735076" y="907981"/>
                </a:lnTo>
                <a:lnTo>
                  <a:pt x="738504" y="901123"/>
                </a:lnTo>
                <a:lnTo>
                  <a:pt x="745518" y="890382"/>
                </a:lnTo>
                <a:lnTo>
                  <a:pt x="752356" y="879797"/>
                </a:lnTo>
                <a:lnTo>
                  <a:pt x="757794" y="866467"/>
                </a:lnTo>
                <a:lnTo>
                  <a:pt x="762300" y="853978"/>
                </a:lnTo>
                <a:lnTo>
                  <a:pt x="766283" y="842144"/>
                </a:lnTo>
                <a:lnTo>
                  <a:pt x="770154" y="830778"/>
                </a:lnTo>
                <a:lnTo>
                  <a:pt x="774324" y="819694"/>
                </a:lnTo>
                <a:lnTo>
                  <a:pt x="779202" y="808705"/>
                </a:lnTo>
                <a:lnTo>
                  <a:pt x="785200" y="797625"/>
                </a:lnTo>
                <a:lnTo>
                  <a:pt x="790227" y="784688"/>
                </a:lnTo>
                <a:lnTo>
                  <a:pt x="805558" y="747271"/>
                </a:lnTo>
                <a:lnTo>
                  <a:pt x="821535" y="712040"/>
                </a:lnTo>
                <a:lnTo>
                  <a:pt x="844438" y="668684"/>
                </a:lnTo>
                <a:lnTo>
                  <a:pt x="856806" y="648640"/>
                </a:lnTo>
                <a:lnTo>
                  <a:pt x="861014" y="636291"/>
                </a:lnTo>
                <a:lnTo>
                  <a:pt x="865132" y="624044"/>
                </a:lnTo>
                <a:lnTo>
                  <a:pt x="869185" y="611896"/>
                </a:lnTo>
                <a:lnTo>
                  <a:pt x="873196" y="599845"/>
                </a:lnTo>
                <a:lnTo>
                  <a:pt x="877188" y="587885"/>
                </a:lnTo>
                <a:lnTo>
                  <a:pt x="893103" y="542620"/>
                </a:lnTo>
                <a:lnTo>
                  <a:pt x="900952" y="527523"/>
                </a:lnTo>
                <a:lnTo>
                  <a:pt x="901714" y="527823"/>
                </a:lnTo>
                <a:lnTo>
                  <a:pt x="902150" y="529140"/>
                </a:lnTo>
                <a:lnTo>
                  <a:pt x="902338" y="531170"/>
                </a:lnTo>
                <a:lnTo>
                  <a:pt x="902354" y="533606"/>
                </a:lnTo>
                <a:lnTo>
                  <a:pt x="902276" y="536142"/>
                </a:lnTo>
                <a:lnTo>
                  <a:pt x="902181" y="538473"/>
                </a:lnTo>
                <a:lnTo>
                  <a:pt x="902146" y="540292"/>
                </a:lnTo>
                <a:lnTo>
                  <a:pt x="902249" y="541294"/>
                </a:lnTo>
                <a:lnTo>
                  <a:pt x="902567" y="541172"/>
                </a:lnTo>
                <a:lnTo>
                  <a:pt x="903177" y="539622"/>
                </a:lnTo>
                <a:lnTo>
                  <a:pt x="912932" y="500821"/>
                </a:lnTo>
                <a:lnTo>
                  <a:pt x="920744" y="463380"/>
                </a:lnTo>
                <a:lnTo>
                  <a:pt x="923302" y="450736"/>
                </a:lnTo>
                <a:lnTo>
                  <a:pt x="931679" y="412844"/>
                </a:lnTo>
                <a:lnTo>
                  <a:pt x="942369" y="375807"/>
                </a:lnTo>
                <a:lnTo>
                  <a:pt x="963025" y="329525"/>
                </a:lnTo>
                <a:lnTo>
                  <a:pt x="969732" y="318761"/>
                </a:lnTo>
                <a:lnTo>
                  <a:pt x="973502" y="306019"/>
                </a:lnTo>
                <a:lnTo>
                  <a:pt x="990453" y="258680"/>
                </a:lnTo>
                <a:lnTo>
                  <a:pt x="1002398" y="236283"/>
                </a:lnTo>
                <a:lnTo>
                  <a:pt x="1006137" y="226095"/>
                </a:lnTo>
                <a:lnTo>
                  <a:pt x="1013650" y="206683"/>
                </a:lnTo>
                <a:lnTo>
                  <a:pt x="1013810" y="206831"/>
                </a:lnTo>
                <a:lnTo>
                  <a:pt x="1013820" y="207563"/>
                </a:lnTo>
                <a:lnTo>
                  <a:pt x="1013808" y="208554"/>
                </a:lnTo>
                <a:lnTo>
                  <a:pt x="1013902" y="209480"/>
                </a:lnTo>
                <a:lnTo>
                  <a:pt x="1014229" y="210015"/>
                </a:lnTo>
                <a:lnTo>
                  <a:pt x="1014917" y="209833"/>
                </a:lnTo>
                <a:lnTo>
                  <a:pt x="1016093" y="208610"/>
                </a:lnTo>
                <a:lnTo>
                  <a:pt x="1034502" y="173712"/>
                </a:lnTo>
                <a:lnTo>
                  <a:pt x="1040464" y="161576"/>
                </a:lnTo>
                <a:lnTo>
                  <a:pt x="1067267" y="120777"/>
                </a:lnTo>
                <a:lnTo>
                  <a:pt x="1086627" y="103760"/>
                </a:lnTo>
                <a:lnTo>
                  <a:pt x="1093127" y="94107"/>
                </a:lnTo>
                <a:lnTo>
                  <a:pt x="1121040" y="67152"/>
                </a:lnTo>
                <a:lnTo>
                  <a:pt x="1129465" y="62133"/>
                </a:lnTo>
                <a:lnTo>
                  <a:pt x="1140735" y="55081"/>
                </a:lnTo>
                <a:lnTo>
                  <a:pt x="1153059" y="44945"/>
                </a:lnTo>
                <a:lnTo>
                  <a:pt x="1161421" y="35859"/>
                </a:lnTo>
                <a:lnTo>
                  <a:pt x="1169077" y="28782"/>
                </a:lnTo>
                <a:lnTo>
                  <a:pt x="1204460" y="14467"/>
                </a:lnTo>
                <a:lnTo>
                  <a:pt x="1242492" y="3450"/>
                </a:lnTo>
                <a:lnTo>
                  <a:pt x="1254055" y="0"/>
                </a:lnTo>
                <a:lnTo>
                  <a:pt x="1299979" y="7221"/>
                </a:lnTo>
                <a:lnTo>
                  <a:pt x="1314346" y="18693"/>
                </a:lnTo>
                <a:lnTo>
                  <a:pt x="1320654" y="29208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5695950" y="4761738"/>
            <a:ext cx="0" cy="384048"/>
          </a:xfrm>
          <a:custGeom>
            <a:avLst/>
            <a:gdLst/>
            <a:ahLst/>
            <a:cxnLst/>
            <a:rect l="l" t="t" r="r" b="b"/>
            <a:pathLst>
              <a:path h="384048">
                <a:moveTo>
                  <a:pt x="0" y="384048"/>
                </a:moveTo>
                <a:lnTo>
                  <a:pt x="0" y="0"/>
                </a:lnTo>
              </a:path>
            </a:pathLst>
          </a:custGeom>
          <a:ln w="38100">
            <a:solidFill>
              <a:srgbClr val="F7B61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5695950" y="4752594"/>
            <a:ext cx="833627" cy="0"/>
          </a:xfrm>
          <a:custGeom>
            <a:avLst/>
            <a:gdLst/>
            <a:ahLst/>
            <a:cxnLst/>
            <a:rect l="l" t="t" r="r" b="b"/>
            <a:pathLst>
              <a:path w="833627">
                <a:moveTo>
                  <a:pt x="0" y="0"/>
                </a:moveTo>
                <a:lnTo>
                  <a:pt x="833627" y="0"/>
                </a:lnTo>
              </a:path>
            </a:pathLst>
          </a:custGeom>
          <a:ln w="38100">
            <a:solidFill>
              <a:srgbClr val="F7B61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2724911" y="5271515"/>
            <a:ext cx="256031" cy="1153668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2724911" y="5271515"/>
            <a:ext cx="256031" cy="1153668"/>
          </a:xfrm>
          <a:custGeom>
            <a:avLst/>
            <a:gdLst/>
            <a:ahLst/>
            <a:cxnLst/>
            <a:rect l="l" t="t" r="r" b="b"/>
            <a:pathLst>
              <a:path w="256031" h="1153668">
                <a:moveTo>
                  <a:pt x="0" y="1153668"/>
                </a:moveTo>
                <a:lnTo>
                  <a:pt x="256031" y="1153668"/>
                </a:lnTo>
                <a:lnTo>
                  <a:pt x="256031" y="0"/>
                </a:lnTo>
                <a:lnTo>
                  <a:pt x="0" y="0"/>
                </a:lnTo>
                <a:lnTo>
                  <a:pt x="0" y="1153668"/>
                </a:lnTo>
                <a:close/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2753867" y="5984104"/>
            <a:ext cx="196110" cy="193962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2753867" y="5984104"/>
            <a:ext cx="196110" cy="193962"/>
          </a:xfrm>
          <a:custGeom>
            <a:avLst/>
            <a:gdLst/>
            <a:ahLst/>
            <a:cxnLst/>
            <a:rect l="l" t="t" r="r" b="b"/>
            <a:pathLst>
              <a:path w="196110" h="193962">
                <a:moveTo>
                  <a:pt x="0" y="96655"/>
                </a:moveTo>
                <a:lnTo>
                  <a:pt x="9301" y="55203"/>
                </a:lnTo>
                <a:lnTo>
                  <a:pt x="34382" y="22569"/>
                </a:lnTo>
                <a:lnTo>
                  <a:pt x="71004" y="2934"/>
                </a:lnTo>
                <a:lnTo>
                  <a:pt x="85043" y="0"/>
                </a:lnTo>
                <a:lnTo>
                  <a:pt x="101802" y="727"/>
                </a:lnTo>
                <a:lnTo>
                  <a:pt x="145164" y="13313"/>
                </a:lnTo>
                <a:lnTo>
                  <a:pt x="176534" y="38817"/>
                </a:lnTo>
                <a:lnTo>
                  <a:pt x="193831" y="73776"/>
                </a:lnTo>
                <a:lnTo>
                  <a:pt x="196110" y="86932"/>
                </a:lnTo>
                <a:lnTo>
                  <a:pt x="195245" y="103080"/>
                </a:lnTo>
                <a:lnTo>
                  <a:pt x="181849" y="145138"/>
                </a:lnTo>
                <a:lnTo>
                  <a:pt x="155110" y="175645"/>
                </a:lnTo>
                <a:lnTo>
                  <a:pt x="118710" y="192060"/>
                </a:lnTo>
                <a:lnTo>
                  <a:pt x="105066" y="193962"/>
                </a:lnTo>
                <a:lnTo>
                  <a:pt x="89289" y="193015"/>
                </a:lnTo>
                <a:lnTo>
                  <a:pt x="47860" y="179201"/>
                </a:lnTo>
                <a:lnTo>
                  <a:pt x="17651" y="151868"/>
                </a:lnTo>
                <a:lnTo>
                  <a:pt x="1709" y="114798"/>
                </a:lnTo>
                <a:lnTo>
                  <a:pt x="0" y="96655"/>
                </a:lnTo>
                <a:close/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897636" y="5824728"/>
            <a:ext cx="1792224" cy="361188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897636" y="5824728"/>
            <a:ext cx="1792224" cy="361188"/>
          </a:xfrm>
          <a:custGeom>
            <a:avLst/>
            <a:gdLst/>
            <a:ahLst/>
            <a:cxnLst/>
            <a:rect l="l" t="t" r="r" b="b"/>
            <a:pathLst>
              <a:path w="1792224" h="361188">
                <a:moveTo>
                  <a:pt x="0" y="0"/>
                </a:moveTo>
                <a:lnTo>
                  <a:pt x="1792224" y="96456"/>
                </a:lnTo>
                <a:lnTo>
                  <a:pt x="1792224" y="264731"/>
                </a:lnTo>
                <a:lnTo>
                  <a:pt x="0" y="361188"/>
                </a:lnTo>
                <a:lnTo>
                  <a:pt x="0" y="0"/>
                </a:lnTo>
                <a:close/>
              </a:path>
            </a:pathLst>
          </a:custGeom>
          <a:ln w="9144">
            <a:solidFill>
              <a:srgbClr val="DD804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5119115" y="5478779"/>
            <a:ext cx="0" cy="961644"/>
          </a:xfrm>
          <a:custGeom>
            <a:avLst/>
            <a:gdLst/>
            <a:ahLst/>
            <a:cxnLst/>
            <a:rect l="l" t="t" r="r" b="b"/>
            <a:pathLst>
              <a:path h="961644">
                <a:moveTo>
                  <a:pt x="0" y="0"/>
                </a:moveTo>
                <a:lnTo>
                  <a:pt x="0" y="961644"/>
                </a:lnTo>
              </a:path>
            </a:pathLst>
          </a:custGeom>
          <a:ln w="9144">
            <a:solidFill>
              <a:srgbClr val="775F54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5119115" y="6440423"/>
            <a:ext cx="2625852" cy="0"/>
          </a:xfrm>
          <a:custGeom>
            <a:avLst/>
            <a:gdLst/>
            <a:ahLst/>
            <a:cxnLst/>
            <a:rect l="l" t="t" r="r" b="b"/>
            <a:pathLst>
              <a:path w="2625852">
                <a:moveTo>
                  <a:pt x="0" y="0"/>
                </a:moveTo>
                <a:lnTo>
                  <a:pt x="2625852" y="0"/>
                </a:lnTo>
              </a:path>
            </a:pathLst>
          </a:custGeom>
          <a:ln w="9144">
            <a:solidFill>
              <a:srgbClr val="775F54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4119371" y="5661659"/>
            <a:ext cx="169163" cy="71780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4099646" y="5641847"/>
            <a:ext cx="156798" cy="705612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4204208" y="5641847"/>
            <a:ext cx="26162" cy="705612"/>
          </a:xfrm>
          <a:custGeom>
            <a:avLst/>
            <a:gdLst/>
            <a:ahLst/>
            <a:cxnLst/>
            <a:rect l="l" t="t" r="r" b="b"/>
            <a:pathLst>
              <a:path w="26162" h="705612">
                <a:moveTo>
                  <a:pt x="26162" y="705611"/>
                </a:moveTo>
                <a:lnTo>
                  <a:pt x="14126" y="666231"/>
                </a:lnTo>
                <a:lnTo>
                  <a:pt x="9124" y="620683"/>
                </a:lnTo>
                <a:lnTo>
                  <a:pt x="6287" y="582405"/>
                </a:lnTo>
                <a:lnTo>
                  <a:pt x="3912" y="538646"/>
                </a:lnTo>
                <a:lnTo>
                  <a:pt x="2051" y="490131"/>
                </a:lnTo>
                <a:lnTo>
                  <a:pt x="758" y="437587"/>
                </a:lnTo>
                <a:lnTo>
                  <a:pt x="86" y="381740"/>
                </a:lnTo>
                <a:lnTo>
                  <a:pt x="0" y="352805"/>
                </a:lnTo>
                <a:lnTo>
                  <a:pt x="86" y="323869"/>
                </a:lnTo>
                <a:lnTo>
                  <a:pt x="758" y="268020"/>
                </a:lnTo>
                <a:lnTo>
                  <a:pt x="2051" y="215475"/>
                </a:lnTo>
                <a:lnTo>
                  <a:pt x="3912" y="166959"/>
                </a:lnTo>
                <a:lnTo>
                  <a:pt x="6287" y="123200"/>
                </a:lnTo>
                <a:lnTo>
                  <a:pt x="9124" y="84924"/>
                </a:lnTo>
                <a:lnTo>
                  <a:pt x="14126" y="39378"/>
                </a:lnTo>
                <a:lnTo>
                  <a:pt x="24012" y="1169"/>
                </a:lnTo>
                <a:lnTo>
                  <a:pt x="26162" y="0"/>
                </a:lnTo>
              </a:path>
            </a:pathLst>
          </a:custGeom>
          <a:ln w="9144">
            <a:solidFill>
              <a:srgbClr val="DD804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4099559" y="5641847"/>
            <a:ext cx="156972" cy="705612"/>
          </a:xfrm>
          <a:custGeom>
            <a:avLst/>
            <a:gdLst/>
            <a:ahLst/>
            <a:cxnLst/>
            <a:rect l="l" t="t" r="r" b="b"/>
            <a:pathLst>
              <a:path w="156972" h="705612">
                <a:moveTo>
                  <a:pt x="26162" y="0"/>
                </a:moveTo>
                <a:lnTo>
                  <a:pt x="130810" y="0"/>
                </a:lnTo>
                <a:lnTo>
                  <a:pt x="132959" y="1169"/>
                </a:lnTo>
                <a:lnTo>
                  <a:pt x="142845" y="39378"/>
                </a:lnTo>
                <a:lnTo>
                  <a:pt x="147847" y="84924"/>
                </a:lnTo>
                <a:lnTo>
                  <a:pt x="150684" y="123200"/>
                </a:lnTo>
                <a:lnTo>
                  <a:pt x="153059" y="166959"/>
                </a:lnTo>
                <a:lnTo>
                  <a:pt x="154920" y="215475"/>
                </a:lnTo>
                <a:lnTo>
                  <a:pt x="156213" y="268020"/>
                </a:lnTo>
                <a:lnTo>
                  <a:pt x="156885" y="323869"/>
                </a:lnTo>
                <a:lnTo>
                  <a:pt x="156972" y="352805"/>
                </a:lnTo>
                <a:lnTo>
                  <a:pt x="156885" y="381740"/>
                </a:lnTo>
                <a:lnTo>
                  <a:pt x="156213" y="437587"/>
                </a:lnTo>
                <a:lnTo>
                  <a:pt x="154920" y="490131"/>
                </a:lnTo>
                <a:lnTo>
                  <a:pt x="153059" y="538646"/>
                </a:lnTo>
                <a:lnTo>
                  <a:pt x="150684" y="582405"/>
                </a:lnTo>
                <a:lnTo>
                  <a:pt x="147847" y="620683"/>
                </a:lnTo>
                <a:lnTo>
                  <a:pt x="142845" y="666231"/>
                </a:lnTo>
                <a:lnTo>
                  <a:pt x="132959" y="704442"/>
                </a:lnTo>
                <a:lnTo>
                  <a:pt x="130810" y="705611"/>
                </a:lnTo>
                <a:lnTo>
                  <a:pt x="26162" y="705611"/>
                </a:lnTo>
                <a:lnTo>
                  <a:pt x="14126" y="666231"/>
                </a:lnTo>
                <a:lnTo>
                  <a:pt x="9124" y="620683"/>
                </a:lnTo>
                <a:lnTo>
                  <a:pt x="6287" y="582405"/>
                </a:lnTo>
                <a:lnTo>
                  <a:pt x="3912" y="538646"/>
                </a:lnTo>
                <a:lnTo>
                  <a:pt x="2051" y="490131"/>
                </a:lnTo>
                <a:lnTo>
                  <a:pt x="758" y="437587"/>
                </a:lnTo>
                <a:lnTo>
                  <a:pt x="86" y="381740"/>
                </a:lnTo>
                <a:lnTo>
                  <a:pt x="0" y="352805"/>
                </a:lnTo>
                <a:lnTo>
                  <a:pt x="86" y="323869"/>
                </a:lnTo>
                <a:lnTo>
                  <a:pt x="758" y="268020"/>
                </a:lnTo>
                <a:lnTo>
                  <a:pt x="2051" y="215475"/>
                </a:lnTo>
                <a:lnTo>
                  <a:pt x="3912" y="166959"/>
                </a:lnTo>
                <a:lnTo>
                  <a:pt x="6287" y="123200"/>
                </a:lnTo>
                <a:lnTo>
                  <a:pt x="9124" y="84924"/>
                </a:lnTo>
                <a:lnTo>
                  <a:pt x="14126" y="39378"/>
                </a:lnTo>
                <a:lnTo>
                  <a:pt x="24012" y="1169"/>
                </a:lnTo>
                <a:lnTo>
                  <a:pt x="26162" y="0"/>
                </a:lnTo>
                <a:close/>
              </a:path>
            </a:pathLst>
          </a:custGeom>
          <a:ln w="9143">
            <a:solidFill>
              <a:srgbClr val="DD804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3044189" y="5993129"/>
            <a:ext cx="992124" cy="0"/>
          </a:xfrm>
          <a:custGeom>
            <a:avLst/>
            <a:gdLst/>
            <a:ahLst/>
            <a:cxnLst/>
            <a:rect l="l" t="t" r="r" b="b"/>
            <a:pathLst>
              <a:path w="992124">
                <a:moveTo>
                  <a:pt x="0" y="0"/>
                </a:moveTo>
                <a:lnTo>
                  <a:pt x="992124" y="0"/>
                </a:lnTo>
              </a:path>
            </a:pathLst>
          </a:custGeom>
          <a:ln w="25908">
            <a:solidFill>
              <a:srgbClr val="3399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3069335" y="5789676"/>
            <a:ext cx="961643" cy="64008"/>
          </a:xfrm>
          <a:custGeom>
            <a:avLst/>
            <a:gdLst/>
            <a:ahLst/>
            <a:cxnLst/>
            <a:rect l="l" t="t" r="r" b="b"/>
            <a:pathLst>
              <a:path w="961643" h="64008">
                <a:moveTo>
                  <a:pt x="0" y="64008"/>
                </a:moveTo>
                <a:lnTo>
                  <a:pt x="961643" y="0"/>
                </a:lnTo>
              </a:path>
            </a:pathLst>
          </a:custGeom>
          <a:ln w="9144">
            <a:solidFill>
              <a:srgbClr val="DD804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3069335" y="6111240"/>
            <a:ext cx="1010412" cy="64007"/>
          </a:xfrm>
          <a:custGeom>
            <a:avLst/>
            <a:gdLst/>
            <a:ahLst/>
            <a:cxnLst/>
            <a:rect l="l" t="t" r="r" b="b"/>
            <a:pathLst>
              <a:path w="1010412" h="64008">
                <a:moveTo>
                  <a:pt x="0" y="0"/>
                </a:moveTo>
                <a:lnTo>
                  <a:pt x="1010412" y="64008"/>
                </a:lnTo>
              </a:path>
            </a:pathLst>
          </a:custGeom>
          <a:ln w="9143">
            <a:solidFill>
              <a:srgbClr val="DD804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5183123" y="5279593"/>
            <a:ext cx="1320646" cy="1129635"/>
          </a:xfrm>
          <a:custGeom>
            <a:avLst/>
            <a:gdLst/>
            <a:ahLst/>
            <a:cxnLst/>
            <a:rect l="l" t="t" r="r" b="b"/>
            <a:pathLst>
              <a:path w="1320646" h="1129635">
                <a:moveTo>
                  <a:pt x="0" y="1117371"/>
                </a:moveTo>
                <a:lnTo>
                  <a:pt x="41987" y="1118601"/>
                </a:lnTo>
                <a:lnTo>
                  <a:pt x="85777" y="1120462"/>
                </a:lnTo>
                <a:lnTo>
                  <a:pt x="130988" y="1122678"/>
                </a:lnTo>
                <a:lnTo>
                  <a:pt x="154007" y="1123833"/>
                </a:lnTo>
                <a:lnTo>
                  <a:pt x="177237" y="1124972"/>
                </a:lnTo>
                <a:lnTo>
                  <a:pt x="224139" y="1127069"/>
                </a:lnTo>
                <a:lnTo>
                  <a:pt x="271311" y="1128692"/>
                </a:lnTo>
                <a:lnTo>
                  <a:pt x="318371" y="1129566"/>
                </a:lnTo>
                <a:lnTo>
                  <a:pt x="341739" y="1129635"/>
                </a:lnTo>
                <a:lnTo>
                  <a:pt x="364935" y="1129413"/>
                </a:lnTo>
                <a:lnTo>
                  <a:pt x="410619" y="1127959"/>
                </a:lnTo>
                <a:lnTo>
                  <a:pt x="455040" y="1124927"/>
                </a:lnTo>
                <a:lnTo>
                  <a:pt x="463264" y="1123407"/>
                </a:lnTo>
                <a:lnTo>
                  <a:pt x="474257" y="1121483"/>
                </a:lnTo>
                <a:lnTo>
                  <a:pt x="515841" y="1113293"/>
                </a:lnTo>
                <a:lnTo>
                  <a:pt x="555141" y="1100402"/>
                </a:lnTo>
                <a:lnTo>
                  <a:pt x="580583" y="1087316"/>
                </a:lnTo>
                <a:lnTo>
                  <a:pt x="580992" y="1087046"/>
                </a:lnTo>
                <a:lnTo>
                  <a:pt x="581985" y="1086690"/>
                </a:lnTo>
                <a:lnTo>
                  <a:pt x="584024" y="1086086"/>
                </a:lnTo>
                <a:lnTo>
                  <a:pt x="587573" y="1085071"/>
                </a:lnTo>
                <a:lnTo>
                  <a:pt x="593095" y="1083483"/>
                </a:lnTo>
                <a:lnTo>
                  <a:pt x="601053" y="1081159"/>
                </a:lnTo>
                <a:lnTo>
                  <a:pt x="611367" y="1072307"/>
                </a:lnTo>
                <a:lnTo>
                  <a:pt x="621372" y="1063868"/>
                </a:lnTo>
                <a:lnTo>
                  <a:pt x="654553" y="1026118"/>
                </a:lnTo>
                <a:lnTo>
                  <a:pt x="668891" y="1004362"/>
                </a:lnTo>
                <a:lnTo>
                  <a:pt x="675913" y="993701"/>
                </a:lnTo>
                <a:lnTo>
                  <a:pt x="704841" y="952836"/>
                </a:lnTo>
                <a:lnTo>
                  <a:pt x="729598" y="924446"/>
                </a:lnTo>
                <a:lnTo>
                  <a:pt x="733678" y="915479"/>
                </a:lnTo>
                <a:lnTo>
                  <a:pt x="735076" y="907923"/>
                </a:lnTo>
                <a:lnTo>
                  <a:pt x="738504" y="901052"/>
                </a:lnTo>
                <a:lnTo>
                  <a:pt x="745536" y="890322"/>
                </a:lnTo>
                <a:lnTo>
                  <a:pt x="752382" y="879745"/>
                </a:lnTo>
                <a:lnTo>
                  <a:pt x="757814" y="866408"/>
                </a:lnTo>
                <a:lnTo>
                  <a:pt x="762316" y="853913"/>
                </a:lnTo>
                <a:lnTo>
                  <a:pt x="766296" y="842074"/>
                </a:lnTo>
                <a:lnTo>
                  <a:pt x="770167" y="830705"/>
                </a:lnTo>
                <a:lnTo>
                  <a:pt x="774339" y="819621"/>
                </a:lnTo>
                <a:lnTo>
                  <a:pt x="779223" y="808635"/>
                </a:lnTo>
                <a:lnTo>
                  <a:pt x="785229" y="797563"/>
                </a:lnTo>
                <a:lnTo>
                  <a:pt x="790251" y="784640"/>
                </a:lnTo>
                <a:lnTo>
                  <a:pt x="805573" y="747247"/>
                </a:lnTo>
                <a:lnTo>
                  <a:pt x="821547" y="712019"/>
                </a:lnTo>
                <a:lnTo>
                  <a:pt x="844453" y="668641"/>
                </a:lnTo>
                <a:lnTo>
                  <a:pt x="856825" y="648579"/>
                </a:lnTo>
                <a:lnTo>
                  <a:pt x="861028" y="636256"/>
                </a:lnTo>
                <a:lnTo>
                  <a:pt x="865143" y="624028"/>
                </a:lnTo>
                <a:lnTo>
                  <a:pt x="869194" y="611890"/>
                </a:lnTo>
                <a:lnTo>
                  <a:pt x="873205" y="599841"/>
                </a:lnTo>
                <a:lnTo>
                  <a:pt x="877198" y="587875"/>
                </a:lnTo>
                <a:lnTo>
                  <a:pt x="893112" y="542596"/>
                </a:lnTo>
                <a:lnTo>
                  <a:pt x="900957" y="527521"/>
                </a:lnTo>
                <a:lnTo>
                  <a:pt x="901718" y="527823"/>
                </a:lnTo>
                <a:lnTo>
                  <a:pt x="902153" y="529142"/>
                </a:lnTo>
                <a:lnTo>
                  <a:pt x="902340" y="531173"/>
                </a:lnTo>
                <a:lnTo>
                  <a:pt x="902355" y="533609"/>
                </a:lnTo>
                <a:lnTo>
                  <a:pt x="902277" y="536146"/>
                </a:lnTo>
                <a:lnTo>
                  <a:pt x="902182" y="538477"/>
                </a:lnTo>
                <a:lnTo>
                  <a:pt x="902147" y="540297"/>
                </a:lnTo>
                <a:lnTo>
                  <a:pt x="902250" y="541300"/>
                </a:lnTo>
                <a:lnTo>
                  <a:pt x="902567" y="541182"/>
                </a:lnTo>
                <a:lnTo>
                  <a:pt x="903177" y="539635"/>
                </a:lnTo>
                <a:lnTo>
                  <a:pt x="912931" y="500858"/>
                </a:lnTo>
                <a:lnTo>
                  <a:pt x="920743" y="463398"/>
                </a:lnTo>
                <a:lnTo>
                  <a:pt x="923300" y="450748"/>
                </a:lnTo>
                <a:lnTo>
                  <a:pt x="931676" y="412843"/>
                </a:lnTo>
                <a:lnTo>
                  <a:pt x="942364" y="375805"/>
                </a:lnTo>
                <a:lnTo>
                  <a:pt x="963013" y="329549"/>
                </a:lnTo>
                <a:lnTo>
                  <a:pt x="969718" y="318798"/>
                </a:lnTo>
                <a:lnTo>
                  <a:pt x="973491" y="306047"/>
                </a:lnTo>
                <a:lnTo>
                  <a:pt x="990440" y="258701"/>
                </a:lnTo>
                <a:lnTo>
                  <a:pt x="1002375" y="236313"/>
                </a:lnTo>
                <a:lnTo>
                  <a:pt x="1006117" y="226120"/>
                </a:lnTo>
                <a:lnTo>
                  <a:pt x="1013643" y="206686"/>
                </a:lnTo>
                <a:lnTo>
                  <a:pt x="1013805" y="206830"/>
                </a:lnTo>
                <a:lnTo>
                  <a:pt x="1013817" y="207559"/>
                </a:lnTo>
                <a:lnTo>
                  <a:pt x="1013806" y="208549"/>
                </a:lnTo>
                <a:lnTo>
                  <a:pt x="1013900" y="209473"/>
                </a:lnTo>
                <a:lnTo>
                  <a:pt x="1014227" y="210008"/>
                </a:lnTo>
                <a:lnTo>
                  <a:pt x="1014914" y="209828"/>
                </a:lnTo>
                <a:lnTo>
                  <a:pt x="1016089" y="208608"/>
                </a:lnTo>
                <a:lnTo>
                  <a:pt x="1034489" y="173732"/>
                </a:lnTo>
                <a:lnTo>
                  <a:pt x="1040453" y="161591"/>
                </a:lnTo>
                <a:lnTo>
                  <a:pt x="1067248" y="120788"/>
                </a:lnTo>
                <a:lnTo>
                  <a:pt x="1086594" y="103776"/>
                </a:lnTo>
                <a:lnTo>
                  <a:pt x="1093102" y="94118"/>
                </a:lnTo>
                <a:lnTo>
                  <a:pt x="1121023" y="67154"/>
                </a:lnTo>
                <a:lnTo>
                  <a:pt x="1129439" y="62141"/>
                </a:lnTo>
                <a:lnTo>
                  <a:pt x="1140697" y="55097"/>
                </a:lnTo>
                <a:lnTo>
                  <a:pt x="1153036" y="44956"/>
                </a:lnTo>
                <a:lnTo>
                  <a:pt x="1161403" y="35871"/>
                </a:lnTo>
                <a:lnTo>
                  <a:pt x="1169050" y="28792"/>
                </a:lnTo>
                <a:lnTo>
                  <a:pt x="1204441" y="14467"/>
                </a:lnTo>
                <a:lnTo>
                  <a:pt x="1242468" y="3449"/>
                </a:lnTo>
                <a:lnTo>
                  <a:pt x="1254029" y="0"/>
                </a:lnTo>
                <a:lnTo>
                  <a:pt x="1299969" y="7212"/>
                </a:lnTo>
                <a:lnTo>
                  <a:pt x="1314339" y="18677"/>
                </a:lnTo>
                <a:lnTo>
                  <a:pt x="1320646" y="29185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6395329" y="5284128"/>
            <a:ext cx="1320682" cy="1129671"/>
          </a:xfrm>
          <a:custGeom>
            <a:avLst/>
            <a:gdLst/>
            <a:ahLst/>
            <a:cxnLst/>
            <a:rect l="l" t="t" r="r" b="b"/>
            <a:pathLst>
              <a:path w="1320682" h="1129671">
                <a:moveTo>
                  <a:pt x="1320682" y="1117407"/>
                </a:moveTo>
                <a:lnTo>
                  <a:pt x="1278695" y="1118638"/>
                </a:lnTo>
                <a:lnTo>
                  <a:pt x="1234904" y="1120499"/>
                </a:lnTo>
                <a:lnTo>
                  <a:pt x="1189693" y="1122715"/>
                </a:lnTo>
                <a:lnTo>
                  <a:pt x="1166674" y="1123869"/>
                </a:lnTo>
                <a:lnTo>
                  <a:pt x="1143445" y="1125009"/>
                </a:lnTo>
                <a:lnTo>
                  <a:pt x="1096543" y="1127105"/>
                </a:lnTo>
                <a:lnTo>
                  <a:pt x="1049370" y="1128729"/>
                </a:lnTo>
                <a:lnTo>
                  <a:pt x="1002310" y="1129602"/>
                </a:lnTo>
                <a:lnTo>
                  <a:pt x="978943" y="1129671"/>
                </a:lnTo>
                <a:lnTo>
                  <a:pt x="955747" y="1129450"/>
                </a:lnTo>
                <a:lnTo>
                  <a:pt x="910062" y="1127996"/>
                </a:lnTo>
                <a:lnTo>
                  <a:pt x="865641" y="1124964"/>
                </a:lnTo>
                <a:lnTo>
                  <a:pt x="857417" y="1123443"/>
                </a:lnTo>
                <a:lnTo>
                  <a:pt x="846424" y="1121519"/>
                </a:lnTo>
                <a:lnTo>
                  <a:pt x="804840" y="1113329"/>
                </a:lnTo>
                <a:lnTo>
                  <a:pt x="765541" y="1100439"/>
                </a:lnTo>
                <a:lnTo>
                  <a:pt x="740098" y="1087353"/>
                </a:lnTo>
                <a:lnTo>
                  <a:pt x="739689" y="1087083"/>
                </a:lnTo>
                <a:lnTo>
                  <a:pt x="738696" y="1086727"/>
                </a:lnTo>
                <a:lnTo>
                  <a:pt x="736657" y="1086122"/>
                </a:lnTo>
                <a:lnTo>
                  <a:pt x="733108" y="1085107"/>
                </a:lnTo>
                <a:lnTo>
                  <a:pt x="727587" y="1083519"/>
                </a:lnTo>
                <a:lnTo>
                  <a:pt x="719629" y="1081196"/>
                </a:lnTo>
                <a:lnTo>
                  <a:pt x="709314" y="1072343"/>
                </a:lnTo>
                <a:lnTo>
                  <a:pt x="699309" y="1063905"/>
                </a:lnTo>
                <a:lnTo>
                  <a:pt x="666128" y="1026154"/>
                </a:lnTo>
                <a:lnTo>
                  <a:pt x="651791" y="1004399"/>
                </a:lnTo>
                <a:lnTo>
                  <a:pt x="644769" y="993738"/>
                </a:lnTo>
                <a:lnTo>
                  <a:pt x="615840" y="952872"/>
                </a:lnTo>
                <a:lnTo>
                  <a:pt x="591083" y="924483"/>
                </a:lnTo>
                <a:lnTo>
                  <a:pt x="587003" y="915516"/>
                </a:lnTo>
                <a:lnTo>
                  <a:pt x="585606" y="907959"/>
                </a:lnTo>
                <a:lnTo>
                  <a:pt x="582177" y="901088"/>
                </a:lnTo>
                <a:lnTo>
                  <a:pt x="575095" y="890358"/>
                </a:lnTo>
                <a:lnTo>
                  <a:pt x="568298" y="879781"/>
                </a:lnTo>
                <a:lnTo>
                  <a:pt x="562866" y="866445"/>
                </a:lnTo>
                <a:lnTo>
                  <a:pt x="558365" y="853949"/>
                </a:lnTo>
                <a:lnTo>
                  <a:pt x="554385" y="842110"/>
                </a:lnTo>
                <a:lnTo>
                  <a:pt x="550514" y="830741"/>
                </a:lnTo>
                <a:lnTo>
                  <a:pt x="546342" y="819657"/>
                </a:lnTo>
                <a:lnTo>
                  <a:pt x="541458" y="808672"/>
                </a:lnTo>
                <a:lnTo>
                  <a:pt x="535452" y="797599"/>
                </a:lnTo>
                <a:lnTo>
                  <a:pt x="530430" y="784676"/>
                </a:lnTo>
                <a:lnTo>
                  <a:pt x="515108" y="747283"/>
                </a:lnTo>
                <a:lnTo>
                  <a:pt x="499134" y="712055"/>
                </a:lnTo>
                <a:lnTo>
                  <a:pt x="476228" y="668677"/>
                </a:lnTo>
                <a:lnTo>
                  <a:pt x="463857" y="648615"/>
                </a:lnTo>
                <a:lnTo>
                  <a:pt x="459653" y="636292"/>
                </a:lnTo>
                <a:lnTo>
                  <a:pt x="455538" y="624064"/>
                </a:lnTo>
                <a:lnTo>
                  <a:pt x="451487" y="611927"/>
                </a:lnTo>
                <a:lnTo>
                  <a:pt x="447476" y="599877"/>
                </a:lnTo>
                <a:lnTo>
                  <a:pt x="443483" y="587911"/>
                </a:lnTo>
                <a:lnTo>
                  <a:pt x="427569" y="542633"/>
                </a:lnTo>
                <a:lnTo>
                  <a:pt x="419725" y="527557"/>
                </a:lnTo>
                <a:lnTo>
                  <a:pt x="418964" y="527859"/>
                </a:lnTo>
                <a:lnTo>
                  <a:pt x="418528" y="529178"/>
                </a:lnTo>
                <a:lnTo>
                  <a:pt x="418342" y="531209"/>
                </a:lnTo>
                <a:lnTo>
                  <a:pt x="418326" y="533645"/>
                </a:lnTo>
                <a:lnTo>
                  <a:pt x="418405" y="536182"/>
                </a:lnTo>
                <a:lnTo>
                  <a:pt x="418500" y="538513"/>
                </a:lnTo>
                <a:lnTo>
                  <a:pt x="418535" y="540333"/>
                </a:lnTo>
                <a:lnTo>
                  <a:pt x="418432" y="541337"/>
                </a:lnTo>
                <a:lnTo>
                  <a:pt x="418114" y="541218"/>
                </a:lnTo>
                <a:lnTo>
                  <a:pt x="417504" y="539671"/>
                </a:lnTo>
                <a:lnTo>
                  <a:pt x="407750" y="500894"/>
                </a:lnTo>
                <a:lnTo>
                  <a:pt x="399939" y="463435"/>
                </a:lnTo>
                <a:lnTo>
                  <a:pt x="397381" y="450785"/>
                </a:lnTo>
                <a:lnTo>
                  <a:pt x="389006" y="412879"/>
                </a:lnTo>
                <a:lnTo>
                  <a:pt x="378317" y="375841"/>
                </a:lnTo>
                <a:lnTo>
                  <a:pt x="357668" y="329586"/>
                </a:lnTo>
                <a:lnTo>
                  <a:pt x="350963" y="318835"/>
                </a:lnTo>
                <a:lnTo>
                  <a:pt x="347190" y="306083"/>
                </a:lnTo>
                <a:lnTo>
                  <a:pt x="330241" y="258738"/>
                </a:lnTo>
                <a:lnTo>
                  <a:pt x="318306" y="236349"/>
                </a:lnTo>
                <a:lnTo>
                  <a:pt x="314564" y="226157"/>
                </a:lnTo>
                <a:lnTo>
                  <a:pt x="307038" y="206723"/>
                </a:lnTo>
                <a:lnTo>
                  <a:pt x="306876" y="206866"/>
                </a:lnTo>
                <a:lnTo>
                  <a:pt x="306865" y="207596"/>
                </a:lnTo>
                <a:lnTo>
                  <a:pt x="306876" y="208585"/>
                </a:lnTo>
                <a:lnTo>
                  <a:pt x="306781" y="209510"/>
                </a:lnTo>
                <a:lnTo>
                  <a:pt x="306454" y="210044"/>
                </a:lnTo>
                <a:lnTo>
                  <a:pt x="305767" y="209864"/>
                </a:lnTo>
                <a:lnTo>
                  <a:pt x="304592" y="208644"/>
                </a:lnTo>
                <a:lnTo>
                  <a:pt x="286193" y="173768"/>
                </a:lnTo>
                <a:lnTo>
                  <a:pt x="280229" y="161628"/>
                </a:lnTo>
                <a:lnTo>
                  <a:pt x="253433" y="120825"/>
                </a:lnTo>
                <a:lnTo>
                  <a:pt x="234087" y="103812"/>
                </a:lnTo>
                <a:lnTo>
                  <a:pt x="227572" y="94173"/>
                </a:lnTo>
                <a:lnTo>
                  <a:pt x="199582" y="67162"/>
                </a:lnTo>
                <a:lnTo>
                  <a:pt x="191126" y="62114"/>
                </a:lnTo>
                <a:lnTo>
                  <a:pt x="179813" y="55025"/>
                </a:lnTo>
                <a:lnTo>
                  <a:pt x="167542" y="44909"/>
                </a:lnTo>
                <a:lnTo>
                  <a:pt x="159196" y="35821"/>
                </a:lnTo>
                <a:lnTo>
                  <a:pt x="151508" y="28744"/>
                </a:lnTo>
                <a:lnTo>
                  <a:pt x="116156" y="14467"/>
                </a:lnTo>
                <a:lnTo>
                  <a:pt x="78104" y="3454"/>
                </a:lnTo>
                <a:lnTo>
                  <a:pt x="66536" y="0"/>
                </a:lnTo>
                <a:lnTo>
                  <a:pt x="20667" y="7251"/>
                </a:lnTo>
                <a:lnTo>
                  <a:pt x="6313" y="18750"/>
                </a:lnTo>
                <a:lnTo>
                  <a:pt x="0" y="29288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5695950" y="6041897"/>
            <a:ext cx="0" cy="384048"/>
          </a:xfrm>
          <a:custGeom>
            <a:avLst/>
            <a:gdLst/>
            <a:ahLst/>
            <a:cxnLst/>
            <a:rect l="l" t="t" r="r" b="b"/>
            <a:pathLst>
              <a:path h="384048">
                <a:moveTo>
                  <a:pt x="0" y="384047"/>
                </a:moveTo>
                <a:lnTo>
                  <a:pt x="0" y="0"/>
                </a:lnTo>
              </a:path>
            </a:pathLst>
          </a:custGeom>
          <a:ln w="38100">
            <a:solidFill>
              <a:srgbClr val="F7B61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5695950" y="6047994"/>
            <a:ext cx="1985772" cy="0"/>
          </a:xfrm>
          <a:custGeom>
            <a:avLst/>
            <a:gdLst/>
            <a:ahLst/>
            <a:cxnLst/>
            <a:rect l="l" t="t" r="r" b="b"/>
            <a:pathLst>
              <a:path w="1985772">
                <a:moveTo>
                  <a:pt x="0" y="0"/>
                </a:moveTo>
                <a:lnTo>
                  <a:pt x="1985772" y="0"/>
                </a:lnTo>
              </a:path>
            </a:pathLst>
          </a:custGeom>
          <a:ln w="38100">
            <a:solidFill>
              <a:srgbClr val="F7B61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7681721" y="6047994"/>
            <a:ext cx="0" cy="365760"/>
          </a:xfrm>
          <a:custGeom>
            <a:avLst/>
            <a:gdLst/>
            <a:ahLst/>
            <a:cxnLst/>
            <a:rect l="l" t="t" r="r" b="b"/>
            <a:pathLst>
              <a:path h="365760">
                <a:moveTo>
                  <a:pt x="0" y="365759"/>
                </a:moveTo>
                <a:lnTo>
                  <a:pt x="0" y="0"/>
                </a:lnTo>
              </a:path>
            </a:pathLst>
          </a:custGeom>
          <a:ln w="38100">
            <a:solidFill>
              <a:srgbClr val="F7B61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4114800" y="1824227"/>
            <a:ext cx="167639" cy="716279"/>
          </a:xfrm>
          <a:prstGeom prst="rect">
            <a:avLst/>
          </a:prstGeom>
          <a:blipFill>
            <a:blip r:embed="rId1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4095073" y="1804416"/>
            <a:ext cx="155276" cy="704088"/>
          </a:xfrm>
          <a:prstGeom prst="rect">
            <a:avLst/>
          </a:prstGeom>
          <a:blipFill>
            <a:blip r:embed="rId16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4198620" y="1804416"/>
            <a:ext cx="25907" cy="704088"/>
          </a:xfrm>
          <a:custGeom>
            <a:avLst/>
            <a:gdLst/>
            <a:ahLst/>
            <a:cxnLst/>
            <a:rect l="l" t="t" r="r" b="b"/>
            <a:pathLst>
              <a:path w="25907" h="704088">
                <a:moveTo>
                  <a:pt x="25907" y="704088"/>
                </a:moveTo>
                <a:lnTo>
                  <a:pt x="13983" y="664795"/>
                </a:lnTo>
                <a:lnTo>
                  <a:pt x="9030" y="619347"/>
                </a:lnTo>
                <a:lnTo>
                  <a:pt x="6222" y="581153"/>
                </a:lnTo>
                <a:lnTo>
                  <a:pt x="3871" y="537489"/>
                </a:lnTo>
                <a:lnTo>
                  <a:pt x="2030" y="489078"/>
                </a:lnTo>
                <a:lnTo>
                  <a:pt x="750" y="436647"/>
                </a:lnTo>
                <a:lnTo>
                  <a:pt x="85" y="380918"/>
                </a:lnTo>
                <a:lnTo>
                  <a:pt x="0" y="352044"/>
                </a:lnTo>
                <a:lnTo>
                  <a:pt x="85" y="323169"/>
                </a:lnTo>
                <a:lnTo>
                  <a:pt x="750" y="267440"/>
                </a:lnTo>
                <a:lnTo>
                  <a:pt x="2030" y="215009"/>
                </a:lnTo>
                <a:lnTo>
                  <a:pt x="3871" y="166598"/>
                </a:lnTo>
                <a:lnTo>
                  <a:pt x="6222" y="122934"/>
                </a:lnTo>
                <a:lnTo>
                  <a:pt x="9030" y="84740"/>
                </a:lnTo>
                <a:lnTo>
                  <a:pt x="13983" y="39292"/>
                </a:lnTo>
                <a:lnTo>
                  <a:pt x="23777" y="1166"/>
                </a:lnTo>
                <a:lnTo>
                  <a:pt x="25907" y="0"/>
                </a:lnTo>
              </a:path>
            </a:pathLst>
          </a:custGeom>
          <a:ln w="9144">
            <a:solidFill>
              <a:srgbClr val="DD804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3" name="object 63"/>
          <p:cNvSpPr/>
          <p:nvPr/>
        </p:nvSpPr>
        <p:spPr>
          <a:xfrm>
            <a:off x="4094988" y="1804416"/>
            <a:ext cx="155448" cy="704088"/>
          </a:xfrm>
          <a:custGeom>
            <a:avLst/>
            <a:gdLst/>
            <a:ahLst/>
            <a:cxnLst/>
            <a:rect l="l" t="t" r="r" b="b"/>
            <a:pathLst>
              <a:path w="155448" h="704088">
                <a:moveTo>
                  <a:pt x="25908" y="0"/>
                </a:moveTo>
                <a:lnTo>
                  <a:pt x="129539" y="0"/>
                </a:lnTo>
                <a:lnTo>
                  <a:pt x="131670" y="1166"/>
                </a:lnTo>
                <a:lnTo>
                  <a:pt x="141464" y="39292"/>
                </a:lnTo>
                <a:lnTo>
                  <a:pt x="146417" y="84740"/>
                </a:lnTo>
                <a:lnTo>
                  <a:pt x="149225" y="122934"/>
                </a:lnTo>
                <a:lnTo>
                  <a:pt x="151576" y="166598"/>
                </a:lnTo>
                <a:lnTo>
                  <a:pt x="153417" y="215009"/>
                </a:lnTo>
                <a:lnTo>
                  <a:pt x="154697" y="267440"/>
                </a:lnTo>
                <a:lnTo>
                  <a:pt x="155362" y="323169"/>
                </a:lnTo>
                <a:lnTo>
                  <a:pt x="155448" y="352044"/>
                </a:lnTo>
                <a:lnTo>
                  <a:pt x="155362" y="380918"/>
                </a:lnTo>
                <a:lnTo>
                  <a:pt x="154697" y="436647"/>
                </a:lnTo>
                <a:lnTo>
                  <a:pt x="153417" y="489078"/>
                </a:lnTo>
                <a:lnTo>
                  <a:pt x="151576" y="537489"/>
                </a:lnTo>
                <a:lnTo>
                  <a:pt x="149225" y="581153"/>
                </a:lnTo>
                <a:lnTo>
                  <a:pt x="146417" y="619347"/>
                </a:lnTo>
                <a:lnTo>
                  <a:pt x="141464" y="664795"/>
                </a:lnTo>
                <a:lnTo>
                  <a:pt x="131670" y="702921"/>
                </a:lnTo>
                <a:lnTo>
                  <a:pt x="129539" y="704088"/>
                </a:lnTo>
                <a:lnTo>
                  <a:pt x="25908" y="704088"/>
                </a:lnTo>
                <a:lnTo>
                  <a:pt x="13983" y="664795"/>
                </a:lnTo>
                <a:lnTo>
                  <a:pt x="9030" y="619347"/>
                </a:lnTo>
                <a:lnTo>
                  <a:pt x="6222" y="581153"/>
                </a:lnTo>
                <a:lnTo>
                  <a:pt x="3871" y="537489"/>
                </a:lnTo>
                <a:lnTo>
                  <a:pt x="2030" y="489078"/>
                </a:lnTo>
                <a:lnTo>
                  <a:pt x="750" y="436647"/>
                </a:lnTo>
                <a:lnTo>
                  <a:pt x="85" y="380918"/>
                </a:lnTo>
                <a:lnTo>
                  <a:pt x="0" y="352044"/>
                </a:lnTo>
                <a:lnTo>
                  <a:pt x="85" y="323169"/>
                </a:lnTo>
                <a:lnTo>
                  <a:pt x="750" y="267440"/>
                </a:lnTo>
                <a:lnTo>
                  <a:pt x="2030" y="215009"/>
                </a:lnTo>
                <a:lnTo>
                  <a:pt x="3871" y="166598"/>
                </a:lnTo>
                <a:lnTo>
                  <a:pt x="6222" y="122934"/>
                </a:lnTo>
                <a:lnTo>
                  <a:pt x="9030" y="84740"/>
                </a:lnTo>
                <a:lnTo>
                  <a:pt x="13983" y="39292"/>
                </a:lnTo>
                <a:lnTo>
                  <a:pt x="23777" y="1166"/>
                </a:lnTo>
                <a:lnTo>
                  <a:pt x="25908" y="0"/>
                </a:lnTo>
                <a:close/>
              </a:path>
            </a:pathLst>
          </a:custGeom>
          <a:ln w="9144">
            <a:solidFill>
              <a:srgbClr val="DD804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4" name="object 64"/>
          <p:cNvSpPr/>
          <p:nvPr/>
        </p:nvSpPr>
        <p:spPr>
          <a:xfrm>
            <a:off x="3038094" y="2154173"/>
            <a:ext cx="993647" cy="0"/>
          </a:xfrm>
          <a:custGeom>
            <a:avLst/>
            <a:gdLst/>
            <a:ahLst/>
            <a:cxnLst/>
            <a:rect l="l" t="t" r="r" b="b"/>
            <a:pathLst>
              <a:path w="993648">
                <a:moveTo>
                  <a:pt x="0" y="0"/>
                </a:moveTo>
                <a:lnTo>
                  <a:pt x="993647" y="0"/>
                </a:lnTo>
              </a:path>
            </a:pathLst>
          </a:custGeom>
          <a:ln w="25908">
            <a:solidFill>
              <a:srgbClr val="3399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5" name="object 65"/>
          <p:cNvSpPr/>
          <p:nvPr/>
        </p:nvSpPr>
        <p:spPr>
          <a:xfrm>
            <a:off x="2720339" y="1435608"/>
            <a:ext cx="256031" cy="1152144"/>
          </a:xfrm>
          <a:prstGeom prst="rect">
            <a:avLst/>
          </a:prstGeom>
          <a:blipFill>
            <a:blip r:embed="rId17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6" name="object 66"/>
          <p:cNvSpPr/>
          <p:nvPr/>
        </p:nvSpPr>
        <p:spPr>
          <a:xfrm>
            <a:off x="2720339" y="1435608"/>
            <a:ext cx="256031" cy="1152144"/>
          </a:xfrm>
          <a:custGeom>
            <a:avLst/>
            <a:gdLst/>
            <a:ahLst/>
            <a:cxnLst/>
            <a:rect l="l" t="t" r="r" b="b"/>
            <a:pathLst>
              <a:path w="256031" h="1152144">
                <a:moveTo>
                  <a:pt x="0" y="1152144"/>
                </a:moveTo>
                <a:lnTo>
                  <a:pt x="256031" y="1152144"/>
                </a:lnTo>
                <a:lnTo>
                  <a:pt x="256031" y="0"/>
                </a:lnTo>
                <a:lnTo>
                  <a:pt x="0" y="0"/>
                </a:lnTo>
                <a:lnTo>
                  <a:pt x="0" y="1152144"/>
                </a:lnTo>
                <a:close/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7" name="object 67"/>
          <p:cNvSpPr/>
          <p:nvPr/>
        </p:nvSpPr>
        <p:spPr>
          <a:xfrm>
            <a:off x="2749295" y="1820537"/>
            <a:ext cx="196110" cy="193962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8" name="object 68"/>
          <p:cNvSpPr/>
          <p:nvPr/>
        </p:nvSpPr>
        <p:spPr>
          <a:xfrm>
            <a:off x="2749295" y="1820537"/>
            <a:ext cx="196110" cy="193962"/>
          </a:xfrm>
          <a:custGeom>
            <a:avLst/>
            <a:gdLst/>
            <a:ahLst/>
            <a:cxnLst/>
            <a:rect l="l" t="t" r="r" b="b"/>
            <a:pathLst>
              <a:path w="196110" h="193962">
                <a:moveTo>
                  <a:pt x="0" y="96654"/>
                </a:moveTo>
                <a:lnTo>
                  <a:pt x="9301" y="55213"/>
                </a:lnTo>
                <a:lnTo>
                  <a:pt x="34382" y="22577"/>
                </a:lnTo>
                <a:lnTo>
                  <a:pt x="71004" y="2935"/>
                </a:lnTo>
                <a:lnTo>
                  <a:pt x="85043" y="0"/>
                </a:lnTo>
                <a:lnTo>
                  <a:pt x="101802" y="727"/>
                </a:lnTo>
                <a:lnTo>
                  <a:pt x="145163" y="13319"/>
                </a:lnTo>
                <a:lnTo>
                  <a:pt x="176534" y="38827"/>
                </a:lnTo>
                <a:lnTo>
                  <a:pt x="193831" y="73783"/>
                </a:lnTo>
                <a:lnTo>
                  <a:pt x="196110" y="86935"/>
                </a:lnTo>
                <a:lnTo>
                  <a:pt x="195245" y="103077"/>
                </a:lnTo>
                <a:lnTo>
                  <a:pt x="181848" y="145128"/>
                </a:lnTo>
                <a:lnTo>
                  <a:pt x="155109" y="175638"/>
                </a:lnTo>
                <a:lnTo>
                  <a:pt x="118708" y="192059"/>
                </a:lnTo>
                <a:lnTo>
                  <a:pt x="105063" y="193962"/>
                </a:lnTo>
                <a:lnTo>
                  <a:pt x="89287" y="193014"/>
                </a:lnTo>
                <a:lnTo>
                  <a:pt x="47858" y="179194"/>
                </a:lnTo>
                <a:lnTo>
                  <a:pt x="17650" y="151855"/>
                </a:lnTo>
                <a:lnTo>
                  <a:pt x="1709" y="114788"/>
                </a:lnTo>
                <a:lnTo>
                  <a:pt x="0" y="96654"/>
                </a:lnTo>
                <a:close/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9" name="object 69"/>
          <p:cNvSpPr/>
          <p:nvPr/>
        </p:nvSpPr>
        <p:spPr>
          <a:xfrm>
            <a:off x="893063" y="1985772"/>
            <a:ext cx="1795272" cy="359663"/>
          </a:xfrm>
          <a:prstGeom prst="rect">
            <a:avLst/>
          </a:prstGeom>
          <a:blipFill>
            <a:blip r:embed="rId18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0" name="object 70"/>
          <p:cNvSpPr/>
          <p:nvPr/>
        </p:nvSpPr>
        <p:spPr>
          <a:xfrm>
            <a:off x="893063" y="1985772"/>
            <a:ext cx="1795272" cy="359663"/>
          </a:xfrm>
          <a:custGeom>
            <a:avLst/>
            <a:gdLst/>
            <a:ahLst/>
            <a:cxnLst/>
            <a:rect l="l" t="t" r="r" b="b"/>
            <a:pathLst>
              <a:path w="1795272" h="359663">
                <a:moveTo>
                  <a:pt x="0" y="0"/>
                </a:moveTo>
                <a:lnTo>
                  <a:pt x="1795272" y="96012"/>
                </a:lnTo>
                <a:lnTo>
                  <a:pt x="1795272" y="263651"/>
                </a:lnTo>
                <a:lnTo>
                  <a:pt x="0" y="359663"/>
                </a:lnTo>
                <a:lnTo>
                  <a:pt x="0" y="0"/>
                </a:lnTo>
                <a:close/>
              </a:path>
            </a:pathLst>
          </a:custGeom>
          <a:ln w="9144">
            <a:solidFill>
              <a:srgbClr val="DD804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1" name="object 71"/>
          <p:cNvSpPr/>
          <p:nvPr/>
        </p:nvSpPr>
        <p:spPr>
          <a:xfrm>
            <a:off x="5159502" y="2548889"/>
            <a:ext cx="696468" cy="0"/>
          </a:xfrm>
          <a:custGeom>
            <a:avLst/>
            <a:gdLst/>
            <a:ahLst/>
            <a:cxnLst/>
            <a:rect l="l" t="t" r="r" b="b"/>
            <a:pathLst>
              <a:path w="696468">
                <a:moveTo>
                  <a:pt x="0" y="0"/>
                </a:moveTo>
                <a:lnTo>
                  <a:pt x="34823" y="0"/>
                </a:lnTo>
                <a:lnTo>
                  <a:pt x="69646" y="0"/>
                </a:lnTo>
                <a:lnTo>
                  <a:pt x="104470" y="0"/>
                </a:lnTo>
                <a:lnTo>
                  <a:pt x="139293" y="0"/>
                </a:lnTo>
                <a:lnTo>
                  <a:pt x="174116" y="0"/>
                </a:lnTo>
                <a:lnTo>
                  <a:pt x="208940" y="0"/>
                </a:lnTo>
                <a:lnTo>
                  <a:pt x="243763" y="0"/>
                </a:lnTo>
                <a:lnTo>
                  <a:pt x="278587" y="0"/>
                </a:lnTo>
                <a:lnTo>
                  <a:pt x="313410" y="0"/>
                </a:lnTo>
                <a:lnTo>
                  <a:pt x="348234" y="0"/>
                </a:lnTo>
                <a:lnTo>
                  <a:pt x="383057" y="0"/>
                </a:lnTo>
                <a:lnTo>
                  <a:pt x="417880" y="0"/>
                </a:lnTo>
                <a:lnTo>
                  <a:pt x="452704" y="0"/>
                </a:lnTo>
                <a:lnTo>
                  <a:pt x="487527" y="0"/>
                </a:lnTo>
                <a:lnTo>
                  <a:pt x="522350" y="0"/>
                </a:lnTo>
                <a:lnTo>
                  <a:pt x="557174" y="0"/>
                </a:lnTo>
                <a:lnTo>
                  <a:pt x="591997" y="0"/>
                </a:lnTo>
                <a:lnTo>
                  <a:pt x="626821" y="0"/>
                </a:lnTo>
                <a:lnTo>
                  <a:pt x="661644" y="0"/>
                </a:lnTo>
                <a:lnTo>
                  <a:pt x="696468" y="0"/>
                </a:lnTo>
              </a:path>
            </a:pathLst>
          </a:custGeom>
          <a:ln w="38100">
            <a:solidFill>
              <a:srgbClr val="F7B61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2" name="object 72"/>
          <p:cNvSpPr/>
          <p:nvPr/>
        </p:nvSpPr>
        <p:spPr>
          <a:xfrm>
            <a:off x="5097779" y="1627632"/>
            <a:ext cx="0" cy="960119"/>
          </a:xfrm>
          <a:custGeom>
            <a:avLst/>
            <a:gdLst/>
            <a:ahLst/>
            <a:cxnLst/>
            <a:rect l="l" t="t" r="r" b="b"/>
            <a:pathLst>
              <a:path h="960119">
                <a:moveTo>
                  <a:pt x="0" y="0"/>
                </a:moveTo>
                <a:lnTo>
                  <a:pt x="0" y="960119"/>
                </a:lnTo>
              </a:path>
            </a:pathLst>
          </a:custGeom>
          <a:ln w="9144">
            <a:solidFill>
              <a:srgbClr val="775F54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3" name="object 73"/>
          <p:cNvSpPr/>
          <p:nvPr/>
        </p:nvSpPr>
        <p:spPr>
          <a:xfrm>
            <a:off x="5097779" y="2587751"/>
            <a:ext cx="2627376" cy="0"/>
          </a:xfrm>
          <a:custGeom>
            <a:avLst/>
            <a:gdLst/>
            <a:ahLst/>
            <a:cxnLst/>
            <a:rect l="l" t="t" r="r" b="b"/>
            <a:pathLst>
              <a:path w="2627376">
                <a:moveTo>
                  <a:pt x="0" y="0"/>
                </a:moveTo>
                <a:lnTo>
                  <a:pt x="2627376" y="0"/>
                </a:lnTo>
              </a:path>
            </a:pathLst>
          </a:custGeom>
          <a:ln w="9144">
            <a:solidFill>
              <a:srgbClr val="775F54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4" name="object 74"/>
          <p:cNvSpPr/>
          <p:nvPr/>
        </p:nvSpPr>
        <p:spPr>
          <a:xfrm>
            <a:off x="6207252" y="2574035"/>
            <a:ext cx="632459" cy="403860"/>
          </a:xfrm>
          <a:prstGeom prst="rect">
            <a:avLst/>
          </a:prstGeom>
          <a:blipFill>
            <a:blip r:embed="rId19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5" name="object 75"/>
          <p:cNvSpPr txBox="1"/>
          <p:nvPr/>
        </p:nvSpPr>
        <p:spPr>
          <a:xfrm>
            <a:off x="6309105" y="2628519"/>
            <a:ext cx="414655" cy="22479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400" spc="-55" dirty="0" smtClean="0">
                <a:solidFill>
                  <a:srgbClr val="FFCC66"/>
                </a:solidFill>
                <a:latin typeface="Arial"/>
                <a:cs typeface="Arial"/>
              </a:rPr>
              <a:t>T</a:t>
            </a:r>
            <a:r>
              <a:rPr sz="1400" spc="0" dirty="0" smtClean="0">
                <a:solidFill>
                  <a:srgbClr val="FFCC66"/>
                </a:solidFill>
                <a:latin typeface="Arial"/>
                <a:cs typeface="Arial"/>
              </a:rPr>
              <a:t>i</a:t>
            </a:r>
            <a:r>
              <a:rPr sz="1400" spc="-10" dirty="0" smtClean="0">
                <a:solidFill>
                  <a:srgbClr val="FFCC66"/>
                </a:solidFill>
                <a:latin typeface="Arial"/>
                <a:cs typeface="Arial"/>
              </a:rPr>
              <a:t>m</a:t>
            </a:r>
            <a:r>
              <a:rPr sz="1400" spc="0" dirty="0" smtClean="0">
                <a:solidFill>
                  <a:srgbClr val="FFCC66"/>
                </a:solidFill>
                <a:latin typeface="Arial"/>
                <a:cs typeface="Arial"/>
              </a:rPr>
              <a:t>e</a:t>
            </a:r>
            <a:endParaRPr sz="1400">
              <a:latin typeface="Arial"/>
              <a:cs typeface="Arial"/>
            </a:endParaRPr>
          </a:p>
        </p:txBody>
      </p:sp>
      <p:sp>
        <p:nvSpPr>
          <p:cNvPr id="76" name="object 76"/>
          <p:cNvSpPr/>
          <p:nvPr/>
        </p:nvSpPr>
        <p:spPr>
          <a:xfrm>
            <a:off x="4686300" y="4867655"/>
            <a:ext cx="405384" cy="358139"/>
          </a:xfrm>
          <a:prstGeom prst="rect">
            <a:avLst/>
          </a:prstGeom>
          <a:blipFill>
            <a:blip r:embed="rId20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7" name="object 77"/>
          <p:cNvSpPr/>
          <p:nvPr/>
        </p:nvSpPr>
        <p:spPr>
          <a:xfrm>
            <a:off x="4840521" y="5004434"/>
            <a:ext cx="84918" cy="99729"/>
          </a:xfrm>
          <a:custGeom>
            <a:avLst/>
            <a:gdLst/>
            <a:ahLst/>
            <a:cxnLst/>
            <a:rect l="l" t="t" r="r" b="b"/>
            <a:pathLst>
              <a:path w="84918" h="99729">
                <a:moveTo>
                  <a:pt x="2495" y="11683"/>
                </a:moveTo>
                <a:lnTo>
                  <a:pt x="2368" y="26162"/>
                </a:lnTo>
                <a:lnTo>
                  <a:pt x="27382" y="34101"/>
                </a:lnTo>
                <a:lnTo>
                  <a:pt x="14324" y="40421"/>
                </a:lnTo>
                <a:lnTo>
                  <a:pt x="6051" y="47370"/>
                </a:lnTo>
                <a:lnTo>
                  <a:pt x="1987" y="52450"/>
                </a:lnTo>
                <a:lnTo>
                  <a:pt x="0" y="58165"/>
                </a:lnTo>
                <a:lnTo>
                  <a:pt x="73" y="63245"/>
                </a:lnTo>
                <a:lnTo>
                  <a:pt x="22746" y="96484"/>
                </a:lnTo>
                <a:lnTo>
                  <a:pt x="52044" y="99729"/>
                </a:lnTo>
                <a:lnTo>
                  <a:pt x="63511" y="95839"/>
                </a:lnTo>
                <a:lnTo>
                  <a:pt x="76214" y="87933"/>
                </a:lnTo>
                <a:lnTo>
                  <a:pt x="78788" y="83672"/>
                </a:lnTo>
                <a:lnTo>
                  <a:pt x="38902" y="83672"/>
                </a:lnTo>
                <a:lnTo>
                  <a:pt x="25230" y="81895"/>
                </a:lnTo>
                <a:lnTo>
                  <a:pt x="15449" y="78104"/>
                </a:lnTo>
                <a:lnTo>
                  <a:pt x="9226" y="74294"/>
                </a:lnTo>
                <a:lnTo>
                  <a:pt x="6051" y="69468"/>
                </a:lnTo>
                <a:lnTo>
                  <a:pt x="6178" y="58673"/>
                </a:lnTo>
                <a:lnTo>
                  <a:pt x="8464" y="53720"/>
                </a:lnTo>
                <a:lnTo>
                  <a:pt x="14548" y="47571"/>
                </a:lnTo>
                <a:lnTo>
                  <a:pt x="24153" y="41634"/>
                </a:lnTo>
                <a:lnTo>
                  <a:pt x="38309" y="36829"/>
                </a:lnTo>
                <a:lnTo>
                  <a:pt x="72385" y="36829"/>
                </a:lnTo>
                <a:lnTo>
                  <a:pt x="71583" y="36067"/>
                </a:lnTo>
                <a:lnTo>
                  <a:pt x="67773" y="33527"/>
                </a:lnTo>
                <a:lnTo>
                  <a:pt x="62693" y="30987"/>
                </a:lnTo>
                <a:lnTo>
                  <a:pt x="71837" y="28828"/>
                </a:lnTo>
                <a:lnTo>
                  <a:pt x="77292" y="26669"/>
                </a:lnTo>
                <a:lnTo>
                  <a:pt x="53803" y="26669"/>
                </a:lnTo>
                <a:lnTo>
                  <a:pt x="48469" y="25145"/>
                </a:lnTo>
                <a:lnTo>
                  <a:pt x="44532" y="23875"/>
                </a:lnTo>
                <a:lnTo>
                  <a:pt x="41992" y="23113"/>
                </a:lnTo>
                <a:lnTo>
                  <a:pt x="2495" y="11683"/>
                </a:lnTo>
                <a:close/>
              </a:path>
              <a:path w="84918" h="99729">
                <a:moveTo>
                  <a:pt x="72385" y="36829"/>
                </a:moveTo>
                <a:lnTo>
                  <a:pt x="38309" y="36829"/>
                </a:lnTo>
                <a:lnTo>
                  <a:pt x="53118" y="41362"/>
                </a:lnTo>
                <a:lnTo>
                  <a:pt x="64938" y="46325"/>
                </a:lnTo>
                <a:lnTo>
                  <a:pt x="72599" y="51434"/>
                </a:lnTo>
                <a:lnTo>
                  <a:pt x="76790" y="55117"/>
                </a:lnTo>
                <a:lnTo>
                  <a:pt x="78822" y="59308"/>
                </a:lnTo>
                <a:lnTo>
                  <a:pt x="78822" y="67437"/>
                </a:lnTo>
                <a:lnTo>
                  <a:pt x="38902" y="83672"/>
                </a:lnTo>
                <a:lnTo>
                  <a:pt x="78788" y="83672"/>
                </a:lnTo>
                <a:lnTo>
                  <a:pt x="82638" y="77294"/>
                </a:lnTo>
                <a:lnTo>
                  <a:pt x="84791" y="63245"/>
                </a:lnTo>
                <a:lnTo>
                  <a:pt x="84791" y="58165"/>
                </a:lnTo>
                <a:lnTo>
                  <a:pt x="74123" y="38481"/>
                </a:lnTo>
                <a:lnTo>
                  <a:pt x="72385" y="36829"/>
                </a:lnTo>
                <a:close/>
              </a:path>
              <a:path w="84918" h="99729">
                <a:moveTo>
                  <a:pt x="62820" y="0"/>
                </a:moveTo>
                <a:lnTo>
                  <a:pt x="62820" y="3556"/>
                </a:lnTo>
                <a:lnTo>
                  <a:pt x="66884" y="4190"/>
                </a:lnTo>
                <a:lnTo>
                  <a:pt x="69805" y="5460"/>
                </a:lnTo>
                <a:lnTo>
                  <a:pt x="71710" y="7492"/>
                </a:lnTo>
                <a:lnTo>
                  <a:pt x="73615" y="9397"/>
                </a:lnTo>
                <a:lnTo>
                  <a:pt x="74631" y="11556"/>
                </a:lnTo>
                <a:lnTo>
                  <a:pt x="74631" y="17144"/>
                </a:lnTo>
                <a:lnTo>
                  <a:pt x="72980" y="19684"/>
                </a:lnTo>
                <a:lnTo>
                  <a:pt x="69805" y="21843"/>
                </a:lnTo>
                <a:lnTo>
                  <a:pt x="68027" y="22859"/>
                </a:lnTo>
                <a:lnTo>
                  <a:pt x="62693" y="24510"/>
                </a:lnTo>
                <a:lnTo>
                  <a:pt x="53803" y="26669"/>
                </a:lnTo>
                <a:lnTo>
                  <a:pt x="77292" y="26669"/>
                </a:lnTo>
                <a:lnTo>
                  <a:pt x="77933" y="26415"/>
                </a:lnTo>
                <a:lnTo>
                  <a:pt x="83521" y="21081"/>
                </a:lnTo>
                <a:lnTo>
                  <a:pt x="84918" y="18033"/>
                </a:lnTo>
                <a:lnTo>
                  <a:pt x="84918" y="11175"/>
                </a:lnTo>
                <a:lnTo>
                  <a:pt x="83267" y="8000"/>
                </a:lnTo>
                <a:lnTo>
                  <a:pt x="76917" y="2666"/>
                </a:lnTo>
                <a:lnTo>
                  <a:pt x="71202" y="888"/>
                </a:lnTo>
                <a:lnTo>
                  <a:pt x="62820" y="0"/>
                </a:lnTo>
                <a:close/>
              </a:path>
            </a:pathLst>
          </a:custGeom>
          <a:solidFill>
            <a:srgbClr val="FFCC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8" name="object 78"/>
          <p:cNvSpPr/>
          <p:nvPr/>
        </p:nvSpPr>
        <p:spPr>
          <a:xfrm>
            <a:off x="4690871" y="3153155"/>
            <a:ext cx="409955" cy="1911096"/>
          </a:xfrm>
          <a:prstGeom prst="rect">
            <a:avLst/>
          </a:prstGeom>
          <a:blipFill>
            <a:blip r:embed="rId21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9" name="object 79"/>
          <p:cNvSpPr/>
          <p:nvPr/>
        </p:nvSpPr>
        <p:spPr>
          <a:xfrm>
            <a:off x="4790694" y="3322065"/>
            <a:ext cx="143637" cy="1619631"/>
          </a:xfrm>
          <a:prstGeom prst="rect">
            <a:avLst/>
          </a:prstGeom>
          <a:blipFill>
            <a:blip r:embed="rId2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0" name="object 80"/>
          <p:cNvSpPr/>
          <p:nvPr/>
        </p:nvSpPr>
        <p:spPr>
          <a:xfrm>
            <a:off x="4695444" y="3093720"/>
            <a:ext cx="405384" cy="304800"/>
          </a:xfrm>
          <a:prstGeom prst="rect">
            <a:avLst/>
          </a:prstGeom>
          <a:blipFill>
            <a:blip r:embed="rId2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1" name="object 81"/>
          <p:cNvSpPr/>
          <p:nvPr/>
        </p:nvSpPr>
        <p:spPr>
          <a:xfrm>
            <a:off x="4798440" y="3231769"/>
            <a:ext cx="167386" cy="42406"/>
          </a:xfrm>
          <a:custGeom>
            <a:avLst/>
            <a:gdLst/>
            <a:ahLst/>
            <a:cxnLst/>
            <a:rect l="l" t="t" r="r" b="b"/>
            <a:pathLst>
              <a:path w="167386" h="42406">
                <a:moveTo>
                  <a:pt x="0" y="0"/>
                </a:moveTo>
                <a:lnTo>
                  <a:pt x="34995" y="31905"/>
                </a:lnTo>
                <a:lnTo>
                  <a:pt x="85147" y="42406"/>
                </a:lnTo>
                <a:lnTo>
                  <a:pt x="96517" y="41691"/>
                </a:lnTo>
                <a:lnTo>
                  <a:pt x="108260" y="39715"/>
                </a:lnTo>
                <a:lnTo>
                  <a:pt x="120890" y="36266"/>
                </a:lnTo>
                <a:lnTo>
                  <a:pt x="134925" y="31133"/>
                </a:lnTo>
                <a:lnTo>
                  <a:pt x="145506" y="25925"/>
                </a:lnTo>
                <a:lnTo>
                  <a:pt x="73700" y="25925"/>
                </a:lnTo>
                <a:lnTo>
                  <a:pt x="61378" y="24453"/>
                </a:lnTo>
                <a:lnTo>
                  <a:pt x="47706" y="21691"/>
                </a:lnTo>
                <a:lnTo>
                  <a:pt x="36185" y="18129"/>
                </a:lnTo>
                <a:lnTo>
                  <a:pt x="23573" y="12939"/>
                </a:lnTo>
                <a:lnTo>
                  <a:pt x="13701" y="7847"/>
                </a:lnTo>
                <a:lnTo>
                  <a:pt x="0" y="0"/>
                </a:lnTo>
                <a:close/>
              </a:path>
              <a:path w="167386" h="42406">
                <a:moveTo>
                  <a:pt x="160116" y="4802"/>
                </a:moveTo>
                <a:lnTo>
                  <a:pt x="114152" y="22335"/>
                </a:lnTo>
                <a:lnTo>
                  <a:pt x="73700" y="25925"/>
                </a:lnTo>
                <a:lnTo>
                  <a:pt x="145506" y="25925"/>
                </a:lnTo>
                <a:lnTo>
                  <a:pt x="146661" y="25356"/>
                </a:lnTo>
                <a:lnTo>
                  <a:pt x="157488" y="18921"/>
                </a:lnTo>
                <a:lnTo>
                  <a:pt x="167386" y="11810"/>
                </a:lnTo>
                <a:lnTo>
                  <a:pt x="160116" y="4802"/>
                </a:lnTo>
                <a:close/>
              </a:path>
            </a:pathLst>
          </a:custGeom>
          <a:solidFill>
            <a:srgbClr val="FFCC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2" name="object 82"/>
          <p:cNvSpPr/>
          <p:nvPr/>
        </p:nvSpPr>
        <p:spPr>
          <a:xfrm>
            <a:off x="4695444" y="2439923"/>
            <a:ext cx="406908" cy="899160"/>
          </a:xfrm>
          <a:prstGeom prst="rect">
            <a:avLst/>
          </a:prstGeom>
          <a:blipFill>
            <a:blip r:embed="rId2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3" name="object 83"/>
          <p:cNvSpPr/>
          <p:nvPr/>
        </p:nvSpPr>
        <p:spPr>
          <a:xfrm>
            <a:off x="4800472" y="2576704"/>
            <a:ext cx="167259" cy="647825"/>
          </a:xfrm>
          <a:custGeom>
            <a:avLst/>
            <a:gdLst/>
            <a:ahLst/>
            <a:cxnLst/>
            <a:rect l="l" t="t" r="r" b="b"/>
            <a:pathLst>
              <a:path w="167259" h="647825">
                <a:moveTo>
                  <a:pt x="635" y="531112"/>
                </a:moveTo>
                <a:lnTo>
                  <a:pt x="507" y="548257"/>
                </a:lnTo>
                <a:lnTo>
                  <a:pt x="100075" y="585722"/>
                </a:lnTo>
                <a:lnTo>
                  <a:pt x="107061" y="588008"/>
                </a:lnTo>
                <a:lnTo>
                  <a:pt x="114046" y="590040"/>
                </a:lnTo>
                <a:lnTo>
                  <a:pt x="107568" y="591818"/>
                </a:lnTo>
                <a:lnTo>
                  <a:pt x="100584" y="593977"/>
                </a:lnTo>
                <a:lnTo>
                  <a:pt x="253" y="629537"/>
                </a:lnTo>
                <a:lnTo>
                  <a:pt x="253" y="647825"/>
                </a:lnTo>
                <a:lnTo>
                  <a:pt x="128015" y="598803"/>
                </a:lnTo>
                <a:lnTo>
                  <a:pt x="128015" y="581404"/>
                </a:lnTo>
                <a:lnTo>
                  <a:pt x="635" y="531112"/>
                </a:lnTo>
                <a:close/>
              </a:path>
              <a:path w="167259" h="647825">
                <a:moveTo>
                  <a:pt x="80154" y="446534"/>
                </a:moveTo>
                <a:lnTo>
                  <a:pt x="38650" y="469166"/>
                </a:lnTo>
                <a:lnTo>
                  <a:pt x="34350" y="497377"/>
                </a:lnTo>
                <a:lnTo>
                  <a:pt x="38052" y="509268"/>
                </a:lnTo>
                <a:lnTo>
                  <a:pt x="45586" y="520569"/>
                </a:lnTo>
                <a:lnTo>
                  <a:pt x="55143" y="527540"/>
                </a:lnTo>
                <a:lnTo>
                  <a:pt x="67295" y="531739"/>
                </a:lnTo>
                <a:lnTo>
                  <a:pt x="82041" y="533144"/>
                </a:lnTo>
                <a:lnTo>
                  <a:pt x="89133" y="532876"/>
                </a:lnTo>
                <a:lnTo>
                  <a:pt x="100872" y="530427"/>
                </a:lnTo>
                <a:lnTo>
                  <a:pt x="112044" y="524727"/>
                </a:lnTo>
                <a:lnTo>
                  <a:pt x="120771" y="517142"/>
                </a:lnTo>
                <a:lnTo>
                  <a:pt x="82041" y="517142"/>
                </a:lnTo>
                <a:lnTo>
                  <a:pt x="79175" y="517061"/>
                </a:lnTo>
                <a:lnTo>
                  <a:pt x="46736" y="481963"/>
                </a:lnTo>
                <a:lnTo>
                  <a:pt x="49784" y="475613"/>
                </a:lnTo>
                <a:lnTo>
                  <a:pt x="58896" y="467996"/>
                </a:lnTo>
                <a:lnTo>
                  <a:pt x="69550" y="464000"/>
                </a:lnTo>
                <a:lnTo>
                  <a:pt x="85169" y="462737"/>
                </a:lnTo>
                <a:lnTo>
                  <a:pt x="122222" y="462737"/>
                </a:lnTo>
                <a:lnTo>
                  <a:pt x="121157" y="460754"/>
                </a:lnTo>
                <a:lnTo>
                  <a:pt x="115824" y="455547"/>
                </a:lnTo>
                <a:lnTo>
                  <a:pt x="106119" y="450659"/>
                </a:lnTo>
                <a:lnTo>
                  <a:pt x="94834" y="447635"/>
                </a:lnTo>
                <a:lnTo>
                  <a:pt x="80154" y="446534"/>
                </a:lnTo>
                <a:close/>
              </a:path>
              <a:path w="167259" h="647825">
                <a:moveTo>
                  <a:pt x="122222" y="462737"/>
                </a:moveTo>
                <a:lnTo>
                  <a:pt x="85169" y="462737"/>
                </a:lnTo>
                <a:lnTo>
                  <a:pt x="98876" y="465052"/>
                </a:lnTo>
                <a:lnTo>
                  <a:pt x="108712" y="470533"/>
                </a:lnTo>
                <a:lnTo>
                  <a:pt x="114680" y="475740"/>
                </a:lnTo>
                <a:lnTo>
                  <a:pt x="117487" y="481963"/>
                </a:lnTo>
                <a:lnTo>
                  <a:pt x="117475" y="497838"/>
                </a:lnTo>
                <a:lnTo>
                  <a:pt x="114553" y="504315"/>
                </a:lnTo>
                <a:lnTo>
                  <a:pt x="107118" y="510671"/>
                </a:lnTo>
                <a:lnTo>
                  <a:pt x="96412" y="515537"/>
                </a:lnTo>
                <a:lnTo>
                  <a:pt x="82041" y="517142"/>
                </a:lnTo>
                <a:lnTo>
                  <a:pt x="120771" y="517142"/>
                </a:lnTo>
                <a:lnTo>
                  <a:pt x="123326" y="514922"/>
                </a:lnTo>
                <a:lnTo>
                  <a:pt x="128653" y="503499"/>
                </a:lnTo>
                <a:lnTo>
                  <a:pt x="130428" y="489964"/>
                </a:lnTo>
                <a:lnTo>
                  <a:pt x="130428" y="481963"/>
                </a:lnTo>
                <a:lnTo>
                  <a:pt x="128650" y="474470"/>
                </a:lnTo>
                <a:lnTo>
                  <a:pt x="124840" y="467612"/>
                </a:lnTo>
                <a:lnTo>
                  <a:pt x="122222" y="462737"/>
                </a:lnTo>
                <a:close/>
              </a:path>
              <a:path w="167259" h="647825">
                <a:moveTo>
                  <a:pt x="1015" y="412748"/>
                </a:moveTo>
                <a:lnTo>
                  <a:pt x="888" y="428369"/>
                </a:lnTo>
                <a:lnTo>
                  <a:pt x="128524" y="428750"/>
                </a:lnTo>
                <a:lnTo>
                  <a:pt x="128650" y="413129"/>
                </a:lnTo>
                <a:lnTo>
                  <a:pt x="1015" y="412748"/>
                </a:lnTo>
                <a:close/>
              </a:path>
              <a:path w="167259" h="647825">
                <a:moveTo>
                  <a:pt x="48513" y="354328"/>
                </a:moveTo>
                <a:lnTo>
                  <a:pt x="36322" y="354328"/>
                </a:lnTo>
                <a:lnTo>
                  <a:pt x="36322" y="370076"/>
                </a:lnTo>
                <a:lnTo>
                  <a:pt x="4013" y="370076"/>
                </a:lnTo>
                <a:lnTo>
                  <a:pt x="13335" y="385570"/>
                </a:lnTo>
                <a:lnTo>
                  <a:pt x="36194" y="385697"/>
                </a:lnTo>
                <a:lnTo>
                  <a:pt x="36194" y="397127"/>
                </a:lnTo>
                <a:lnTo>
                  <a:pt x="48387" y="397127"/>
                </a:lnTo>
                <a:lnTo>
                  <a:pt x="48387" y="385697"/>
                </a:lnTo>
                <a:lnTo>
                  <a:pt x="113487" y="385697"/>
                </a:lnTo>
                <a:lnTo>
                  <a:pt x="129819" y="370330"/>
                </a:lnTo>
                <a:lnTo>
                  <a:pt x="102488" y="370330"/>
                </a:lnTo>
                <a:lnTo>
                  <a:pt x="36322" y="370076"/>
                </a:lnTo>
                <a:lnTo>
                  <a:pt x="48513" y="369949"/>
                </a:lnTo>
                <a:lnTo>
                  <a:pt x="48513" y="354328"/>
                </a:lnTo>
                <a:close/>
              </a:path>
              <a:path w="167259" h="647825">
                <a:moveTo>
                  <a:pt x="113487" y="385697"/>
                </a:moveTo>
                <a:lnTo>
                  <a:pt x="48387" y="385697"/>
                </a:lnTo>
                <a:lnTo>
                  <a:pt x="110998" y="385951"/>
                </a:lnTo>
                <a:lnTo>
                  <a:pt x="113487" y="385697"/>
                </a:lnTo>
                <a:close/>
              </a:path>
              <a:path w="167259" h="647825">
                <a:moveTo>
                  <a:pt x="128650" y="352296"/>
                </a:moveTo>
                <a:lnTo>
                  <a:pt x="114807" y="354582"/>
                </a:lnTo>
                <a:lnTo>
                  <a:pt x="115188" y="357376"/>
                </a:lnTo>
                <a:lnTo>
                  <a:pt x="115315" y="363726"/>
                </a:lnTo>
                <a:lnTo>
                  <a:pt x="114935" y="365504"/>
                </a:lnTo>
                <a:lnTo>
                  <a:pt x="113411" y="368044"/>
                </a:lnTo>
                <a:lnTo>
                  <a:pt x="112394" y="368933"/>
                </a:lnTo>
                <a:lnTo>
                  <a:pt x="111125" y="369441"/>
                </a:lnTo>
                <a:lnTo>
                  <a:pt x="109854" y="370076"/>
                </a:lnTo>
                <a:lnTo>
                  <a:pt x="106934" y="370330"/>
                </a:lnTo>
                <a:lnTo>
                  <a:pt x="129819" y="370330"/>
                </a:lnTo>
                <a:lnTo>
                  <a:pt x="129921" y="360678"/>
                </a:lnTo>
                <a:lnTo>
                  <a:pt x="129539" y="356741"/>
                </a:lnTo>
                <a:lnTo>
                  <a:pt x="128650" y="352296"/>
                </a:lnTo>
                <a:close/>
              </a:path>
              <a:path w="167259" h="647825">
                <a:moveTo>
                  <a:pt x="118463" y="279144"/>
                </a:moveTo>
                <a:lnTo>
                  <a:pt x="59816" y="279144"/>
                </a:lnTo>
                <a:lnTo>
                  <a:pt x="68199" y="279271"/>
                </a:lnTo>
                <a:lnTo>
                  <a:pt x="71024" y="281384"/>
                </a:lnTo>
                <a:lnTo>
                  <a:pt x="73509" y="292370"/>
                </a:lnTo>
                <a:lnTo>
                  <a:pt x="75691" y="307338"/>
                </a:lnTo>
                <a:lnTo>
                  <a:pt x="76326" y="313434"/>
                </a:lnTo>
                <a:lnTo>
                  <a:pt x="77088" y="318133"/>
                </a:lnTo>
                <a:lnTo>
                  <a:pt x="78012" y="321308"/>
                </a:lnTo>
                <a:lnTo>
                  <a:pt x="79121" y="325372"/>
                </a:lnTo>
                <a:lnTo>
                  <a:pt x="80772" y="329182"/>
                </a:lnTo>
                <a:lnTo>
                  <a:pt x="83057" y="332484"/>
                </a:lnTo>
                <a:lnTo>
                  <a:pt x="85343" y="335913"/>
                </a:lnTo>
                <a:lnTo>
                  <a:pt x="88264" y="338580"/>
                </a:lnTo>
                <a:lnTo>
                  <a:pt x="92075" y="340612"/>
                </a:lnTo>
                <a:lnTo>
                  <a:pt x="95757" y="342644"/>
                </a:lnTo>
                <a:lnTo>
                  <a:pt x="99949" y="343787"/>
                </a:lnTo>
                <a:lnTo>
                  <a:pt x="112140" y="343787"/>
                </a:lnTo>
                <a:lnTo>
                  <a:pt x="118490" y="341120"/>
                </a:lnTo>
                <a:lnTo>
                  <a:pt x="128397" y="330198"/>
                </a:lnTo>
                <a:lnTo>
                  <a:pt x="129437" y="327023"/>
                </a:lnTo>
                <a:lnTo>
                  <a:pt x="101346" y="327023"/>
                </a:lnTo>
                <a:lnTo>
                  <a:pt x="98805" y="326261"/>
                </a:lnTo>
                <a:lnTo>
                  <a:pt x="88253" y="303914"/>
                </a:lnTo>
                <a:lnTo>
                  <a:pt x="85716" y="289685"/>
                </a:lnTo>
                <a:lnTo>
                  <a:pt x="82550" y="279398"/>
                </a:lnTo>
                <a:lnTo>
                  <a:pt x="118678" y="279398"/>
                </a:lnTo>
                <a:lnTo>
                  <a:pt x="118463" y="279144"/>
                </a:lnTo>
                <a:close/>
              </a:path>
              <a:path w="167259" h="647825">
                <a:moveTo>
                  <a:pt x="62484" y="263396"/>
                </a:moveTo>
                <a:lnTo>
                  <a:pt x="44323" y="269111"/>
                </a:lnTo>
                <a:lnTo>
                  <a:pt x="41401" y="271397"/>
                </a:lnTo>
                <a:lnTo>
                  <a:pt x="39115" y="274953"/>
                </a:lnTo>
                <a:lnTo>
                  <a:pt x="37211" y="279906"/>
                </a:lnTo>
                <a:lnTo>
                  <a:pt x="35432" y="284859"/>
                </a:lnTo>
                <a:lnTo>
                  <a:pt x="34416" y="291209"/>
                </a:lnTo>
                <a:lnTo>
                  <a:pt x="34453" y="307338"/>
                </a:lnTo>
                <a:lnTo>
                  <a:pt x="56134" y="339469"/>
                </a:lnTo>
                <a:lnTo>
                  <a:pt x="62737" y="340993"/>
                </a:lnTo>
                <a:lnTo>
                  <a:pt x="64897" y="325626"/>
                </a:lnTo>
                <a:lnTo>
                  <a:pt x="58292" y="323975"/>
                </a:lnTo>
                <a:lnTo>
                  <a:pt x="53721" y="321308"/>
                </a:lnTo>
                <a:lnTo>
                  <a:pt x="51180" y="317752"/>
                </a:lnTo>
                <a:lnTo>
                  <a:pt x="48640" y="314323"/>
                </a:lnTo>
                <a:lnTo>
                  <a:pt x="47371" y="308862"/>
                </a:lnTo>
                <a:lnTo>
                  <a:pt x="47371" y="293495"/>
                </a:lnTo>
                <a:lnTo>
                  <a:pt x="49149" y="287653"/>
                </a:lnTo>
                <a:lnTo>
                  <a:pt x="52704" y="283589"/>
                </a:lnTo>
                <a:lnTo>
                  <a:pt x="55372" y="280668"/>
                </a:lnTo>
                <a:lnTo>
                  <a:pt x="59816" y="279144"/>
                </a:lnTo>
                <a:lnTo>
                  <a:pt x="118463" y="279144"/>
                </a:lnTo>
                <a:lnTo>
                  <a:pt x="117601" y="278128"/>
                </a:lnTo>
                <a:lnTo>
                  <a:pt x="121919" y="277747"/>
                </a:lnTo>
                <a:lnTo>
                  <a:pt x="125729" y="276731"/>
                </a:lnTo>
                <a:lnTo>
                  <a:pt x="129031" y="275080"/>
                </a:lnTo>
                <a:lnTo>
                  <a:pt x="129031" y="263523"/>
                </a:lnTo>
                <a:lnTo>
                  <a:pt x="90297" y="263523"/>
                </a:lnTo>
                <a:lnTo>
                  <a:pt x="62484" y="263396"/>
                </a:lnTo>
                <a:close/>
              </a:path>
              <a:path w="167259" h="647825">
                <a:moveTo>
                  <a:pt x="118678" y="279398"/>
                </a:moveTo>
                <a:lnTo>
                  <a:pt x="95250" y="279398"/>
                </a:lnTo>
                <a:lnTo>
                  <a:pt x="100456" y="280287"/>
                </a:lnTo>
                <a:lnTo>
                  <a:pt x="104012" y="281938"/>
                </a:lnTo>
                <a:lnTo>
                  <a:pt x="108585" y="284224"/>
                </a:lnTo>
                <a:lnTo>
                  <a:pt x="112140" y="287653"/>
                </a:lnTo>
                <a:lnTo>
                  <a:pt x="117475" y="297051"/>
                </a:lnTo>
                <a:lnTo>
                  <a:pt x="118744" y="302385"/>
                </a:lnTo>
                <a:lnTo>
                  <a:pt x="118744" y="314577"/>
                </a:lnTo>
                <a:lnTo>
                  <a:pt x="117348" y="319149"/>
                </a:lnTo>
                <a:lnTo>
                  <a:pt x="111760" y="325499"/>
                </a:lnTo>
                <a:lnTo>
                  <a:pt x="108203" y="327023"/>
                </a:lnTo>
                <a:lnTo>
                  <a:pt x="129437" y="327023"/>
                </a:lnTo>
                <a:lnTo>
                  <a:pt x="130937" y="322451"/>
                </a:lnTo>
                <a:lnTo>
                  <a:pt x="131063" y="306068"/>
                </a:lnTo>
                <a:lnTo>
                  <a:pt x="130048" y="300353"/>
                </a:lnTo>
                <a:lnTo>
                  <a:pt x="128015" y="294892"/>
                </a:lnTo>
                <a:lnTo>
                  <a:pt x="125984" y="289558"/>
                </a:lnTo>
                <a:lnTo>
                  <a:pt x="122554" y="283970"/>
                </a:lnTo>
                <a:lnTo>
                  <a:pt x="118678" y="279398"/>
                </a:lnTo>
                <a:close/>
              </a:path>
              <a:path w="167259" h="647825">
                <a:moveTo>
                  <a:pt x="129031" y="258697"/>
                </a:moveTo>
                <a:lnTo>
                  <a:pt x="90297" y="263523"/>
                </a:lnTo>
                <a:lnTo>
                  <a:pt x="129031" y="263523"/>
                </a:lnTo>
                <a:lnTo>
                  <a:pt x="129031" y="258697"/>
                </a:lnTo>
                <a:close/>
              </a:path>
              <a:path w="167259" h="647825">
                <a:moveTo>
                  <a:pt x="36956" y="163701"/>
                </a:moveTo>
                <a:lnTo>
                  <a:pt x="36829" y="178179"/>
                </a:lnTo>
                <a:lnTo>
                  <a:pt x="44201" y="181607"/>
                </a:lnTo>
                <a:lnTo>
                  <a:pt x="37053" y="192323"/>
                </a:lnTo>
                <a:lnTo>
                  <a:pt x="34671" y="205103"/>
                </a:lnTo>
                <a:lnTo>
                  <a:pt x="34671" y="213358"/>
                </a:lnTo>
                <a:lnTo>
                  <a:pt x="36702" y="220470"/>
                </a:lnTo>
                <a:lnTo>
                  <a:pt x="41205" y="227245"/>
                </a:lnTo>
                <a:lnTo>
                  <a:pt x="44703" y="232662"/>
                </a:lnTo>
                <a:lnTo>
                  <a:pt x="50546" y="237234"/>
                </a:lnTo>
                <a:lnTo>
                  <a:pt x="61009" y="241662"/>
                </a:lnTo>
                <a:lnTo>
                  <a:pt x="72126" y="244410"/>
                </a:lnTo>
                <a:lnTo>
                  <a:pt x="86854" y="245211"/>
                </a:lnTo>
                <a:lnTo>
                  <a:pt x="97761" y="243156"/>
                </a:lnTo>
                <a:lnTo>
                  <a:pt x="109151" y="237883"/>
                </a:lnTo>
                <a:lnTo>
                  <a:pt x="120902" y="229233"/>
                </a:lnTo>
                <a:lnTo>
                  <a:pt x="80260" y="229226"/>
                </a:lnTo>
                <a:lnTo>
                  <a:pt x="66228" y="227245"/>
                </a:lnTo>
                <a:lnTo>
                  <a:pt x="56134" y="221867"/>
                </a:lnTo>
                <a:lnTo>
                  <a:pt x="50418" y="216914"/>
                </a:lnTo>
                <a:lnTo>
                  <a:pt x="47743" y="211199"/>
                </a:lnTo>
                <a:lnTo>
                  <a:pt x="47810" y="196848"/>
                </a:lnTo>
                <a:lnTo>
                  <a:pt x="50546" y="190879"/>
                </a:lnTo>
                <a:lnTo>
                  <a:pt x="58552" y="184260"/>
                </a:lnTo>
                <a:lnTo>
                  <a:pt x="69009" y="179910"/>
                </a:lnTo>
                <a:lnTo>
                  <a:pt x="84217" y="178488"/>
                </a:lnTo>
                <a:lnTo>
                  <a:pt x="159496" y="178488"/>
                </a:lnTo>
                <a:lnTo>
                  <a:pt x="158114" y="176020"/>
                </a:lnTo>
                <a:lnTo>
                  <a:pt x="153415" y="171448"/>
                </a:lnTo>
                <a:lnTo>
                  <a:pt x="143833" y="166969"/>
                </a:lnTo>
                <a:lnTo>
                  <a:pt x="132445" y="164717"/>
                </a:lnTo>
                <a:lnTo>
                  <a:pt x="116839" y="163955"/>
                </a:lnTo>
                <a:lnTo>
                  <a:pt x="36956" y="163701"/>
                </a:lnTo>
                <a:close/>
              </a:path>
              <a:path w="167259" h="647825">
                <a:moveTo>
                  <a:pt x="160248" y="179830"/>
                </a:moveTo>
                <a:lnTo>
                  <a:pt x="127380" y="179830"/>
                </a:lnTo>
                <a:lnTo>
                  <a:pt x="134112" y="180211"/>
                </a:lnTo>
                <a:lnTo>
                  <a:pt x="137287" y="181100"/>
                </a:lnTo>
                <a:lnTo>
                  <a:pt x="142493" y="182497"/>
                </a:lnTo>
                <a:lnTo>
                  <a:pt x="146557" y="185164"/>
                </a:lnTo>
                <a:lnTo>
                  <a:pt x="152400" y="193038"/>
                </a:lnTo>
                <a:lnTo>
                  <a:pt x="153797" y="198626"/>
                </a:lnTo>
                <a:lnTo>
                  <a:pt x="153797" y="212723"/>
                </a:lnTo>
                <a:lnTo>
                  <a:pt x="152273" y="217930"/>
                </a:lnTo>
                <a:lnTo>
                  <a:pt x="147192" y="224788"/>
                </a:lnTo>
                <a:lnTo>
                  <a:pt x="143763" y="226566"/>
                </a:lnTo>
                <a:lnTo>
                  <a:pt x="139064" y="227201"/>
                </a:lnTo>
                <a:lnTo>
                  <a:pt x="136778" y="242314"/>
                </a:lnTo>
                <a:lnTo>
                  <a:pt x="166750" y="205865"/>
                </a:lnTo>
                <a:lnTo>
                  <a:pt x="166750" y="196594"/>
                </a:lnTo>
                <a:lnTo>
                  <a:pt x="165100" y="188720"/>
                </a:lnTo>
                <a:lnTo>
                  <a:pt x="161671" y="182370"/>
                </a:lnTo>
                <a:lnTo>
                  <a:pt x="160248" y="179830"/>
                </a:lnTo>
                <a:close/>
              </a:path>
              <a:path w="167259" h="647825">
                <a:moveTo>
                  <a:pt x="159496" y="178488"/>
                </a:moveTo>
                <a:lnTo>
                  <a:pt x="84217" y="178488"/>
                </a:lnTo>
                <a:lnTo>
                  <a:pt x="98221" y="180602"/>
                </a:lnTo>
                <a:lnTo>
                  <a:pt x="108076" y="185799"/>
                </a:lnTo>
                <a:lnTo>
                  <a:pt x="113537" y="190752"/>
                </a:lnTo>
                <a:lnTo>
                  <a:pt x="116215" y="196594"/>
                </a:lnTo>
                <a:lnTo>
                  <a:pt x="116204" y="211199"/>
                </a:lnTo>
                <a:lnTo>
                  <a:pt x="113411" y="217295"/>
                </a:lnTo>
                <a:lnTo>
                  <a:pt x="106499" y="223149"/>
                </a:lnTo>
                <a:lnTo>
                  <a:pt x="96011" y="227700"/>
                </a:lnTo>
                <a:lnTo>
                  <a:pt x="81279" y="229233"/>
                </a:lnTo>
                <a:lnTo>
                  <a:pt x="120912" y="229226"/>
                </a:lnTo>
                <a:lnTo>
                  <a:pt x="122078" y="228367"/>
                </a:lnTo>
                <a:lnTo>
                  <a:pt x="127369" y="217295"/>
                </a:lnTo>
                <a:lnTo>
                  <a:pt x="129154" y="202367"/>
                </a:lnTo>
                <a:lnTo>
                  <a:pt x="125592" y="190147"/>
                </a:lnTo>
                <a:lnTo>
                  <a:pt x="117221" y="179830"/>
                </a:lnTo>
                <a:lnTo>
                  <a:pt x="160248" y="179830"/>
                </a:lnTo>
                <a:lnTo>
                  <a:pt x="159496" y="178488"/>
                </a:lnTo>
                <a:close/>
              </a:path>
              <a:path w="167259" h="647825">
                <a:moveTo>
                  <a:pt x="84200" y="60196"/>
                </a:moveTo>
                <a:lnTo>
                  <a:pt x="42212" y="78160"/>
                </a:lnTo>
                <a:lnTo>
                  <a:pt x="35051" y="103186"/>
                </a:lnTo>
                <a:lnTo>
                  <a:pt x="36767" y="114923"/>
                </a:lnTo>
                <a:lnTo>
                  <a:pt x="74911" y="144360"/>
                </a:lnTo>
                <a:lnTo>
                  <a:pt x="91963" y="145089"/>
                </a:lnTo>
                <a:lnTo>
                  <a:pt x="103121" y="142266"/>
                </a:lnTo>
                <a:lnTo>
                  <a:pt x="114146" y="135936"/>
                </a:lnTo>
                <a:lnTo>
                  <a:pt x="121307" y="129284"/>
                </a:lnTo>
                <a:lnTo>
                  <a:pt x="87249" y="129284"/>
                </a:lnTo>
                <a:lnTo>
                  <a:pt x="87252" y="128395"/>
                </a:lnTo>
                <a:lnTo>
                  <a:pt x="74422" y="128395"/>
                </a:lnTo>
                <a:lnTo>
                  <a:pt x="66293" y="127887"/>
                </a:lnTo>
                <a:lnTo>
                  <a:pt x="59816" y="125093"/>
                </a:lnTo>
                <a:lnTo>
                  <a:pt x="55117" y="120140"/>
                </a:lnTo>
                <a:lnTo>
                  <a:pt x="50291" y="115314"/>
                </a:lnTo>
                <a:lnTo>
                  <a:pt x="47878" y="109218"/>
                </a:lnTo>
                <a:lnTo>
                  <a:pt x="47878" y="94105"/>
                </a:lnTo>
                <a:lnTo>
                  <a:pt x="50926" y="87628"/>
                </a:lnTo>
                <a:lnTo>
                  <a:pt x="57023" y="82675"/>
                </a:lnTo>
                <a:lnTo>
                  <a:pt x="60960" y="79373"/>
                </a:lnTo>
                <a:lnTo>
                  <a:pt x="66801" y="77468"/>
                </a:lnTo>
                <a:lnTo>
                  <a:pt x="74549" y="76706"/>
                </a:lnTo>
                <a:lnTo>
                  <a:pt x="87442" y="76706"/>
                </a:lnTo>
                <a:lnTo>
                  <a:pt x="87502" y="60323"/>
                </a:lnTo>
                <a:lnTo>
                  <a:pt x="84200" y="60196"/>
                </a:lnTo>
                <a:close/>
              </a:path>
              <a:path w="167259" h="647825">
                <a:moveTo>
                  <a:pt x="101980" y="60831"/>
                </a:moveTo>
                <a:lnTo>
                  <a:pt x="99822" y="76960"/>
                </a:lnTo>
                <a:lnTo>
                  <a:pt x="106425" y="79373"/>
                </a:lnTo>
                <a:lnTo>
                  <a:pt x="111251" y="82675"/>
                </a:lnTo>
                <a:lnTo>
                  <a:pt x="117348" y="90803"/>
                </a:lnTo>
                <a:lnTo>
                  <a:pt x="118744" y="95756"/>
                </a:lnTo>
                <a:lnTo>
                  <a:pt x="118744" y="109218"/>
                </a:lnTo>
                <a:lnTo>
                  <a:pt x="87249" y="129284"/>
                </a:lnTo>
                <a:lnTo>
                  <a:pt x="121307" y="129284"/>
                </a:lnTo>
                <a:lnTo>
                  <a:pt x="125869" y="125047"/>
                </a:lnTo>
                <a:lnTo>
                  <a:pt x="130153" y="113360"/>
                </a:lnTo>
                <a:lnTo>
                  <a:pt x="131615" y="98282"/>
                </a:lnTo>
                <a:lnTo>
                  <a:pt x="129275" y="85430"/>
                </a:lnTo>
                <a:lnTo>
                  <a:pt x="123484" y="74453"/>
                </a:lnTo>
                <a:lnTo>
                  <a:pt x="114211" y="66114"/>
                </a:lnTo>
                <a:lnTo>
                  <a:pt x="101980" y="60831"/>
                </a:lnTo>
                <a:close/>
              </a:path>
              <a:path w="167259" h="647825">
                <a:moveTo>
                  <a:pt x="87442" y="76706"/>
                </a:moveTo>
                <a:lnTo>
                  <a:pt x="74549" y="76706"/>
                </a:lnTo>
                <a:lnTo>
                  <a:pt x="74422" y="128395"/>
                </a:lnTo>
                <a:lnTo>
                  <a:pt x="87252" y="128395"/>
                </a:lnTo>
                <a:lnTo>
                  <a:pt x="87442" y="76706"/>
                </a:lnTo>
                <a:close/>
              </a:path>
              <a:path w="167259" h="647825">
                <a:moveTo>
                  <a:pt x="144066" y="16598"/>
                </a:moveTo>
                <a:lnTo>
                  <a:pt x="78065" y="16598"/>
                </a:lnTo>
                <a:lnTo>
                  <a:pt x="94597" y="16616"/>
                </a:lnTo>
                <a:lnTo>
                  <a:pt x="106729" y="18193"/>
                </a:lnTo>
                <a:lnTo>
                  <a:pt x="155162" y="35394"/>
                </a:lnTo>
                <a:lnTo>
                  <a:pt x="167259" y="42416"/>
                </a:lnTo>
                <a:lnTo>
                  <a:pt x="167259" y="31240"/>
                </a:lnTo>
                <a:lnTo>
                  <a:pt x="166029" y="30270"/>
                </a:lnTo>
                <a:lnTo>
                  <a:pt x="157604" y="24261"/>
                </a:lnTo>
                <a:lnTo>
                  <a:pt x="147705" y="18401"/>
                </a:lnTo>
                <a:lnTo>
                  <a:pt x="144066" y="16598"/>
                </a:lnTo>
                <a:close/>
              </a:path>
              <a:path w="167259" h="647825">
                <a:moveTo>
                  <a:pt x="83135" y="0"/>
                </a:moveTo>
                <a:lnTo>
                  <a:pt x="33355" y="10836"/>
                </a:lnTo>
                <a:lnTo>
                  <a:pt x="0" y="30732"/>
                </a:lnTo>
                <a:lnTo>
                  <a:pt x="8663" y="36954"/>
                </a:lnTo>
                <a:lnTo>
                  <a:pt x="19800" y="31054"/>
                </a:lnTo>
                <a:lnTo>
                  <a:pt x="30228" y="26268"/>
                </a:lnTo>
                <a:lnTo>
                  <a:pt x="41354" y="22456"/>
                </a:lnTo>
                <a:lnTo>
                  <a:pt x="55299" y="18914"/>
                </a:lnTo>
                <a:lnTo>
                  <a:pt x="65510" y="17376"/>
                </a:lnTo>
                <a:lnTo>
                  <a:pt x="78065" y="16598"/>
                </a:lnTo>
                <a:lnTo>
                  <a:pt x="144066" y="16598"/>
                </a:lnTo>
                <a:lnTo>
                  <a:pt x="135669" y="12438"/>
                </a:lnTo>
                <a:lnTo>
                  <a:pt x="120832" y="6117"/>
                </a:lnTo>
                <a:lnTo>
                  <a:pt x="108626" y="2787"/>
                </a:lnTo>
                <a:lnTo>
                  <a:pt x="96082" y="748"/>
                </a:lnTo>
                <a:lnTo>
                  <a:pt x="83135" y="0"/>
                </a:lnTo>
                <a:close/>
              </a:path>
            </a:pathLst>
          </a:custGeom>
          <a:solidFill>
            <a:srgbClr val="FFCC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4" name="object 8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68553" rIns="0" bIns="0" rtlCol="0">
            <a:noAutofit/>
          </a:bodyPr>
          <a:lstStyle/>
          <a:p>
            <a:pPr marL="339090">
              <a:lnSpc>
                <a:spcPct val="100000"/>
              </a:lnSpc>
            </a:pPr>
            <a:r>
              <a:rPr sz="3200" dirty="0" smtClean="0">
                <a:solidFill>
                  <a:srgbClr val="775F54"/>
                </a:solidFill>
                <a:latin typeface="Arial"/>
                <a:cs typeface="Arial"/>
              </a:rPr>
              <a:t>Electroni</a:t>
            </a:r>
            <a:r>
              <a:rPr sz="3200" spc="5" dirty="0" smtClean="0">
                <a:solidFill>
                  <a:srgbClr val="775F54"/>
                </a:solidFill>
                <a:latin typeface="Arial"/>
                <a:cs typeface="Arial"/>
              </a:rPr>
              <a:t>c</a:t>
            </a:r>
            <a:r>
              <a:rPr sz="3200" spc="-10" dirty="0" smtClean="0">
                <a:solidFill>
                  <a:srgbClr val="775F54"/>
                </a:solidFill>
                <a:latin typeface="Arial"/>
                <a:cs typeface="Arial"/>
              </a:rPr>
              <a:t>s</a:t>
            </a:r>
            <a:r>
              <a:rPr sz="3200" spc="0" dirty="0" smtClean="0">
                <a:solidFill>
                  <a:srgbClr val="775F54"/>
                </a:solidFill>
                <a:latin typeface="Arial"/>
                <a:cs typeface="Arial"/>
              </a:rPr>
              <a:t>-</a:t>
            </a:r>
            <a:r>
              <a:rPr sz="3200" spc="-25" dirty="0" smtClean="0">
                <a:solidFill>
                  <a:srgbClr val="775F54"/>
                </a:solidFill>
                <a:latin typeface="Arial"/>
                <a:cs typeface="Arial"/>
              </a:rPr>
              <a:t> </a:t>
            </a:r>
            <a:r>
              <a:rPr sz="3200" spc="0" dirty="0" smtClean="0">
                <a:solidFill>
                  <a:srgbClr val="775F54"/>
                </a:solidFill>
                <a:latin typeface="Arial"/>
                <a:cs typeface="Arial"/>
              </a:rPr>
              <a:t>Crea</a:t>
            </a:r>
            <a:r>
              <a:rPr sz="3200" spc="-10" dirty="0" smtClean="0">
                <a:solidFill>
                  <a:srgbClr val="775F54"/>
                </a:solidFill>
                <a:latin typeface="Arial"/>
                <a:cs typeface="Arial"/>
              </a:rPr>
              <a:t>t</a:t>
            </a:r>
            <a:r>
              <a:rPr sz="3200" spc="0" dirty="0" smtClean="0">
                <a:solidFill>
                  <a:srgbClr val="775F54"/>
                </a:solidFill>
                <a:latin typeface="Arial"/>
                <a:cs typeface="Arial"/>
              </a:rPr>
              <a:t>ion</a:t>
            </a:r>
            <a:r>
              <a:rPr sz="3200" spc="-30" dirty="0" smtClean="0">
                <a:solidFill>
                  <a:srgbClr val="775F54"/>
                </a:solidFill>
                <a:latin typeface="Arial"/>
                <a:cs typeface="Arial"/>
              </a:rPr>
              <a:t> </a:t>
            </a:r>
            <a:r>
              <a:rPr sz="3200" spc="0" dirty="0" smtClean="0">
                <a:solidFill>
                  <a:srgbClr val="775F54"/>
                </a:solidFill>
                <a:latin typeface="Arial"/>
                <a:cs typeface="Arial"/>
              </a:rPr>
              <a:t>of</a:t>
            </a:r>
            <a:r>
              <a:rPr sz="3200" spc="-10" dirty="0" smtClean="0">
                <a:solidFill>
                  <a:srgbClr val="775F54"/>
                </a:solidFill>
                <a:latin typeface="Arial"/>
                <a:cs typeface="Arial"/>
              </a:rPr>
              <a:t> </a:t>
            </a:r>
            <a:r>
              <a:rPr sz="3200" spc="0" dirty="0" smtClean="0">
                <a:solidFill>
                  <a:srgbClr val="775F54"/>
                </a:solidFill>
                <a:latin typeface="Arial"/>
                <a:cs typeface="Arial"/>
              </a:rPr>
              <a:t>a </a:t>
            </a:r>
            <a:r>
              <a:rPr sz="3200" spc="-190" dirty="0" smtClean="0">
                <a:solidFill>
                  <a:srgbClr val="775F54"/>
                </a:solidFill>
                <a:latin typeface="Arial"/>
                <a:cs typeface="Arial"/>
              </a:rPr>
              <a:t>V</a:t>
            </a:r>
            <a:r>
              <a:rPr sz="3200" spc="0" dirty="0" smtClean="0">
                <a:solidFill>
                  <a:srgbClr val="775F54"/>
                </a:solidFill>
                <a:latin typeface="Arial"/>
                <a:cs typeface="Arial"/>
              </a:rPr>
              <a:t>ol</a:t>
            </a:r>
            <a:r>
              <a:rPr sz="3200" spc="-15" dirty="0" smtClean="0">
                <a:solidFill>
                  <a:srgbClr val="775F54"/>
                </a:solidFill>
                <a:latin typeface="Arial"/>
                <a:cs typeface="Arial"/>
              </a:rPr>
              <a:t>t</a:t>
            </a:r>
            <a:r>
              <a:rPr sz="3200" spc="0" dirty="0" smtClean="0">
                <a:solidFill>
                  <a:srgbClr val="775F54"/>
                </a:solidFill>
                <a:latin typeface="Arial"/>
                <a:cs typeface="Arial"/>
              </a:rPr>
              <a:t>a</a:t>
            </a:r>
            <a:r>
              <a:rPr sz="3200" spc="-10" dirty="0" smtClean="0">
                <a:solidFill>
                  <a:srgbClr val="775F54"/>
                </a:solidFill>
                <a:latin typeface="Arial"/>
                <a:cs typeface="Arial"/>
              </a:rPr>
              <a:t>g</a:t>
            </a:r>
            <a:r>
              <a:rPr sz="3200" spc="0" dirty="0" smtClean="0">
                <a:solidFill>
                  <a:srgbClr val="775F54"/>
                </a:solidFill>
                <a:latin typeface="Arial"/>
                <a:cs typeface="Arial"/>
              </a:rPr>
              <a:t>e P</a:t>
            </a:r>
            <a:r>
              <a:rPr sz="3200" spc="-20" dirty="0" smtClean="0">
                <a:solidFill>
                  <a:srgbClr val="775F54"/>
                </a:solidFill>
                <a:latin typeface="Arial"/>
                <a:cs typeface="Arial"/>
              </a:rPr>
              <a:t>u</a:t>
            </a:r>
            <a:r>
              <a:rPr sz="3200" spc="0" dirty="0" smtClean="0">
                <a:solidFill>
                  <a:srgbClr val="775F54"/>
                </a:solidFill>
                <a:latin typeface="Arial"/>
                <a:cs typeface="Arial"/>
              </a:rPr>
              <a:t>lse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274065" rIns="0" bIns="0" rtlCol="0">
            <a:noAutofit/>
          </a:bodyPr>
          <a:lstStyle/>
          <a:p>
            <a:pPr marL="339090">
              <a:lnSpc>
                <a:spcPct val="100000"/>
              </a:lnSpc>
            </a:pPr>
            <a:r>
              <a:rPr sz="4400" dirty="0" smtClean="0">
                <a:solidFill>
                  <a:srgbClr val="775F54"/>
                </a:solidFill>
                <a:latin typeface="Arial"/>
                <a:cs typeface="Arial"/>
              </a:rPr>
              <a:t>Data</a:t>
            </a:r>
            <a:r>
              <a:rPr sz="4400" spc="-229" dirty="0" smtClean="0">
                <a:solidFill>
                  <a:srgbClr val="775F54"/>
                </a:solidFill>
                <a:latin typeface="Arial"/>
                <a:cs typeface="Arial"/>
              </a:rPr>
              <a:t> </a:t>
            </a:r>
            <a:r>
              <a:rPr sz="4400" spc="0" dirty="0" smtClean="0">
                <a:solidFill>
                  <a:srgbClr val="775F54"/>
                </a:solidFill>
                <a:latin typeface="Arial"/>
                <a:cs typeface="Arial"/>
              </a:rPr>
              <a:t>Ana</a:t>
            </a:r>
            <a:r>
              <a:rPr sz="4400" spc="10" dirty="0" smtClean="0">
                <a:solidFill>
                  <a:srgbClr val="775F54"/>
                </a:solidFill>
                <a:latin typeface="Arial"/>
                <a:cs typeface="Arial"/>
              </a:rPr>
              <a:t>l</a:t>
            </a:r>
            <a:r>
              <a:rPr sz="4400" spc="0" dirty="0" smtClean="0">
                <a:solidFill>
                  <a:srgbClr val="775F54"/>
                </a:solidFill>
                <a:latin typeface="Arial"/>
                <a:cs typeface="Arial"/>
              </a:rPr>
              <a:t>y</a:t>
            </a:r>
            <a:r>
              <a:rPr sz="4400" spc="10" dirty="0" smtClean="0">
                <a:solidFill>
                  <a:srgbClr val="775F54"/>
                </a:solidFill>
                <a:latin typeface="Arial"/>
                <a:cs typeface="Arial"/>
              </a:rPr>
              <a:t>s</a:t>
            </a:r>
            <a:r>
              <a:rPr sz="4400" spc="0" dirty="0" smtClean="0">
                <a:solidFill>
                  <a:srgbClr val="775F54"/>
                </a:solidFill>
                <a:latin typeface="Arial"/>
                <a:cs typeface="Arial"/>
              </a:rPr>
              <a:t>i</a:t>
            </a:r>
            <a:r>
              <a:rPr sz="4400" spc="-15" dirty="0" smtClean="0">
                <a:solidFill>
                  <a:srgbClr val="775F54"/>
                </a:solidFill>
                <a:latin typeface="Arial"/>
                <a:cs typeface="Arial"/>
              </a:rPr>
              <a:t>s</a:t>
            </a:r>
            <a:r>
              <a:rPr sz="4400" spc="0" dirty="0" smtClean="0">
                <a:solidFill>
                  <a:srgbClr val="775F54"/>
                </a:solidFill>
                <a:latin typeface="Arial"/>
                <a:cs typeface="Arial"/>
              </a:rPr>
              <a:t>-</a:t>
            </a:r>
            <a:r>
              <a:rPr sz="4400" spc="-40" dirty="0" smtClean="0">
                <a:solidFill>
                  <a:srgbClr val="775F54"/>
                </a:solidFill>
                <a:latin typeface="Arial"/>
                <a:cs typeface="Arial"/>
              </a:rPr>
              <a:t> </a:t>
            </a:r>
            <a:r>
              <a:rPr sz="4400" spc="0" dirty="0" smtClean="0">
                <a:solidFill>
                  <a:srgbClr val="775F54"/>
                </a:solidFill>
                <a:latin typeface="Arial"/>
                <a:cs typeface="Arial"/>
              </a:rPr>
              <a:t>Plot</a:t>
            </a:r>
            <a:r>
              <a:rPr sz="4400" spc="-75" dirty="0" smtClean="0">
                <a:solidFill>
                  <a:srgbClr val="775F54"/>
                </a:solidFill>
                <a:latin typeface="Arial"/>
                <a:cs typeface="Arial"/>
              </a:rPr>
              <a:t> </a:t>
            </a:r>
            <a:r>
              <a:rPr sz="4400" spc="-245" dirty="0" smtClean="0">
                <a:solidFill>
                  <a:srgbClr val="775F54"/>
                </a:solidFill>
                <a:latin typeface="Arial"/>
                <a:cs typeface="Arial"/>
              </a:rPr>
              <a:t>T</a:t>
            </a:r>
            <a:r>
              <a:rPr sz="4400" spc="0" dirty="0" smtClean="0">
                <a:solidFill>
                  <a:srgbClr val="775F54"/>
                </a:solidFill>
                <a:latin typeface="Arial"/>
                <a:cs typeface="Arial"/>
              </a:rPr>
              <a:t>ypes</a:t>
            </a:r>
            <a:endParaRPr sz="44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56108" y="1638553"/>
            <a:ext cx="8354059" cy="532384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332740" indent="-320040">
              <a:lnSpc>
                <a:spcPct val="100000"/>
              </a:lnSpc>
              <a:buClr>
                <a:srgbClr val="DD8046"/>
              </a:buClr>
              <a:buSzPct val="58333"/>
              <a:buFont typeface="Wingdings"/>
              <a:buChar char=""/>
              <a:tabLst>
                <a:tab pos="332105" algn="l"/>
              </a:tabLst>
            </a:pPr>
            <a:r>
              <a:rPr sz="2400" dirty="0" smtClean="0">
                <a:latin typeface="Arial"/>
                <a:cs typeface="Arial"/>
              </a:rPr>
              <a:t>There are</a:t>
            </a:r>
            <a:r>
              <a:rPr sz="2400" spc="5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several</a:t>
            </a:r>
            <a:r>
              <a:rPr sz="2400" spc="5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pl</a:t>
            </a:r>
            <a:r>
              <a:rPr sz="2400" spc="-10" dirty="0" smtClean="0">
                <a:latin typeface="Arial"/>
                <a:cs typeface="Arial"/>
              </a:rPr>
              <a:t>o</a:t>
            </a:r>
            <a:r>
              <a:rPr sz="2400" spc="0" dirty="0" smtClean="0">
                <a:latin typeface="Arial"/>
                <a:cs typeface="Arial"/>
              </a:rPr>
              <a:t>t</a:t>
            </a:r>
            <a:r>
              <a:rPr sz="2400" spc="5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cho</a:t>
            </a:r>
            <a:r>
              <a:rPr sz="2400" spc="-10" dirty="0" smtClean="0">
                <a:latin typeface="Arial"/>
                <a:cs typeface="Arial"/>
              </a:rPr>
              <a:t>i</a:t>
            </a:r>
            <a:r>
              <a:rPr sz="2400" spc="0" dirty="0" smtClean="0">
                <a:latin typeface="Arial"/>
                <a:cs typeface="Arial"/>
              </a:rPr>
              <a:t>ces:</a:t>
            </a:r>
            <a:endParaRPr sz="2400">
              <a:latin typeface="Arial"/>
              <a:cs typeface="Arial"/>
            </a:endParaRPr>
          </a:p>
          <a:p>
            <a:pPr>
              <a:lnSpc>
                <a:spcPts val="600"/>
              </a:lnSpc>
              <a:spcBef>
                <a:spcPts val="3"/>
              </a:spcBef>
              <a:buClr>
                <a:srgbClr val="DD8046"/>
              </a:buClr>
              <a:buFont typeface="Wingdings"/>
              <a:buChar char=""/>
            </a:pPr>
            <a:endParaRPr sz="600"/>
          </a:p>
          <a:p>
            <a:pPr marL="652780" lvl="1" indent="-274955">
              <a:lnSpc>
                <a:spcPct val="100000"/>
              </a:lnSpc>
              <a:buClr>
                <a:srgbClr val="93B6D2"/>
              </a:buClr>
              <a:buSzPct val="68750"/>
              <a:buFont typeface="Wingdings"/>
              <a:buChar char=""/>
              <a:tabLst>
                <a:tab pos="652780" algn="l"/>
              </a:tabLst>
            </a:pPr>
            <a:r>
              <a:rPr sz="2400" dirty="0" smtClean="0">
                <a:solidFill>
                  <a:srgbClr val="008000"/>
                </a:solidFill>
                <a:latin typeface="Arial"/>
                <a:cs typeface="Arial"/>
              </a:rPr>
              <a:t>S</a:t>
            </a:r>
            <a:r>
              <a:rPr sz="2400" spc="-10" dirty="0" smtClean="0">
                <a:solidFill>
                  <a:srgbClr val="008000"/>
                </a:solidFill>
                <a:latin typeface="Arial"/>
                <a:cs typeface="Arial"/>
              </a:rPr>
              <a:t>i</a:t>
            </a:r>
            <a:r>
              <a:rPr sz="2400" spc="0" dirty="0" smtClean="0">
                <a:solidFill>
                  <a:srgbClr val="008000"/>
                </a:solidFill>
                <a:latin typeface="Arial"/>
                <a:cs typeface="Arial"/>
              </a:rPr>
              <a:t>ng</a:t>
            </a:r>
            <a:r>
              <a:rPr sz="2400" spc="-10" dirty="0" smtClean="0">
                <a:solidFill>
                  <a:srgbClr val="008000"/>
                </a:solidFill>
                <a:latin typeface="Arial"/>
                <a:cs typeface="Arial"/>
              </a:rPr>
              <a:t>l</a:t>
            </a:r>
            <a:r>
              <a:rPr sz="2400" spc="0" dirty="0" smtClean="0">
                <a:solidFill>
                  <a:srgbClr val="008000"/>
                </a:solidFill>
                <a:latin typeface="Arial"/>
                <a:cs typeface="Arial"/>
              </a:rPr>
              <a:t>e</a:t>
            </a:r>
            <a:r>
              <a:rPr sz="2400" spc="20" dirty="0" smtClean="0">
                <a:solidFill>
                  <a:srgbClr val="008000"/>
                </a:solidFill>
                <a:latin typeface="Arial"/>
                <a:cs typeface="Arial"/>
              </a:rPr>
              <a:t> </a:t>
            </a:r>
            <a:r>
              <a:rPr sz="2400" spc="0" dirty="0" smtClean="0">
                <a:solidFill>
                  <a:srgbClr val="008000"/>
                </a:solidFill>
                <a:latin typeface="Arial"/>
                <a:cs typeface="Arial"/>
              </a:rPr>
              <a:t>C</a:t>
            </a:r>
            <a:r>
              <a:rPr sz="2400" spc="-10" dirty="0" smtClean="0">
                <a:solidFill>
                  <a:srgbClr val="008000"/>
                </a:solidFill>
                <a:latin typeface="Arial"/>
                <a:cs typeface="Arial"/>
              </a:rPr>
              <a:t>o</a:t>
            </a:r>
            <a:r>
              <a:rPr sz="2400" spc="0" dirty="0" smtClean="0">
                <a:solidFill>
                  <a:srgbClr val="008000"/>
                </a:solidFill>
                <a:latin typeface="Arial"/>
                <a:cs typeface="Arial"/>
              </a:rPr>
              <a:t>l</a:t>
            </a:r>
            <a:r>
              <a:rPr sz="2400" spc="-10" dirty="0" smtClean="0">
                <a:solidFill>
                  <a:srgbClr val="008000"/>
                </a:solidFill>
                <a:latin typeface="Arial"/>
                <a:cs typeface="Arial"/>
              </a:rPr>
              <a:t>o</a:t>
            </a:r>
            <a:r>
              <a:rPr sz="2400" spc="0" dirty="0" smtClean="0">
                <a:solidFill>
                  <a:srgbClr val="008000"/>
                </a:solidFill>
                <a:latin typeface="Arial"/>
                <a:cs typeface="Arial"/>
              </a:rPr>
              <a:t>r</a:t>
            </a:r>
            <a:r>
              <a:rPr sz="2400" spc="30" dirty="0" smtClean="0">
                <a:solidFill>
                  <a:srgbClr val="008000"/>
                </a:solidFill>
                <a:latin typeface="Arial"/>
                <a:cs typeface="Arial"/>
              </a:rPr>
              <a:t> </a:t>
            </a:r>
            <a:r>
              <a:rPr sz="2400" spc="0" dirty="0" smtClean="0">
                <a:solidFill>
                  <a:srgbClr val="008000"/>
                </a:solidFill>
                <a:latin typeface="Arial"/>
                <a:cs typeface="Arial"/>
              </a:rPr>
              <a:t>H</a:t>
            </a:r>
            <a:r>
              <a:rPr sz="2400" spc="-10" dirty="0" smtClean="0">
                <a:solidFill>
                  <a:srgbClr val="008000"/>
                </a:solidFill>
                <a:latin typeface="Arial"/>
                <a:cs typeface="Arial"/>
              </a:rPr>
              <a:t>i</a:t>
            </a:r>
            <a:r>
              <a:rPr sz="2400" spc="0" dirty="0" smtClean="0">
                <a:solidFill>
                  <a:srgbClr val="008000"/>
                </a:solidFill>
                <a:latin typeface="Arial"/>
                <a:cs typeface="Arial"/>
              </a:rPr>
              <a:t>stogram</a:t>
            </a:r>
            <a:endParaRPr sz="2400">
              <a:latin typeface="Arial"/>
              <a:cs typeface="Arial"/>
            </a:endParaRPr>
          </a:p>
          <a:p>
            <a:pPr marL="1108710" marR="12700" lvl="2" indent="-365760" algn="just">
              <a:lnSpc>
                <a:spcPct val="100000"/>
              </a:lnSpc>
              <a:spcBef>
                <a:spcPts val="490"/>
              </a:spcBef>
              <a:buClr>
                <a:srgbClr val="DD8046"/>
              </a:buClr>
              <a:buSzPct val="75000"/>
              <a:buFont typeface="Wingdings"/>
              <a:buChar char=""/>
              <a:tabLst>
                <a:tab pos="1108075" algn="l"/>
              </a:tabLst>
            </a:pPr>
            <a:r>
              <a:rPr sz="2400" dirty="0" smtClean="0">
                <a:latin typeface="Arial"/>
                <a:cs typeface="Arial"/>
              </a:rPr>
              <a:t>F</a:t>
            </a:r>
            <a:r>
              <a:rPr sz="2400" spc="-10" dirty="0" smtClean="0">
                <a:latin typeface="Arial"/>
                <a:cs typeface="Arial"/>
              </a:rPr>
              <a:t>l</a:t>
            </a:r>
            <a:r>
              <a:rPr sz="2400" spc="0" dirty="0" smtClean="0">
                <a:latin typeface="Arial"/>
                <a:cs typeface="Arial"/>
              </a:rPr>
              <a:t>uorescence</a:t>
            </a:r>
            <a:r>
              <a:rPr sz="2400" spc="15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i</a:t>
            </a:r>
            <a:r>
              <a:rPr sz="2400" spc="-10" dirty="0" smtClean="0">
                <a:latin typeface="Arial"/>
                <a:cs typeface="Arial"/>
              </a:rPr>
              <a:t>n</a:t>
            </a:r>
            <a:r>
              <a:rPr sz="2400" spc="0" dirty="0" smtClean="0">
                <a:latin typeface="Arial"/>
                <a:cs typeface="Arial"/>
              </a:rPr>
              <a:t>tensity</a:t>
            </a:r>
            <a:r>
              <a:rPr sz="2400" spc="10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(FI)</a:t>
            </a:r>
            <a:r>
              <a:rPr sz="2400" spc="-15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versus the number of ce</a:t>
            </a:r>
            <a:r>
              <a:rPr sz="2400" spc="-10" dirty="0" smtClean="0">
                <a:latin typeface="Arial"/>
                <a:cs typeface="Arial"/>
              </a:rPr>
              <a:t>l</a:t>
            </a:r>
            <a:r>
              <a:rPr sz="2400" spc="0" dirty="0" smtClean="0">
                <a:latin typeface="Arial"/>
                <a:cs typeface="Arial"/>
              </a:rPr>
              <a:t>ls counted.</a:t>
            </a:r>
            <a:endParaRPr sz="2400">
              <a:latin typeface="Arial"/>
              <a:cs typeface="Arial"/>
            </a:endParaRPr>
          </a:p>
          <a:p>
            <a:pPr lvl="2">
              <a:lnSpc>
                <a:spcPts val="600"/>
              </a:lnSpc>
              <a:spcBef>
                <a:spcPts val="2"/>
              </a:spcBef>
              <a:buClr>
                <a:srgbClr val="DD8046"/>
              </a:buClr>
              <a:buFont typeface="Wingdings"/>
              <a:buChar char=""/>
            </a:pPr>
            <a:endParaRPr sz="600"/>
          </a:p>
          <a:p>
            <a:pPr marL="652780" lvl="1" indent="-274955">
              <a:lnSpc>
                <a:spcPct val="100000"/>
              </a:lnSpc>
              <a:buClr>
                <a:srgbClr val="93B6D2"/>
              </a:buClr>
              <a:buSzPct val="68750"/>
              <a:buFont typeface="Wingdings"/>
              <a:buChar char=""/>
              <a:tabLst>
                <a:tab pos="652780" algn="l"/>
              </a:tabLst>
            </a:pPr>
            <a:r>
              <a:rPr sz="2400" spc="-135" dirty="0" smtClean="0">
                <a:solidFill>
                  <a:srgbClr val="008000"/>
                </a:solidFill>
                <a:latin typeface="Arial"/>
                <a:cs typeface="Arial"/>
              </a:rPr>
              <a:t>T</a:t>
            </a:r>
            <a:r>
              <a:rPr sz="2400" spc="0" dirty="0" smtClean="0">
                <a:solidFill>
                  <a:srgbClr val="008000"/>
                </a:solidFill>
                <a:latin typeface="Arial"/>
                <a:cs typeface="Arial"/>
              </a:rPr>
              <a:t>wo</a:t>
            </a:r>
            <a:r>
              <a:rPr sz="2400" spc="-10" dirty="0" smtClean="0">
                <a:solidFill>
                  <a:srgbClr val="008000"/>
                </a:solidFill>
                <a:latin typeface="Arial"/>
                <a:cs typeface="Arial"/>
              </a:rPr>
              <a:t> </a:t>
            </a:r>
            <a:r>
              <a:rPr sz="2400" spc="0" dirty="0" smtClean="0">
                <a:solidFill>
                  <a:srgbClr val="008000"/>
                </a:solidFill>
                <a:latin typeface="Arial"/>
                <a:cs typeface="Arial"/>
              </a:rPr>
              <a:t>Col</a:t>
            </a:r>
            <a:r>
              <a:rPr sz="2400" spc="-10" dirty="0" smtClean="0">
                <a:solidFill>
                  <a:srgbClr val="008000"/>
                </a:solidFill>
                <a:latin typeface="Arial"/>
                <a:cs typeface="Arial"/>
              </a:rPr>
              <a:t>o</a:t>
            </a:r>
            <a:r>
              <a:rPr sz="2400" spc="0" dirty="0" smtClean="0">
                <a:solidFill>
                  <a:srgbClr val="008000"/>
                </a:solidFill>
                <a:latin typeface="Arial"/>
                <a:cs typeface="Arial"/>
              </a:rPr>
              <a:t>r</a:t>
            </a:r>
            <a:r>
              <a:rPr sz="2400" spc="30" dirty="0" smtClean="0">
                <a:solidFill>
                  <a:srgbClr val="008000"/>
                </a:solidFill>
                <a:latin typeface="Arial"/>
                <a:cs typeface="Arial"/>
              </a:rPr>
              <a:t> </a:t>
            </a:r>
            <a:r>
              <a:rPr sz="2400" spc="0" dirty="0" smtClean="0">
                <a:solidFill>
                  <a:srgbClr val="008000"/>
                </a:solidFill>
                <a:latin typeface="Arial"/>
                <a:cs typeface="Arial"/>
              </a:rPr>
              <a:t>D</a:t>
            </a:r>
            <a:r>
              <a:rPr sz="2400" spc="-10" dirty="0" smtClean="0">
                <a:solidFill>
                  <a:srgbClr val="008000"/>
                </a:solidFill>
                <a:latin typeface="Arial"/>
                <a:cs typeface="Arial"/>
              </a:rPr>
              <a:t>o</a:t>
            </a:r>
            <a:r>
              <a:rPr sz="2400" spc="0" dirty="0" smtClean="0">
                <a:solidFill>
                  <a:srgbClr val="008000"/>
                </a:solidFill>
                <a:latin typeface="Arial"/>
                <a:cs typeface="Arial"/>
              </a:rPr>
              <a:t>t </a:t>
            </a:r>
            <a:r>
              <a:rPr sz="2400" spc="-10" dirty="0" smtClean="0">
                <a:solidFill>
                  <a:srgbClr val="008000"/>
                </a:solidFill>
                <a:latin typeface="Arial"/>
                <a:cs typeface="Arial"/>
              </a:rPr>
              <a:t>P</a:t>
            </a:r>
            <a:r>
              <a:rPr sz="2400" spc="0" dirty="0" smtClean="0">
                <a:solidFill>
                  <a:srgbClr val="008000"/>
                </a:solidFill>
                <a:latin typeface="Arial"/>
                <a:cs typeface="Arial"/>
              </a:rPr>
              <a:t>l</a:t>
            </a:r>
            <a:r>
              <a:rPr sz="2400" spc="-10" dirty="0" smtClean="0">
                <a:solidFill>
                  <a:srgbClr val="008000"/>
                </a:solidFill>
                <a:latin typeface="Arial"/>
                <a:cs typeface="Arial"/>
              </a:rPr>
              <a:t>o</a:t>
            </a:r>
            <a:r>
              <a:rPr sz="2400" spc="0" dirty="0" smtClean="0">
                <a:solidFill>
                  <a:srgbClr val="008000"/>
                </a:solidFill>
                <a:latin typeface="Arial"/>
                <a:cs typeface="Arial"/>
              </a:rPr>
              <a:t>t</a:t>
            </a:r>
            <a:endParaRPr sz="2400">
              <a:latin typeface="Arial"/>
              <a:cs typeface="Arial"/>
            </a:endParaRPr>
          </a:p>
          <a:p>
            <a:pPr lvl="1">
              <a:lnSpc>
                <a:spcPts val="500"/>
              </a:lnSpc>
              <a:spcBef>
                <a:spcPts val="3"/>
              </a:spcBef>
              <a:buClr>
                <a:srgbClr val="93B6D2"/>
              </a:buClr>
              <a:buFont typeface="Wingdings"/>
              <a:buChar char=""/>
            </a:pPr>
            <a:endParaRPr sz="500"/>
          </a:p>
          <a:p>
            <a:pPr marL="1108710" lvl="2" indent="-365760">
              <a:lnSpc>
                <a:spcPct val="100000"/>
              </a:lnSpc>
              <a:buClr>
                <a:srgbClr val="DD8046"/>
              </a:buClr>
              <a:buSzPct val="75000"/>
              <a:buFont typeface="Wingdings"/>
              <a:buChar char=""/>
              <a:tabLst>
                <a:tab pos="1108075" algn="l"/>
              </a:tabLst>
            </a:pPr>
            <a:r>
              <a:rPr sz="2400" dirty="0" smtClean="0">
                <a:latin typeface="Arial"/>
                <a:cs typeface="Arial"/>
              </a:rPr>
              <a:t>FI</a:t>
            </a:r>
            <a:r>
              <a:rPr sz="2400" spc="-20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of </a:t>
            </a:r>
            <a:r>
              <a:rPr sz="2400" spc="-10" dirty="0" smtClean="0">
                <a:latin typeface="Arial"/>
                <a:cs typeface="Arial"/>
              </a:rPr>
              <a:t>p</a:t>
            </a:r>
            <a:r>
              <a:rPr sz="2400" spc="0" dirty="0" smtClean="0">
                <a:latin typeface="Arial"/>
                <a:cs typeface="Arial"/>
              </a:rPr>
              <a:t>arameter 1</a:t>
            </a:r>
            <a:r>
              <a:rPr sz="2400" spc="5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versus </a:t>
            </a:r>
            <a:r>
              <a:rPr sz="2400" spc="-10" dirty="0" smtClean="0">
                <a:latin typeface="Arial"/>
                <a:cs typeface="Arial"/>
              </a:rPr>
              <a:t>F</a:t>
            </a:r>
            <a:r>
              <a:rPr sz="2400" spc="0" dirty="0" smtClean="0">
                <a:latin typeface="Arial"/>
                <a:cs typeface="Arial"/>
              </a:rPr>
              <a:t>I of</a:t>
            </a:r>
            <a:r>
              <a:rPr sz="2400" spc="-10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P</a:t>
            </a:r>
            <a:r>
              <a:rPr sz="2400" spc="-10" dirty="0" smtClean="0">
                <a:latin typeface="Arial"/>
                <a:cs typeface="Arial"/>
              </a:rPr>
              <a:t>a</a:t>
            </a:r>
            <a:r>
              <a:rPr sz="2400" spc="0" dirty="0" smtClean="0">
                <a:latin typeface="Arial"/>
                <a:cs typeface="Arial"/>
              </a:rPr>
              <a:t>rameter 2</a:t>
            </a:r>
            <a:endParaRPr sz="2400">
              <a:latin typeface="Arial"/>
              <a:cs typeface="Arial"/>
            </a:endParaRPr>
          </a:p>
          <a:p>
            <a:pPr lvl="2">
              <a:lnSpc>
                <a:spcPts val="600"/>
              </a:lnSpc>
              <a:spcBef>
                <a:spcPts val="0"/>
              </a:spcBef>
              <a:buClr>
                <a:srgbClr val="DD8046"/>
              </a:buClr>
              <a:buFont typeface="Wingdings"/>
              <a:buChar char=""/>
            </a:pPr>
            <a:endParaRPr sz="600"/>
          </a:p>
          <a:p>
            <a:pPr marL="652780" lvl="1" indent="-274955">
              <a:lnSpc>
                <a:spcPct val="100000"/>
              </a:lnSpc>
              <a:buClr>
                <a:srgbClr val="93B6D2"/>
              </a:buClr>
              <a:buSzPct val="68750"/>
              <a:buFont typeface="Wingdings"/>
              <a:buChar char=""/>
              <a:tabLst>
                <a:tab pos="652780" algn="l"/>
              </a:tabLst>
            </a:pPr>
            <a:r>
              <a:rPr sz="2400" spc="-135" dirty="0" smtClean="0">
                <a:solidFill>
                  <a:srgbClr val="008000"/>
                </a:solidFill>
                <a:latin typeface="Arial"/>
                <a:cs typeface="Arial"/>
              </a:rPr>
              <a:t>T</a:t>
            </a:r>
            <a:r>
              <a:rPr sz="2400" spc="0" dirty="0" smtClean="0">
                <a:solidFill>
                  <a:srgbClr val="008000"/>
                </a:solidFill>
                <a:latin typeface="Arial"/>
                <a:cs typeface="Arial"/>
              </a:rPr>
              <a:t>wo</a:t>
            </a:r>
            <a:r>
              <a:rPr sz="2400" spc="-10" dirty="0" smtClean="0">
                <a:solidFill>
                  <a:srgbClr val="008000"/>
                </a:solidFill>
                <a:latin typeface="Arial"/>
                <a:cs typeface="Arial"/>
              </a:rPr>
              <a:t> </a:t>
            </a:r>
            <a:r>
              <a:rPr sz="2400" spc="0" dirty="0" smtClean="0">
                <a:solidFill>
                  <a:srgbClr val="008000"/>
                </a:solidFill>
                <a:latin typeface="Arial"/>
                <a:cs typeface="Arial"/>
              </a:rPr>
              <a:t>Col</a:t>
            </a:r>
            <a:r>
              <a:rPr sz="2400" spc="-10" dirty="0" smtClean="0">
                <a:solidFill>
                  <a:srgbClr val="008000"/>
                </a:solidFill>
                <a:latin typeface="Arial"/>
                <a:cs typeface="Arial"/>
              </a:rPr>
              <a:t>o</a:t>
            </a:r>
            <a:r>
              <a:rPr sz="2400" spc="0" dirty="0" smtClean="0">
                <a:solidFill>
                  <a:srgbClr val="008000"/>
                </a:solidFill>
                <a:latin typeface="Arial"/>
                <a:cs typeface="Arial"/>
              </a:rPr>
              <a:t>r</a:t>
            </a:r>
            <a:r>
              <a:rPr sz="2400" spc="30" dirty="0" smtClean="0">
                <a:solidFill>
                  <a:srgbClr val="008000"/>
                </a:solidFill>
                <a:latin typeface="Arial"/>
                <a:cs typeface="Arial"/>
              </a:rPr>
              <a:t> </a:t>
            </a:r>
            <a:r>
              <a:rPr sz="2400" spc="0" dirty="0" smtClean="0">
                <a:solidFill>
                  <a:srgbClr val="008000"/>
                </a:solidFill>
                <a:latin typeface="Arial"/>
                <a:cs typeface="Arial"/>
              </a:rPr>
              <a:t>C</a:t>
            </a:r>
            <a:r>
              <a:rPr sz="2400" spc="-10" dirty="0" smtClean="0">
                <a:solidFill>
                  <a:srgbClr val="008000"/>
                </a:solidFill>
                <a:latin typeface="Arial"/>
                <a:cs typeface="Arial"/>
              </a:rPr>
              <a:t>o</a:t>
            </a:r>
            <a:r>
              <a:rPr sz="2400" spc="0" dirty="0" smtClean="0">
                <a:solidFill>
                  <a:srgbClr val="008000"/>
                </a:solidFill>
                <a:latin typeface="Arial"/>
                <a:cs typeface="Arial"/>
              </a:rPr>
              <a:t>ntour P</a:t>
            </a:r>
            <a:r>
              <a:rPr sz="2400" spc="-10" dirty="0" smtClean="0">
                <a:solidFill>
                  <a:srgbClr val="008000"/>
                </a:solidFill>
                <a:latin typeface="Arial"/>
                <a:cs typeface="Arial"/>
              </a:rPr>
              <a:t>l</a:t>
            </a:r>
            <a:r>
              <a:rPr sz="2400" spc="0" dirty="0" smtClean="0">
                <a:solidFill>
                  <a:srgbClr val="008000"/>
                </a:solidFill>
                <a:latin typeface="Arial"/>
                <a:cs typeface="Arial"/>
              </a:rPr>
              <a:t>ot</a:t>
            </a:r>
            <a:endParaRPr sz="2400">
              <a:latin typeface="Arial"/>
              <a:cs typeface="Arial"/>
            </a:endParaRPr>
          </a:p>
          <a:p>
            <a:pPr lvl="1">
              <a:lnSpc>
                <a:spcPts val="500"/>
              </a:lnSpc>
              <a:spcBef>
                <a:spcPts val="3"/>
              </a:spcBef>
              <a:buClr>
                <a:srgbClr val="93B6D2"/>
              </a:buClr>
              <a:buFont typeface="Wingdings"/>
              <a:buChar char=""/>
            </a:pPr>
            <a:endParaRPr sz="500"/>
          </a:p>
          <a:p>
            <a:pPr marL="1108710" marR="59690" lvl="2" indent="-365760" algn="just">
              <a:lnSpc>
                <a:spcPct val="100000"/>
              </a:lnSpc>
              <a:buClr>
                <a:srgbClr val="DD8046"/>
              </a:buClr>
              <a:buSzPct val="75000"/>
              <a:buFont typeface="Wingdings"/>
              <a:buChar char=""/>
              <a:tabLst>
                <a:tab pos="1108075" algn="l"/>
              </a:tabLst>
            </a:pPr>
            <a:r>
              <a:rPr sz="2400" dirty="0" smtClean="0">
                <a:latin typeface="Arial"/>
                <a:cs typeface="Arial"/>
              </a:rPr>
              <a:t>C</a:t>
            </a:r>
            <a:r>
              <a:rPr sz="2400" spc="-10" dirty="0" smtClean="0">
                <a:latin typeface="Arial"/>
                <a:cs typeface="Arial"/>
              </a:rPr>
              <a:t>o</a:t>
            </a:r>
            <a:r>
              <a:rPr sz="2400" spc="0" dirty="0" smtClean="0">
                <a:latin typeface="Arial"/>
                <a:cs typeface="Arial"/>
              </a:rPr>
              <a:t>nc</a:t>
            </a:r>
            <a:r>
              <a:rPr sz="2400" spc="-10" dirty="0" smtClean="0">
                <a:latin typeface="Arial"/>
                <a:cs typeface="Arial"/>
              </a:rPr>
              <a:t>e</a:t>
            </a:r>
            <a:r>
              <a:rPr sz="2400" spc="0" dirty="0" smtClean="0">
                <a:latin typeface="Arial"/>
                <a:cs typeface="Arial"/>
              </a:rPr>
              <a:t>ntric</a:t>
            </a:r>
            <a:r>
              <a:rPr sz="2400" spc="10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rin</a:t>
            </a:r>
            <a:r>
              <a:rPr sz="2400" spc="-10" dirty="0" smtClean="0">
                <a:latin typeface="Arial"/>
                <a:cs typeface="Arial"/>
              </a:rPr>
              <a:t>g</a:t>
            </a:r>
            <a:r>
              <a:rPr sz="2400" spc="0" dirty="0" smtClean="0">
                <a:latin typeface="Arial"/>
                <a:cs typeface="Arial"/>
              </a:rPr>
              <a:t>s</a:t>
            </a:r>
            <a:r>
              <a:rPr sz="2400" spc="10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form</a:t>
            </a:r>
            <a:r>
              <a:rPr sz="2400" spc="-15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arou</a:t>
            </a:r>
            <a:r>
              <a:rPr sz="2400" spc="-15" dirty="0" smtClean="0">
                <a:latin typeface="Arial"/>
                <a:cs typeface="Arial"/>
              </a:rPr>
              <a:t>n</a:t>
            </a:r>
            <a:r>
              <a:rPr sz="2400" spc="0" dirty="0" smtClean="0">
                <a:latin typeface="Arial"/>
                <a:cs typeface="Arial"/>
              </a:rPr>
              <a:t>d</a:t>
            </a:r>
            <a:r>
              <a:rPr sz="2400" spc="10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p</a:t>
            </a:r>
            <a:r>
              <a:rPr sz="2400" spc="-10" dirty="0" smtClean="0">
                <a:latin typeface="Arial"/>
                <a:cs typeface="Arial"/>
              </a:rPr>
              <a:t>o</a:t>
            </a:r>
            <a:r>
              <a:rPr sz="2400" spc="0" dirty="0" smtClean="0">
                <a:latin typeface="Arial"/>
                <a:cs typeface="Arial"/>
              </a:rPr>
              <a:t>p</a:t>
            </a:r>
            <a:r>
              <a:rPr sz="2400" spc="-10" dirty="0" smtClean="0">
                <a:latin typeface="Arial"/>
                <a:cs typeface="Arial"/>
              </a:rPr>
              <a:t>u</a:t>
            </a:r>
            <a:r>
              <a:rPr sz="2400" spc="0" dirty="0" smtClean="0">
                <a:latin typeface="Arial"/>
                <a:cs typeface="Arial"/>
              </a:rPr>
              <a:t>l</a:t>
            </a:r>
            <a:r>
              <a:rPr sz="2400" spc="-10" dirty="0" smtClean="0">
                <a:latin typeface="Arial"/>
                <a:cs typeface="Arial"/>
              </a:rPr>
              <a:t>a</a:t>
            </a:r>
            <a:r>
              <a:rPr sz="2400" spc="0" dirty="0" smtClean="0">
                <a:latin typeface="Arial"/>
                <a:cs typeface="Arial"/>
              </a:rPr>
              <a:t>tio</a:t>
            </a:r>
            <a:r>
              <a:rPr sz="2400" spc="-10" dirty="0" smtClean="0">
                <a:latin typeface="Arial"/>
                <a:cs typeface="Arial"/>
              </a:rPr>
              <a:t>n</a:t>
            </a:r>
            <a:r>
              <a:rPr sz="2400" spc="0" dirty="0" smtClean="0">
                <a:latin typeface="Arial"/>
                <a:cs typeface="Arial"/>
              </a:rPr>
              <a:t>s. </a:t>
            </a:r>
            <a:r>
              <a:rPr sz="2400" spc="-15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T</a:t>
            </a:r>
            <a:r>
              <a:rPr sz="2400" spc="-10" dirty="0" smtClean="0">
                <a:latin typeface="Arial"/>
                <a:cs typeface="Arial"/>
              </a:rPr>
              <a:t>h</a:t>
            </a:r>
            <a:r>
              <a:rPr sz="2400" spc="0" dirty="0" smtClean="0">
                <a:latin typeface="Arial"/>
                <a:cs typeface="Arial"/>
              </a:rPr>
              <a:t>e more de</a:t>
            </a:r>
            <a:r>
              <a:rPr sz="2400" spc="-10" dirty="0" smtClean="0">
                <a:latin typeface="Arial"/>
                <a:cs typeface="Arial"/>
              </a:rPr>
              <a:t>n</a:t>
            </a:r>
            <a:r>
              <a:rPr sz="2400" spc="0" dirty="0" smtClean="0">
                <a:latin typeface="Arial"/>
                <a:cs typeface="Arial"/>
              </a:rPr>
              <a:t>se</a:t>
            </a:r>
            <a:r>
              <a:rPr sz="2400" spc="10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the </a:t>
            </a:r>
            <a:r>
              <a:rPr sz="2400" spc="-10" dirty="0" smtClean="0">
                <a:latin typeface="Arial"/>
                <a:cs typeface="Arial"/>
              </a:rPr>
              <a:t>p</a:t>
            </a:r>
            <a:r>
              <a:rPr sz="2400" spc="0" dirty="0" smtClean="0">
                <a:latin typeface="Arial"/>
                <a:cs typeface="Arial"/>
              </a:rPr>
              <a:t>op</a:t>
            </a:r>
            <a:r>
              <a:rPr sz="2400" spc="-10" dirty="0" smtClean="0">
                <a:latin typeface="Arial"/>
                <a:cs typeface="Arial"/>
              </a:rPr>
              <a:t>u</a:t>
            </a:r>
            <a:r>
              <a:rPr sz="2400" spc="0" dirty="0" smtClean="0">
                <a:latin typeface="Arial"/>
                <a:cs typeface="Arial"/>
              </a:rPr>
              <a:t>l</a:t>
            </a:r>
            <a:r>
              <a:rPr sz="2400" spc="-10" dirty="0" smtClean="0">
                <a:latin typeface="Arial"/>
                <a:cs typeface="Arial"/>
              </a:rPr>
              <a:t>a</a:t>
            </a:r>
            <a:r>
              <a:rPr sz="2400" spc="0" dirty="0" smtClean="0">
                <a:latin typeface="Arial"/>
                <a:cs typeface="Arial"/>
              </a:rPr>
              <a:t>tion,</a:t>
            </a:r>
            <a:r>
              <a:rPr sz="2400" spc="35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the </a:t>
            </a:r>
            <a:r>
              <a:rPr sz="2400" spc="-10" dirty="0" smtClean="0">
                <a:latin typeface="Arial"/>
                <a:cs typeface="Arial"/>
              </a:rPr>
              <a:t>c</a:t>
            </a:r>
            <a:r>
              <a:rPr sz="2400" spc="0" dirty="0" smtClean="0">
                <a:latin typeface="Arial"/>
                <a:cs typeface="Arial"/>
              </a:rPr>
              <a:t>l</a:t>
            </a:r>
            <a:r>
              <a:rPr sz="2400" spc="-10" dirty="0" smtClean="0">
                <a:latin typeface="Arial"/>
                <a:cs typeface="Arial"/>
              </a:rPr>
              <a:t>o</a:t>
            </a:r>
            <a:r>
              <a:rPr sz="2400" spc="0" dirty="0" smtClean="0">
                <a:latin typeface="Arial"/>
                <a:cs typeface="Arial"/>
              </a:rPr>
              <a:t>ser</a:t>
            </a:r>
            <a:r>
              <a:rPr sz="2400" spc="15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the r</a:t>
            </a:r>
            <a:r>
              <a:rPr sz="2400" spc="-10" dirty="0" smtClean="0">
                <a:latin typeface="Arial"/>
                <a:cs typeface="Arial"/>
              </a:rPr>
              <a:t>i</a:t>
            </a:r>
            <a:r>
              <a:rPr sz="2400" spc="0" dirty="0" smtClean="0">
                <a:latin typeface="Arial"/>
                <a:cs typeface="Arial"/>
              </a:rPr>
              <a:t>ngs</a:t>
            </a:r>
            <a:r>
              <a:rPr sz="2400" spc="5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are</a:t>
            </a:r>
            <a:r>
              <a:rPr sz="2400" spc="-10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to </a:t>
            </a:r>
            <a:r>
              <a:rPr sz="2400" spc="-10" dirty="0" smtClean="0">
                <a:latin typeface="Arial"/>
                <a:cs typeface="Arial"/>
              </a:rPr>
              <a:t>e</a:t>
            </a:r>
            <a:r>
              <a:rPr sz="2400" spc="0" dirty="0" smtClean="0">
                <a:latin typeface="Arial"/>
                <a:cs typeface="Arial"/>
              </a:rPr>
              <a:t>ach other</a:t>
            </a:r>
            <a:endParaRPr sz="2400">
              <a:latin typeface="Arial"/>
              <a:cs typeface="Arial"/>
            </a:endParaRPr>
          </a:p>
          <a:p>
            <a:pPr lvl="2">
              <a:lnSpc>
                <a:spcPts val="600"/>
              </a:lnSpc>
              <a:spcBef>
                <a:spcPts val="0"/>
              </a:spcBef>
              <a:buClr>
                <a:srgbClr val="DD8046"/>
              </a:buClr>
              <a:buFont typeface="Wingdings"/>
              <a:buChar char=""/>
            </a:pPr>
            <a:endParaRPr sz="600"/>
          </a:p>
          <a:p>
            <a:pPr marL="652780" lvl="1" indent="-274955">
              <a:lnSpc>
                <a:spcPct val="100000"/>
              </a:lnSpc>
              <a:buClr>
                <a:srgbClr val="93B6D2"/>
              </a:buClr>
              <a:buSzPct val="68750"/>
              <a:buFont typeface="Wingdings"/>
              <a:buChar char=""/>
              <a:tabLst>
                <a:tab pos="652780" algn="l"/>
              </a:tabLst>
            </a:pPr>
            <a:r>
              <a:rPr sz="2400" spc="-135" dirty="0" smtClean="0">
                <a:solidFill>
                  <a:srgbClr val="008000"/>
                </a:solidFill>
                <a:latin typeface="Arial"/>
                <a:cs typeface="Arial"/>
              </a:rPr>
              <a:t>T</a:t>
            </a:r>
            <a:r>
              <a:rPr sz="2400" spc="0" dirty="0" smtClean="0">
                <a:solidFill>
                  <a:srgbClr val="008000"/>
                </a:solidFill>
                <a:latin typeface="Arial"/>
                <a:cs typeface="Arial"/>
              </a:rPr>
              <a:t>wo</a:t>
            </a:r>
            <a:r>
              <a:rPr sz="2400" spc="-10" dirty="0" smtClean="0">
                <a:solidFill>
                  <a:srgbClr val="008000"/>
                </a:solidFill>
                <a:latin typeface="Arial"/>
                <a:cs typeface="Arial"/>
              </a:rPr>
              <a:t> </a:t>
            </a:r>
            <a:r>
              <a:rPr sz="2400" spc="0" dirty="0" smtClean="0">
                <a:solidFill>
                  <a:srgbClr val="008000"/>
                </a:solidFill>
                <a:latin typeface="Arial"/>
                <a:cs typeface="Arial"/>
              </a:rPr>
              <a:t>Col</a:t>
            </a:r>
            <a:r>
              <a:rPr sz="2400" spc="-10" dirty="0" smtClean="0">
                <a:solidFill>
                  <a:srgbClr val="008000"/>
                </a:solidFill>
                <a:latin typeface="Arial"/>
                <a:cs typeface="Arial"/>
              </a:rPr>
              <a:t>o</a:t>
            </a:r>
            <a:r>
              <a:rPr sz="2400" spc="0" dirty="0" smtClean="0">
                <a:solidFill>
                  <a:srgbClr val="008000"/>
                </a:solidFill>
                <a:latin typeface="Arial"/>
                <a:cs typeface="Arial"/>
              </a:rPr>
              <a:t>r</a:t>
            </a:r>
            <a:r>
              <a:rPr sz="2400" spc="30" dirty="0" smtClean="0">
                <a:solidFill>
                  <a:srgbClr val="008000"/>
                </a:solidFill>
                <a:latin typeface="Arial"/>
                <a:cs typeface="Arial"/>
              </a:rPr>
              <a:t> </a:t>
            </a:r>
            <a:r>
              <a:rPr sz="2400" spc="0" dirty="0" smtClean="0">
                <a:solidFill>
                  <a:srgbClr val="008000"/>
                </a:solidFill>
                <a:latin typeface="Arial"/>
                <a:cs typeface="Arial"/>
              </a:rPr>
              <a:t>D</a:t>
            </a:r>
            <a:r>
              <a:rPr sz="2400" spc="-10" dirty="0" smtClean="0">
                <a:solidFill>
                  <a:srgbClr val="008000"/>
                </a:solidFill>
                <a:latin typeface="Arial"/>
                <a:cs typeface="Arial"/>
              </a:rPr>
              <a:t>e</a:t>
            </a:r>
            <a:r>
              <a:rPr sz="2400" spc="0" dirty="0" smtClean="0">
                <a:solidFill>
                  <a:srgbClr val="008000"/>
                </a:solidFill>
                <a:latin typeface="Arial"/>
                <a:cs typeface="Arial"/>
              </a:rPr>
              <a:t>nsity</a:t>
            </a:r>
            <a:r>
              <a:rPr sz="2400" spc="10" dirty="0" smtClean="0">
                <a:solidFill>
                  <a:srgbClr val="008000"/>
                </a:solidFill>
                <a:latin typeface="Arial"/>
                <a:cs typeface="Arial"/>
              </a:rPr>
              <a:t> </a:t>
            </a:r>
            <a:r>
              <a:rPr sz="2400" spc="0" dirty="0" smtClean="0">
                <a:solidFill>
                  <a:srgbClr val="008000"/>
                </a:solidFill>
                <a:latin typeface="Arial"/>
                <a:cs typeface="Arial"/>
              </a:rPr>
              <a:t>P</a:t>
            </a:r>
            <a:r>
              <a:rPr sz="2400" spc="-10" dirty="0" smtClean="0">
                <a:solidFill>
                  <a:srgbClr val="008000"/>
                </a:solidFill>
                <a:latin typeface="Arial"/>
                <a:cs typeface="Arial"/>
              </a:rPr>
              <a:t>l</a:t>
            </a:r>
            <a:r>
              <a:rPr sz="2400" spc="0" dirty="0" smtClean="0">
                <a:solidFill>
                  <a:srgbClr val="008000"/>
                </a:solidFill>
                <a:latin typeface="Arial"/>
                <a:cs typeface="Arial"/>
              </a:rPr>
              <a:t>ot</a:t>
            </a:r>
            <a:endParaRPr sz="2400">
              <a:latin typeface="Arial"/>
              <a:cs typeface="Arial"/>
            </a:endParaRPr>
          </a:p>
          <a:p>
            <a:pPr marL="1108710" marR="13335" lvl="2" indent="-365760" algn="just">
              <a:lnSpc>
                <a:spcPct val="100000"/>
              </a:lnSpc>
              <a:spcBef>
                <a:spcPts val="495"/>
              </a:spcBef>
              <a:buClr>
                <a:srgbClr val="DD8046"/>
              </a:buClr>
              <a:buSzPct val="75000"/>
              <a:buFont typeface="Wingdings"/>
              <a:buChar char=""/>
              <a:tabLst>
                <a:tab pos="1108075" algn="l"/>
              </a:tabLst>
            </a:pPr>
            <a:r>
              <a:rPr sz="2400" dirty="0" smtClean="0">
                <a:latin typeface="Arial"/>
                <a:cs typeface="Arial"/>
              </a:rPr>
              <a:t>Areas of h</a:t>
            </a:r>
            <a:r>
              <a:rPr sz="2400" spc="-15" dirty="0" smtClean="0">
                <a:latin typeface="Arial"/>
                <a:cs typeface="Arial"/>
              </a:rPr>
              <a:t>i</a:t>
            </a:r>
            <a:r>
              <a:rPr sz="2400" spc="0" dirty="0" smtClean="0">
                <a:latin typeface="Arial"/>
                <a:cs typeface="Arial"/>
              </a:rPr>
              <a:t>gh</a:t>
            </a:r>
            <a:r>
              <a:rPr sz="2400" spc="-10" dirty="0" smtClean="0">
                <a:latin typeface="Arial"/>
                <a:cs typeface="Arial"/>
              </a:rPr>
              <a:t>e</a:t>
            </a:r>
            <a:r>
              <a:rPr sz="2400" spc="0" dirty="0" smtClean="0">
                <a:latin typeface="Arial"/>
                <a:cs typeface="Arial"/>
              </a:rPr>
              <a:t>r</a:t>
            </a:r>
            <a:r>
              <a:rPr sz="2400" spc="30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de</a:t>
            </a:r>
            <a:r>
              <a:rPr sz="2400" spc="-10" dirty="0" smtClean="0">
                <a:latin typeface="Arial"/>
                <a:cs typeface="Arial"/>
              </a:rPr>
              <a:t>n</a:t>
            </a:r>
            <a:r>
              <a:rPr sz="2400" spc="0" dirty="0" smtClean="0">
                <a:latin typeface="Arial"/>
                <a:cs typeface="Arial"/>
              </a:rPr>
              <a:t>sity wi</a:t>
            </a:r>
            <a:r>
              <a:rPr sz="2400" spc="-10" dirty="0" smtClean="0">
                <a:latin typeface="Arial"/>
                <a:cs typeface="Arial"/>
              </a:rPr>
              <a:t>l</a:t>
            </a:r>
            <a:r>
              <a:rPr sz="2400" spc="0" dirty="0" smtClean="0">
                <a:latin typeface="Arial"/>
                <a:cs typeface="Arial"/>
              </a:rPr>
              <a:t>l</a:t>
            </a:r>
            <a:r>
              <a:rPr sz="2400" spc="20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have</a:t>
            </a:r>
            <a:r>
              <a:rPr sz="2400" spc="5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a di</a:t>
            </a:r>
            <a:r>
              <a:rPr sz="2400" spc="-50" dirty="0" smtClean="0">
                <a:latin typeface="Arial"/>
                <a:cs typeface="Arial"/>
              </a:rPr>
              <a:t>f</a:t>
            </a:r>
            <a:r>
              <a:rPr sz="2400" spc="0" dirty="0" smtClean="0">
                <a:latin typeface="Arial"/>
                <a:cs typeface="Arial"/>
              </a:rPr>
              <a:t>ferent</a:t>
            </a:r>
            <a:r>
              <a:rPr sz="2400" spc="-10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col</a:t>
            </a:r>
            <a:r>
              <a:rPr sz="2400" spc="-10" dirty="0" smtClean="0">
                <a:latin typeface="Arial"/>
                <a:cs typeface="Arial"/>
              </a:rPr>
              <a:t>o</a:t>
            </a:r>
            <a:r>
              <a:rPr sz="2400" spc="0" dirty="0" smtClean="0">
                <a:latin typeface="Arial"/>
                <a:cs typeface="Arial"/>
              </a:rPr>
              <a:t>r</a:t>
            </a:r>
            <a:r>
              <a:rPr sz="2400" spc="15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than other areas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28600" y="2590800"/>
            <a:ext cx="2514600" cy="247497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222504" y="2584704"/>
            <a:ext cx="2526792" cy="2487168"/>
          </a:xfrm>
          <a:custGeom>
            <a:avLst/>
            <a:gdLst/>
            <a:ahLst/>
            <a:cxnLst/>
            <a:rect l="l" t="t" r="r" b="b"/>
            <a:pathLst>
              <a:path w="2526792" h="2487168">
                <a:moveTo>
                  <a:pt x="0" y="2487168"/>
                </a:moveTo>
                <a:lnTo>
                  <a:pt x="2526792" y="2487168"/>
                </a:lnTo>
                <a:lnTo>
                  <a:pt x="2526792" y="0"/>
                </a:lnTo>
                <a:lnTo>
                  <a:pt x="0" y="0"/>
                </a:lnTo>
                <a:lnTo>
                  <a:pt x="0" y="2487168"/>
                </a:lnTo>
                <a:close/>
              </a:path>
            </a:pathLst>
          </a:custGeom>
          <a:ln w="12191">
            <a:solidFill>
              <a:srgbClr val="775F54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50265" rIns="0" bIns="0" rtlCol="0">
            <a:noAutofit/>
          </a:bodyPr>
          <a:lstStyle/>
          <a:p>
            <a:pPr marL="568325">
              <a:lnSpc>
                <a:spcPct val="100000"/>
              </a:lnSpc>
            </a:pPr>
            <a:r>
              <a:rPr sz="4400" dirty="0" smtClean="0">
                <a:solidFill>
                  <a:srgbClr val="775F54"/>
                </a:solidFill>
                <a:latin typeface="Arial"/>
                <a:cs typeface="Arial"/>
              </a:rPr>
              <a:t>Plot</a:t>
            </a:r>
            <a:r>
              <a:rPr sz="4400" spc="-75" dirty="0" smtClean="0">
                <a:solidFill>
                  <a:srgbClr val="775F54"/>
                </a:solidFill>
                <a:latin typeface="Arial"/>
                <a:cs typeface="Arial"/>
              </a:rPr>
              <a:t> </a:t>
            </a:r>
            <a:r>
              <a:rPr sz="4400" spc="-245" dirty="0" smtClean="0">
                <a:solidFill>
                  <a:srgbClr val="775F54"/>
                </a:solidFill>
                <a:latin typeface="Arial"/>
                <a:cs typeface="Arial"/>
              </a:rPr>
              <a:t>T</a:t>
            </a:r>
            <a:r>
              <a:rPr sz="4400" spc="0" dirty="0" smtClean="0">
                <a:solidFill>
                  <a:srgbClr val="775F54"/>
                </a:solidFill>
                <a:latin typeface="Arial"/>
                <a:cs typeface="Arial"/>
              </a:rPr>
              <a:t>ypes</a:t>
            </a:r>
            <a:endParaRPr sz="440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2877311" y="1371600"/>
            <a:ext cx="5106924" cy="518922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2877311" y="1490472"/>
            <a:ext cx="1371600" cy="370332"/>
          </a:xfrm>
          <a:custGeom>
            <a:avLst/>
            <a:gdLst/>
            <a:ahLst/>
            <a:cxnLst/>
            <a:rect l="l" t="t" r="r" b="b"/>
            <a:pathLst>
              <a:path w="1371600" h="370332">
                <a:moveTo>
                  <a:pt x="0" y="370332"/>
                </a:moveTo>
                <a:lnTo>
                  <a:pt x="1371600" y="370332"/>
                </a:lnTo>
                <a:lnTo>
                  <a:pt x="1371600" y="0"/>
                </a:lnTo>
                <a:lnTo>
                  <a:pt x="0" y="0"/>
                </a:lnTo>
                <a:lnTo>
                  <a:pt x="0" y="37033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2915157" y="1532890"/>
            <a:ext cx="1294130" cy="28511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800" dirty="0" smtClean="0">
                <a:solidFill>
                  <a:srgbClr val="EBDDC3"/>
                </a:solidFill>
                <a:latin typeface="Arial"/>
                <a:cs typeface="Arial"/>
              </a:rPr>
              <a:t>C</a:t>
            </a:r>
            <a:r>
              <a:rPr sz="1800" spc="-10" dirty="0" smtClean="0">
                <a:solidFill>
                  <a:srgbClr val="EBDDC3"/>
                </a:solidFill>
                <a:latin typeface="Arial"/>
                <a:cs typeface="Arial"/>
              </a:rPr>
              <a:t>o</a:t>
            </a:r>
            <a:r>
              <a:rPr sz="1800" spc="0" dirty="0" smtClean="0">
                <a:solidFill>
                  <a:srgbClr val="EBDDC3"/>
                </a:solidFill>
                <a:latin typeface="Arial"/>
                <a:cs typeface="Arial"/>
              </a:rPr>
              <a:t>nt</a:t>
            </a:r>
            <a:r>
              <a:rPr sz="1800" spc="-10" dirty="0" smtClean="0">
                <a:solidFill>
                  <a:srgbClr val="EBDDC3"/>
                </a:solidFill>
                <a:latin typeface="Arial"/>
                <a:cs typeface="Arial"/>
              </a:rPr>
              <a:t>o</a:t>
            </a:r>
            <a:r>
              <a:rPr sz="1800" spc="0" dirty="0" smtClean="0">
                <a:solidFill>
                  <a:srgbClr val="EBDDC3"/>
                </a:solidFill>
                <a:latin typeface="Arial"/>
                <a:cs typeface="Arial"/>
              </a:rPr>
              <a:t>ur</a:t>
            </a:r>
            <a:r>
              <a:rPr sz="1800" spc="5" dirty="0" smtClean="0">
                <a:solidFill>
                  <a:srgbClr val="EBDDC3"/>
                </a:solidFill>
                <a:latin typeface="Arial"/>
                <a:cs typeface="Arial"/>
              </a:rPr>
              <a:t> </a:t>
            </a:r>
            <a:r>
              <a:rPr sz="1800" spc="0" dirty="0" smtClean="0">
                <a:solidFill>
                  <a:srgbClr val="EBDDC3"/>
                </a:solidFill>
                <a:latin typeface="Arial"/>
                <a:cs typeface="Arial"/>
              </a:rPr>
              <a:t>Pl</a:t>
            </a:r>
            <a:r>
              <a:rPr sz="1800" spc="-10" dirty="0" smtClean="0">
                <a:solidFill>
                  <a:srgbClr val="EBDDC3"/>
                </a:solidFill>
                <a:latin typeface="Arial"/>
                <a:cs typeface="Arial"/>
              </a:rPr>
              <a:t>o</a:t>
            </a:r>
            <a:r>
              <a:rPr sz="1800" spc="0" dirty="0" smtClean="0">
                <a:solidFill>
                  <a:srgbClr val="EBDDC3"/>
                </a:solidFill>
                <a:latin typeface="Arial"/>
                <a:cs typeface="Arial"/>
              </a:rPr>
              <a:t>t</a:t>
            </a:r>
            <a:endParaRPr sz="1800">
              <a:latin typeface="Arial"/>
              <a:cs typeface="Arial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5431535" y="1487424"/>
            <a:ext cx="1310639" cy="370332"/>
          </a:xfrm>
          <a:custGeom>
            <a:avLst/>
            <a:gdLst/>
            <a:ahLst/>
            <a:cxnLst/>
            <a:rect l="l" t="t" r="r" b="b"/>
            <a:pathLst>
              <a:path w="1310640" h="370332">
                <a:moveTo>
                  <a:pt x="0" y="370332"/>
                </a:moveTo>
                <a:lnTo>
                  <a:pt x="1310639" y="370332"/>
                </a:lnTo>
                <a:lnTo>
                  <a:pt x="1310639" y="0"/>
                </a:lnTo>
                <a:lnTo>
                  <a:pt x="0" y="0"/>
                </a:lnTo>
                <a:lnTo>
                  <a:pt x="0" y="37033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5510529" y="1527302"/>
            <a:ext cx="1244600" cy="28511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800" dirty="0" smtClean="0">
                <a:solidFill>
                  <a:srgbClr val="EBDDC3"/>
                </a:solidFill>
                <a:latin typeface="Arial"/>
                <a:cs typeface="Arial"/>
              </a:rPr>
              <a:t>D</a:t>
            </a:r>
            <a:r>
              <a:rPr sz="1800" spc="-15" dirty="0" smtClean="0">
                <a:solidFill>
                  <a:srgbClr val="EBDDC3"/>
                </a:solidFill>
                <a:latin typeface="Arial"/>
                <a:cs typeface="Arial"/>
              </a:rPr>
              <a:t>e</a:t>
            </a:r>
            <a:r>
              <a:rPr sz="1800" spc="-10" dirty="0" smtClean="0">
                <a:solidFill>
                  <a:srgbClr val="EBDDC3"/>
                </a:solidFill>
                <a:latin typeface="Arial"/>
                <a:cs typeface="Arial"/>
              </a:rPr>
              <a:t>n</a:t>
            </a:r>
            <a:r>
              <a:rPr sz="1800" spc="0" dirty="0" smtClean="0">
                <a:solidFill>
                  <a:srgbClr val="EBDDC3"/>
                </a:solidFill>
                <a:latin typeface="Arial"/>
                <a:cs typeface="Arial"/>
              </a:rPr>
              <a:t>sity</a:t>
            </a:r>
            <a:r>
              <a:rPr sz="1800" spc="10" dirty="0" smtClean="0">
                <a:solidFill>
                  <a:srgbClr val="EBDDC3"/>
                </a:solidFill>
                <a:latin typeface="Arial"/>
                <a:cs typeface="Arial"/>
              </a:rPr>
              <a:t> </a:t>
            </a:r>
            <a:r>
              <a:rPr sz="1800" spc="0" dirty="0" smtClean="0">
                <a:solidFill>
                  <a:srgbClr val="EBDDC3"/>
                </a:solidFill>
                <a:latin typeface="Arial"/>
                <a:cs typeface="Arial"/>
              </a:rPr>
              <a:t>P</a:t>
            </a:r>
            <a:r>
              <a:rPr sz="1800" spc="-10" dirty="0" smtClean="0">
                <a:solidFill>
                  <a:srgbClr val="EBDDC3"/>
                </a:solidFill>
                <a:latin typeface="Arial"/>
                <a:cs typeface="Arial"/>
              </a:rPr>
              <a:t>lo</a:t>
            </a:r>
            <a:r>
              <a:rPr sz="1800" spc="0" dirty="0" smtClean="0">
                <a:solidFill>
                  <a:srgbClr val="EBDDC3"/>
                </a:solidFill>
                <a:latin typeface="Arial"/>
                <a:cs typeface="Arial"/>
              </a:rPr>
              <a:t>t</a:t>
            </a:r>
            <a:endParaRPr sz="1800">
              <a:latin typeface="Arial"/>
              <a:cs typeface="Arial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2877311" y="3992879"/>
            <a:ext cx="1844039" cy="370331"/>
          </a:xfrm>
          <a:custGeom>
            <a:avLst/>
            <a:gdLst/>
            <a:ahLst/>
            <a:cxnLst/>
            <a:rect l="l" t="t" r="r" b="b"/>
            <a:pathLst>
              <a:path w="1844039" h="370331">
                <a:moveTo>
                  <a:pt x="0" y="370332"/>
                </a:moveTo>
                <a:lnTo>
                  <a:pt x="1844039" y="370332"/>
                </a:lnTo>
                <a:lnTo>
                  <a:pt x="1844039" y="0"/>
                </a:lnTo>
                <a:lnTo>
                  <a:pt x="0" y="0"/>
                </a:lnTo>
                <a:lnTo>
                  <a:pt x="0" y="37033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2955798" y="4033139"/>
            <a:ext cx="1878330" cy="28511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800" dirty="0" smtClean="0">
                <a:solidFill>
                  <a:srgbClr val="EBDDC3"/>
                </a:solidFill>
                <a:latin typeface="Arial"/>
                <a:cs typeface="Arial"/>
              </a:rPr>
              <a:t>Gre</a:t>
            </a:r>
            <a:r>
              <a:rPr sz="1800" spc="-30" dirty="0" smtClean="0">
                <a:solidFill>
                  <a:srgbClr val="EBDDC3"/>
                </a:solidFill>
                <a:latin typeface="Arial"/>
                <a:cs typeface="Arial"/>
              </a:rPr>
              <a:t>y</a:t>
            </a:r>
            <a:r>
              <a:rPr sz="1800" spc="0" dirty="0" smtClean="0">
                <a:solidFill>
                  <a:srgbClr val="EBDDC3"/>
                </a:solidFill>
                <a:latin typeface="Arial"/>
                <a:cs typeface="Arial"/>
              </a:rPr>
              <a:t>sca</a:t>
            </a:r>
            <a:r>
              <a:rPr sz="1800" spc="-10" dirty="0" smtClean="0">
                <a:solidFill>
                  <a:srgbClr val="EBDDC3"/>
                </a:solidFill>
                <a:latin typeface="Arial"/>
                <a:cs typeface="Arial"/>
              </a:rPr>
              <a:t>l</a:t>
            </a:r>
            <a:r>
              <a:rPr sz="1800" spc="0" dirty="0" smtClean="0">
                <a:solidFill>
                  <a:srgbClr val="EBDDC3"/>
                </a:solidFill>
                <a:latin typeface="Arial"/>
                <a:cs typeface="Arial"/>
              </a:rPr>
              <a:t>e</a:t>
            </a:r>
            <a:r>
              <a:rPr sz="1800" spc="35" dirty="0" smtClean="0">
                <a:solidFill>
                  <a:srgbClr val="EBDDC3"/>
                </a:solidFill>
                <a:latin typeface="Arial"/>
                <a:cs typeface="Arial"/>
              </a:rPr>
              <a:t> </a:t>
            </a:r>
            <a:r>
              <a:rPr sz="1800" spc="0" dirty="0" smtClean="0">
                <a:solidFill>
                  <a:srgbClr val="EBDDC3"/>
                </a:solidFill>
                <a:latin typeface="Arial"/>
                <a:cs typeface="Arial"/>
              </a:rPr>
              <a:t>D</a:t>
            </a:r>
            <a:r>
              <a:rPr sz="1800" spc="-10" dirty="0" smtClean="0">
                <a:solidFill>
                  <a:srgbClr val="EBDDC3"/>
                </a:solidFill>
                <a:latin typeface="Arial"/>
                <a:cs typeface="Arial"/>
              </a:rPr>
              <a:t>e</a:t>
            </a:r>
            <a:r>
              <a:rPr sz="1800" spc="0" dirty="0" smtClean="0">
                <a:solidFill>
                  <a:srgbClr val="EBDDC3"/>
                </a:solidFill>
                <a:latin typeface="Arial"/>
                <a:cs typeface="Arial"/>
              </a:rPr>
              <a:t>ns</a:t>
            </a:r>
            <a:r>
              <a:rPr sz="1800" spc="-10" dirty="0" smtClean="0">
                <a:solidFill>
                  <a:srgbClr val="EBDDC3"/>
                </a:solidFill>
                <a:latin typeface="Arial"/>
                <a:cs typeface="Arial"/>
              </a:rPr>
              <a:t>i</a:t>
            </a:r>
            <a:r>
              <a:rPr sz="1800" spc="0" dirty="0" smtClean="0">
                <a:solidFill>
                  <a:srgbClr val="EBDDC3"/>
                </a:solidFill>
                <a:latin typeface="Arial"/>
                <a:cs typeface="Arial"/>
              </a:rPr>
              <a:t>ty</a:t>
            </a:r>
            <a:endParaRPr sz="1800">
              <a:latin typeface="Arial"/>
              <a:cs typeface="Arial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5402579" y="4014215"/>
            <a:ext cx="949451" cy="370331"/>
          </a:xfrm>
          <a:custGeom>
            <a:avLst/>
            <a:gdLst/>
            <a:ahLst/>
            <a:cxnLst/>
            <a:rect l="l" t="t" r="r" b="b"/>
            <a:pathLst>
              <a:path w="949451" h="370331">
                <a:moveTo>
                  <a:pt x="0" y="370331"/>
                </a:moveTo>
                <a:lnTo>
                  <a:pt x="949451" y="370331"/>
                </a:lnTo>
                <a:lnTo>
                  <a:pt x="949451" y="0"/>
                </a:lnTo>
                <a:lnTo>
                  <a:pt x="0" y="0"/>
                </a:lnTo>
                <a:lnTo>
                  <a:pt x="0" y="37033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object 13"/>
          <p:cNvSpPr txBox="1"/>
          <p:nvPr/>
        </p:nvSpPr>
        <p:spPr>
          <a:xfrm>
            <a:off x="5481954" y="4055364"/>
            <a:ext cx="836930" cy="28511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800" dirty="0" smtClean="0">
                <a:solidFill>
                  <a:srgbClr val="EBDDC3"/>
                </a:solidFill>
                <a:latin typeface="Arial"/>
                <a:cs typeface="Arial"/>
              </a:rPr>
              <a:t>D</a:t>
            </a:r>
            <a:r>
              <a:rPr sz="1800" spc="-10" dirty="0" smtClean="0">
                <a:solidFill>
                  <a:srgbClr val="EBDDC3"/>
                </a:solidFill>
                <a:latin typeface="Arial"/>
                <a:cs typeface="Arial"/>
              </a:rPr>
              <a:t>o</a:t>
            </a:r>
            <a:r>
              <a:rPr sz="1800" spc="0" dirty="0" smtClean="0">
                <a:solidFill>
                  <a:srgbClr val="EBDDC3"/>
                </a:solidFill>
                <a:latin typeface="Arial"/>
                <a:cs typeface="Arial"/>
              </a:rPr>
              <a:t>t</a:t>
            </a:r>
            <a:r>
              <a:rPr sz="1800" spc="5" dirty="0" smtClean="0">
                <a:solidFill>
                  <a:srgbClr val="EBDDC3"/>
                </a:solidFill>
                <a:latin typeface="Arial"/>
                <a:cs typeface="Arial"/>
              </a:rPr>
              <a:t> </a:t>
            </a:r>
            <a:r>
              <a:rPr sz="1800" spc="0" dirty="0" smtClean="0">
                <a:solidFill>
                  <a:srgbClr val="EBDDC3"/>
                </a:solidFill>
                <a:latin typeface="Arial"/>
                <a:cs typeface="Arial"/>
              </a:rPr>
              <a:t>Pl</a:t>
            </a:r>
            <a:r>
              <a:rPr sz="1800" spc="-10" dirty="0" smtClean="0">
                <a:solidFill>
                  <a:srgbClr val="EBDDC3"/>
                </a:solidFill>
                <a:latin typeface="Arial"/>
                <a:cs typeface="Arial"/>
              </a:rPr>
              <a:t>o</a:t>
            </a:r>
            <a:r>
              <a:rPr sz="1800" spc="0" dirty="0" smtClean="0">
                <a:solidFill>
                  <a:srgbClr val="EBDDC3"/>
                </a:solidFill>
                <a:latin typeface="Arial"/>
                <a:cs typeface="Arial"/>
              </a:rPr>
              <a:t>t</a:t>
            </a:r>
            <a:endParaRPr sz="18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2955798" y="6624218"/>
            <a:ext cx="1123315" cy="19494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200" spc="-5" dirty="0" smtClean="0">
                <a:latin typeface="Times New Roman"/>
                <a:cs typeface="Times New Roman"/>
                <a:hlinkClick r:id="rId4"/>
              </a:rPr>
              <a:t>ww</a:t>
            </a:r>
            <a:r>
              <a:rPr sz="1200" spc="-80" dirty="0" smtClean="0">
                <a:latin typeface="Times New Roman"/>
                <a:cs typeface="Times New Roman"/>
                <a:hlinkClick r:id="rId4"/>
              </a:rPr>
              <a:t>w</a:t>
            </a:r>
            <a:r>
              <a:rPr sz="1200" spc="0" dirty="0" smtClean="0">
                <a:latin typeface="Times New Roman"/>
                <a:cs typeface="Times New Roman"/>
                <a:hlinkClick r:id="rId4"/>
              </a:rPr>
              <a:t>.tr</a:t>
            </a:r>
            <a:r>
              <a:rPr sz="1200" spc="-10" dirty="0" smtClean="0">
                <a:latin typeface="Times New Roman"/>
                <a:cs typeface="Times New Roman"/>
                <a:hlinkClick r:id="rId4"/>
              </a:rPr>
              <a:t>ee</a:t>
            </a:r>
            <a:r>
              <a:rPr sz="1200" spc="0" dirty="0" smtClean="0">
                <a:latin typeface="Times New Roman"/>
                <a:cs typeface="Times New Roman"/>
                <a:hlinkClick r:id="rId4"/>
              </a:rPr>
              <a:t>st</a:t>
            </a:r>
            <a:r>
              <a:rPr sz="1200" spc="-5" dirty="0" smtClean="0">
                <a:latin typeface="Times New Roman"/>
                <a:cs typeface="Times New Roman"/>
                <a:hlinkClick r:id="rId4"/>
              </a:rPr>
              <a:t>a</a:t>
            </a:r>
            <a:r>
              <a:rPr sz="1200" spc="-65" dirty="0" smtClean="0">
                <a:latin typeface="Times New Roman"/>
                <a:cs typeface="Times New Roman"/>
                <a:hlinkClick r:id="rId4"/>
              </a:rPr>
              <a:t>r</a:t>
            </a:r>
            <a:r>
              <a:rPr sz="1200" spc="0" dirty="0" smtClean="0">
                <a:latin typeface="Times New Roman"/>
                <a:cs typeface="Times New Roman"/>
                <a:hlinkClick r:id="rId4"/>
              </a:rPr>
              <a:t>.</a:t>
            </a:r>
            <a:r>
              <a:rPr sz="1200" spc="-10" dirty="0" smtClean="0">
                <a:latin typeface="Times New Roman"/>
                <a:cs typeface="Times New Roman"/>
                <a:hlinkClick r:id="rId4"/>
              </a:rPr>
              <a:t>c</a:t>
            </a:r>
            <a:r>
              <a:rPr sz="1200" spc="0" dirty="0" smtClean="0">
                <a:latin typeface="Times New Roman"/>
                <a:cs typeface="Times New Roman"/>
                <a:hlinkClick r:id="rId4"/>
              </a:rPr>
              <a:t>om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228600" y="2590800"/>
            <a:ext cx="1144524" cy="370332"/>
          </a:xfrm>
          <a:custGeom>
            <a:avLst/>
            <a:gdLst/>
            <a:ahLst/>
            <a:cxnLst/>
            <a:rect l="l" t="t" r="r" b="b"/>
            <a:pathLst>
              <a:path w="1144524" h="370332">
                <a:moveTo>
                  <a:pt x="0" y="370332"/>
                </a:moveTo>
                <a:lnTo>
                  <a:pt x="1144524" y="370332"/>
                </a:lnTo>
                <a:lnTo>
                  <a:pt x="1144524" y="0"/>
                </a:lnTo>
                <a:lnTo>
                  <a:pt x="0" y="0"/>
                </a:lnTo>
                <a:lnTo>
                  <a:pt x="0" y="37033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" name="object 16"/>
          <p:cNvSpPr txBox="1"/>
          <p:nvPr/>
        </p:nvSpPr>
        <p:spPr>
          <a:xfrm>
            <a:off x="268325" y="2633217"/>
            <a:ext cx="1065530" cy="28511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800" dirty="0" smtClean="0">
                <a:solidFill>
                  <a:srgbClr val="EBDDC3"/>
                </a:solidFill>
                <a:latin typeface="Arial"/>
                <a:cs typeface="Arial"/>
              </a:rPr>
              <a:t>H</a:t>
            </a:r>
            <a:r>
              <a:rPr sz="1800" spc="-10" dirty="0" smtClean="0">
                <a:solidFill>
                  <a:srgbClr val="EBDDC3"/>
                </a:solidFill>
                <a:latin typeface="Arial"/>
                <a:cs typeface="Arial"/>
              </a:rPr>
              <a:t>i</a:t>
            </a:r>
            <a:r>
              <a:rPr sz="1800" spc="0" dirty="0" smtClean="0">
                <a:solidFill>
                  <a:srgbClr val="EBDDC3"/>
                </a:solidFill>
                <a:latin typeface="Arial"/>
                <a:cs typeface="Arial"/>
              </a:rPr>
              <a:t>sto</a:t>
            </a:r>
            <a:r>
              <a:rPr sz="1800" spc="-10" dirty="0" smtClean="0">
                <a:solidFill>
                  <a:srgbClr val="EBDDC3"/>
                </a:solidFill>
                <a:latin typeface="Arial"/>
                <a:cs typeface="Arial"/>
              </a:rPr>
              <a:t>g</a:t>
            </a:r>
            <a:r>
              <a:rPr sz="1800" spc="0" dirty="0" smtClean="0">
                <a:solidFill>
                  <a:srgbClr val="EBDDC3"/>
                </a:solidFill>
                <a:latin typeface="Arial"/>
                <a:cs typeface="Arial"/>
              </a:rPr>
              <a:t>ram</a:t>
            </a:r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274065" rIns="0" bIns="0" rtlCol="0">
            <a:noAutofit/>
          </a:bodyPr>
          <a:lstStyle/>
          <a:p>
            <a:pPr marL="339090">
              <a:lnSpc>
                <a:spcPct val="100000"/>
              </a:lnSpc>
            </a:pPr>
            <a:r>
              <a:rPr sz="4400" dirty="0" smtClean="0">
                <a:solidFill>
                  <a:srgbClr val="775F54"/>
                </a:solidFill>
                <a:latin typeface="Arial"/>
                <a:cs typeface="Arial"/>
              </a:rPr>
              <a:t>D</a:t>
            </a:r>
            <a:r>
              <a:rPr sz="4400" spc="-320" dirty="0" smtClean="0">
                <a:solidFill>
                  <a:srgbClr val="775F54"/>
                </a:solidFill>
                <a:latin typeface="Arial"/>
                <a:cs typeface="Arial"/>
              </a:rPr>
              <a:t>A</a:t>
            </a:r>
            <a:r>
              <a:rPr sz="4400" spc="-330" dirty="0" smtClean="0">
                <a:solidFill>
                  <a:srgbClr val="775F54"/>
                </a:solidFill>
                <a:latin typeface="Arial"/>
                <a:cs typeface="Arial"/>
              </a:rPr>
              <a:t>T</a:t>
            </a:r>
            <a:r>
              <a:rPr sz="4400" spc="0" dirty="0" smtClean="0">
                <a:solidFill>
                  <a:srgbClr val="775F54"/>
                </a:solidFill>
                <a:latin typeface="Arial"/>
                <a:cs typeface="Arial"/>
              </a:rPr>
              <a:t>A</a:t>
            </a:r>
            <a:r>
              <a:rPr sz="4400" spc="-495" dirty="0" smtClean="0">
                <a:solidFill>
                  <a:srgbClr val="775F54"/>
                </a:solidFill>
                <a:latin typeface="Arial"/>
                <a:cs typeface="Arial"/>
              </a:rPr>
              <a:t> </a:t>
            </a:r>
            <a:r>
              <a:rPr sz="4400" spc="0" dirty="0" smtClean="0">
                <a:solidFill>
                  <a:srgbClr val="775F54"/>
                </a:solidFill>
                <a:latin typeface="Arial"/>
                <a:cs typeface="Arial"/>
              </a:rPr>
              <a:t>ANA</a:t>
            </a:r>
            <a:r>
              <a:rPr sz="4400" spc="-310" dirty="0" smtClean="0">
                <a:solidFill>
                  <a:srgbClr val="775F54"/>
                </a:solidFill>
                <a:latin typeface="Arial"/>
                <a:cs typeface="Arial"/>
              </a:rPr>
              <a:t>L</a:t>
            </a:r>
            <a:r>
              <a:rPr sz="4400" spc="0" dirty="0" smtClean="0">
                <a:solidFill>
                  <a:srgbClr val="775F54"/>
                </a:solidFill>
                <a:latin typeface="Arial"/>
                <a:cs typeface="Arial"/>
              </a:rPr>
              <a:t>YSIS</a:t>
            </a:r>
            <a:r>
              <a:rPr sz="4400" spc="-25" dirty="0" smtClean="0">
                <a:solidFill>
                  <a:srgbClr val="775F54"/>
                </a:solidFill>
                <a:latin typeface="Arial"/>
                <a:cs typeface="Arial"/>
              </a:rPr>
              <a:t> </a:t>
            </a:r>
            <a:r>
              <a:rPr sz="4400" spc="0" dirty="0" smtClean="0">
                <a:solidFill>
                  <a:srgbClr val="775F54"/>
                </a:solidFill>
                <a:latin typeface="Arial"/>
                <a:cs typeface="Arial"/>
              </a:rPr>
              <a:t>-</a:t>
            </a:r>
            <a:r>
              <a:rPr sz="4400" spc="-5" dirty="0" smtClean="0">
                <a:solidFill>
                  <a:srgbClr val="775F54"/>
                </a:solidFill>
                <a:latin typeface="Arial"/>
                <a:cs typeface="Arial"/>
              </a:rPr>
              <a:t> </a:t>
            </a:r>
            <a:r>
              <a:rPr sz="4400" spc="0" dirty="0" smtClean="0">
                <a:solidFill>
                  <a:srgbClr val="775F54"/>
                </a:solidFill>
                <a:latin typeface="Arial"/>
                <a:cs typeface="Arial"/>
              </a:rPr>
              <a:t>G</a:t>
            </a:r>
            <a:r>
              <a:rPr sz="4400" spc="-330" dirty="0" smtClean="0">
                <a:solidFill>
                  <a:srgbClr val="775F54"/>
                </a:solidFill>
                <a:latin typeface="Arial"/>
                <a:cs typeface="Arial"/>
              </a:rPr>
              <a:t>A</a:t>
            </a:r>
            <a:r>
              <a:rPr sz="4400" spc="0" dirty="0" smtClean="0">
                <a:solidFill>
                  <a:srgbClr val="775F54"/>
                </a:solidFill>
                <a:latin typeface="Arial"/>
                <a:cs typeface="Arial"/>
              </a:rPr>
              <a:t>TING</a:t>
            </a:r>
            <a:endParaRPr sz="44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91387" y="2062098"/>
            <a:ext cx="7907020" cy="377253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332740" marR="12700" indent="-320675">
              <a:lnSpc>
                <a:spcPct val="120000"/>
              </a:lnSpc>
              <a:buClr>
                <a:srgbClr val="DD8046"/>
              </a:buClr>
              <a:buSzPct val="58928"/>
              <a:buFont typeface="Wingdings"/>
              <a:buChar char=""/>
              <a:tabLst>
                <a:tab pos="332740" algn="l"/>
              </a:tabLst>
            </a:pPr>
            <a:r>
              <a:rPr sz="2800" spc="-15" dirty="0" smtClean="0">
                <a:solidFill>
                  <a:srgbClr val="DD8046"/>
                </a:solidFill>
                <a:latin typeface="Arial"/>
                <a:cs typeface="Arial"/>
              </a:rPr>
              <a:t>Gati</a:t>
            </a:r>
            <a:r>
              <a:rPr sz="2800" spc="-10" dirty="0" smtClean="0">
                <a:solidFill>
                  <a:srgbClr val="DD8046"/>
                </a:solidFill>
                <a:latin typeface="Arial"/>
                <a:cs typeface="Arial"/>
              </a:rPr>
              <a:t>n</a:t>
            </a:r>
            <a:r>
              <a:rPr sz="2800" spc="-20" dirty="0" smtClean="0">
                <a:solidFill>
                  <a:srgbClr val="DD8046"/>
                </a:solidFill>
                <a:latin typeface="Arial"/>
                <a:cs typeface="Arial"/>
              </a:rPr>
              <a:t>g</a:t>
            </a:r>
            <a:r>
              <a:rPr sz="2800" spc="-5" dirty="0" smtClean="0">
                <a:solidFill>
                  <a:srgbClr val="DD8046"/>
                </a:solidFill>
                <a:latin typeface="Arial"/>
                <a:cs typeface="Arial"/>
              </a:rPr>
              <a:t> i</a:t>
            </a:r>
            <a:r>
              <a:rPr sz="2800" spc="-15" dirty="0" smtClean="0">
                <a:solidFill>
                  <a:srgbClr val="DD8046"/>
                </a:solidFill>
                <a:latin typeface="Arial"/>
                <a:cs typeface="Arial"/>
              </a:rPr>
              <a:t>s</a:t>
            </a:r>
            <a:r>
              <a:rPr sz="2800" spc="-5" dirty="0" smtClean="0">
                <a:solidFill>
                  <a:srgbClr val="DD8046"/>
                </a:solidFill>
                <a:latin typeface="Arial"/>
                <a:cs typeface="Arial"/>
              </a:rPr>
              <a:t> </a:t>
            </a:r>
            <a:r>
              <a:rPr sz="2800" spc="-15" dirty="0" smtClean="0">
                <a:solidFill>
                  <a:srgbClr val="DD8046"/>
                </a:solidFill>
                <a:latin typeface="Arial"/>
                <a:cs typeface="Arial"/>
              </a:rPr>
              <a:t>in</a:t>
            </a:r>
            <a:r>
              <a:rPr sz="2800" spc="-5" dirty="0" smtClean="0">
                <a:solidFill>
                  <a:srgbClr val="DD8046"/>
                </a:solidFill>
                <a:latin typeface="Arial"/>
                <a:cs typeface="Arial"/>
              </a:rPr>
              <a:t> </a:t>
            </a:r>
            <a:r>
              <a:rPr sz="2800" spc="-10" dirty="0" smtClean="0">
                <a:solidFill>
                  <a:srgbClr val="DD8046"/>
                </a:solidFill>
                <a:latin typeface="Arial"/>
                <a:cs typeface="Arial"/>
              </a:rPr>
              <a:t>e</a:t>
            </a:r>
            <a:r>
              <a:rPr sz="2800" spc="-15" dirty="0" smtClean="0">
                <a:solidFill>
                  <a:srgbClr val="DD8046"/>
                </a:solidFill>
                <a:latin typeface="Arial"/>
                <a:cs typeface="Arial"/>
              </a:rPr>
              <a:t>s</a:t>
            </a:r>
            <a:r>
              <a:rPr sz="2800" spc="-10" dirty="0" smtClean="0">
                <a:solidFill>
                  <a:srgbClr val="DD8046"/>
                </a:solidFill>
                <a:latin typeface="Arial"/>
                <a:cs typeface="Arial"/>
              </a:rPr>
              <a:t>s</a:t>
            </a:r>
            <a:r>
              <a:rPr sz="2800" spc="-20" dirty="0" smtClean="0">
                <a:solidFill>
                  <a:srgbClr val="DD8046"/>
                </a:solidFill>
                <a:latin typeface="Arial"/>
                <a:cs typeface="Arial"/>
              </a:rPr>
              <a:t>e</a:t>
            </a:r>
            <a:r>
              <a:rPr sz="2800" spc="-15" dirty="0" smtClean="0">
                <a:solidFill>
                  <a:srgbClr val="DD8046"/>
                </a:solidFill>
                <a:latin typeface="Arial"/>
                <a:cs typeface="Arial"/>
              </a:rPr>
              <a:t>nce</a:t>
            </a:r>
            <a:r>
              <a:rPr sz="2800" spc="5" dirty="0" smtClean="0">
                <a:solidFill>
                  <a:srgbClr val="DD8046"/>
                </a:solidFill>
                <a:latin typeface="Arial"/>
                <a:cs typeface="Arial"/>
              </a:rPr>
              <a:t> </a:t>
            </a:r>
            <a:r>
              <a:rPr sz="2800" spc="-20" dirty="0" smtClean="0">
                <a:solidFill>
                  <a:srgbClr val="DD8046"/>
                </a:solidFill>
                <a:latin typeface="Arial"/>
                <a:cs typeface="Arial"/>
              </a:rPr>
              <a:t>e</a:t>
            </a:r>
            <a:r>
              <a:rPr sz="2800" spc="-5" dirty="0" smtClean="0">
                <a:solidFill>
                  <a:srgbClr val="DD8046"/>
                </a:solidFill>
                <a:latin typeface="Arial"/>
                <a:cs typeface="Arial"/>
              </a:rPr>
              <a:t>l</a:t>
            </a:r>
            <a:r>
              <a:rPr sz="2800" spc="-20" dirty="0" smtClean="0">
                <a:solidFill>
                  <a:srgbClr val="DD8046"/>
                </a:solidFill>
                <a:latin typeface="Arial"/>
                <a:cs typeface="Arial"/>
              </a:rPr>
              <a:t>e</a:t>
            </a:r>
            <a:r>
              <a:rPr sz="2800" spc="-10" dirty="0" smtClean="0">
                <a:solidFill>
                  <a:srgbClr val="DD8046"/>
                </a:solidFill>
                <a:latin typeface="Arial"/>
                <a:cs typeface="Arial"/>
              </a:rPr>
              <a:t>ctro</a:t>
            </a:r>
            <a:r>
              <a:rPr sz="2800" spc="-20" dirty="0" smtClean="0">
                <a:solidFill>
                  <a:srgbClr val="DD8046"/>
                </a:solidFill>
                <a:latin typeface="Arial"/>
                <a:cs typeface="Arial"/>
              </a:rPr>
              <a:t>n</a:t>
            </a:r>
            <a:r>
              <a:rPr sz="2800" spc="-5" dirty="0" smtClean="0">
                <a:solidFill>
                  <a:srgbClr val="DD8046"/>
                </a:solidFill>
                <a:latin typeface="Arial"/>
                <a:cs typeface="Arial"/>
              </a:rPr>
              <a:t>i</a:t>
            </a:r>
            <a:r>
              <a:rPr sz="2800" spc="-15" dirty="0" smtClean="0">
                <a:solidFill>
                  <a:srgbClr val="DD8046"/>
                </a:solidFill>
                <a:latin typeface="Arial"/>
                <a:cs typeface="Arial"/>
              </a:rPr>
              <a:t>c</a:t>
            </a:r>
            <a:r>
              <a:rPr sz="2800" spc="-5" dirty="0" smtClean="0">
                <a:solidFill>
                  <a:srgbClr val="DD8046"/>
                </a:solidFill>
                <a:latin typeface="Arial"/>
                <a:cs typeface="Arial"/>
              </a:rPr>
              <a:t> </a:t>
            </a:r>
            <a:r>
              <a:rPr sz="2800" spc="-15" dirty="0" smtClean="0">
                <a:solidFill>
                  <a:srgbClr val="DD8046"/>
                </a:solidFill>
                <a:latin typeface="Arial"/>
                <a:cs typeface="Arial"/>
              </a:rPr>
              <a:t>wind</a:t>
            </a:r>
            <a:r>
              <a:rPr sz="2800" spc="-10" dirty="0" smtClean="0">
                <a:solidFill>
                  <a:srgbClr val="DD8046"/>
                </a:solidFill>
                <a:latin typeface="Arial"/>
                <a:cs typeface="Arial"/>
              </a:rPr>
              <a:t>o</a:t>
            </a:r>
            <a:r>
              <a:rPr sz="2800" spc="-25" dirty="0" smtClean="0">
                <a:solidFill>
                  <a:srgbClr val="DD8046"/>
                </a:solidFill>
                <a:latin typeface="Arial"/>
                <a:cs typeface="Arial"/>
              </a:rPr>
              <a:t>w</a:t>
            </a:r>
            <a:r>
              <a:rPr sz="2800" spc="60" dirty="0" smtClean="0">
                <a:solidFill>
                  <a:srgbClr val="DD8046"/>
                </a:solidFill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th</a:t>
            </a:r>
            <a:r>
              <a:rPr sz="2800" spc="-10" dirty="0" smtClean="0">
                <a:latin typeface="Arial"/>
                <a:cs typeface="Arial"/>
              </a:rPr>
              <a:t>at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sets</a:t>
            </a:r>
            <a:r>
              <a:rPr sz="2800" spc="-10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solidFill>
                  <a:srgbClr val="DD8046"/>
                </a:solidFill>
                <a:latin typeface="Arial"/>
                <a:cs typeface="Arial"/>
              </a:rPr>
              <a:t>uppe</a:t>
            </a:r>
            <a:r>
              <a:rPr sz="2800" spc="-10" dirty="0" smtClean="0">
                <a:solidFill>
                  <a:srgbClr val="DD8046"/>
                </a:solidFill>
                <a:latin typeface="Arial"/>
                <a:cs typeface="Arial"/>
              </a:rPr>
              <a:t>r</a:t>
            </a:r>
            <a:r>
              <a:rPr sz="2800" spc="15" dirty="0" smtClean="0">
                <a:solidFill>
                  <a:srgbClr val="DD8046"/>
                </a:solidFill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an</a:t>
            </a:r>
            <a:r>
              <a:rPr sz="2800" spc="-20" dirty="0" smtClean="0">
                <a:latin typeface="Arial"/>
                <a:cs typeface="Arial"/>
              </a:rPr>
              <a:t>d</a:t>
            </a:r>
            <a:r>
              <a:rPr sz="2800" spc="10" dirty="0" smtClean="0">
                <a:latin typeface="Arial"/>
                <a:cs typeface="Arial"/>
              </a:rPr>
              <a:t> </a:t>
            </a:r>
            <a:r>
              <a:rPr sz="2800" spc="-10" dirty="0" smtClean="0">
                <a:solidFill>
                  <a:srgbClr val="DD8046"/>
                </a:solidFill>
                <a:latin typeface="Arial"/>
                <a:cs typeface="Arial"/>
              </a:rPr>
              <a:t>l</a:t>
            </a:r>
            <a:r>
              <a:rPr sz="2800" spc="-15" dirty="0" smtClean="0">
                <a:solidFill>
                  <a:srgbClr val="DD8046"/>
                </a:solidFill>
                <a:latin typeface="Arial"/>
                <a:cs typeface="Arial"/>
              </a:rPr>
              <a:t>ower</a:t>
            </a:r>
            <a:r>
              <a:rPr sz="2800" spc="20" dirty="0" smtClean="0">
                <a:solidFill>
                  <a:srgbClr val="DD8046"/>
                </a:solidFill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lim</a:t>
            </a:r>
            <a:r>
              <a:rPr sz="2800" spc="-5" dirty="0" smtClean="0">
                <a:latin typeface="Arial"/>
                <a:cs typeface="Arial"/>
              </a:rPr>
              <a:t>i</a:t>
            </a:r>
            <a:r>
              <a:rPr sz="2800" spc="-15" dirty="0" smtClean="0">
                <a:latin typeface="Arial"/>
                <a:cs typeface="Arial"/>
              </a:rPr>
              <a:t>ts </a:t>
            </a:r>
            <a:r>
              <a:rPr sz="2800" spc="-20" dirty="0" smtClean="0">
                <a:latin typeface="Arial"/>
                <a:cs typeface="Arial"/>
              </a:rPr>
              <a:t>on</a:t>
            </a:r>
            <a:r>
              <a:rPr sz="2800" spc="10" dirty="0" smtClean="0">
                <a:latin typeface="Arial"/>
                <a:cs typeface="Arial"/>
              </a:rPr>
              <a:t> </a:t>
            </a:r>
            <a:r>
              <a:rPr sz="2800" spc="-10" dirty="0" smtClean="0">
                <a:latin typeface="Arial"/>
                <a:cs typeface="Arial"/>
              </a:rPr>
              <a:t>t</a:t>
            </a:r>
            <a:r>
              <a:rPr sz="2800" spc="-15" dirty="0" smtClean="0">
                <a:latin typeface="Arial"/>
                <a:cs typeface="Arial"/>
              </a:rPr>
              <a:t>h</a:t>
            </a:r>
            <a:r>
              <a:rPr sz="2800" spc="-20" dirty="0" smtClean="0">
                <a:latin typeface="Arial"/>
                <a:cs typeface="Arial"/>
              </a:rPr>
              <a:t>e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typ</a:t>
            </a:r>
            <a:r>
              <a:rPr sz="2800" spc="-20" dirty="0" smtClean="0">
                <a:latin typeface="Arial"/>
                <a:cs typeface="Arial"/>
              </a:rPr>
              <a:t>e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and</a:t>
            </a:r>
            <a:r>
              <a:rPr sz="2800" spc="1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am</a:t>
            </a:r>
            <a:r>
              <a:rPr sz="2800" spc="-15" dirty="0" smtClean="0">
                <a:latin typeface="Arial"/>
                <a:cs typeface="Arial"/>
              </a:rPr>
              <a:t>o</a:t>
            </a:r>
            <a:r>
              <a:rPr sz="2800" spc="-20" dirty="0" smtClean="0">
                <a:latin typeface="Arial"/>
                <a:cs typeface="Arial"/>
              </a:rPr>
              <a:t>u</a:t>
            </a:r>
            <a:r>
              <a:rPr sz="2800" spc="-15" dirty="0" smtClean="0">
                <a:latin typeface="Arial"/>
                <a:cs typeface="Arial"/>
              </a:rPr>
              <a:t>n</a:t>
            </a:r>
            <a:r>
              <a:rPr sz="2800" spc="-10" dirty="0" smtClean="0">
                <a:latin typeface="Arial"/>
                <a:cs typeface="Arial"/>
              </a:rPr>
              <a:t>t</a:t>
            </a:r>
            <a:r>
              <a:rPr sz="2800" spc="-15" dirty="0" smtClean="0">
                <a:latin typeface="Arial"/>
                <a:cs typeface="Arial"/>
              </a:rPr>
              <a:t> of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mater</a:t>
            </a:r>
            <a:r>
              <a:rPr sz="2800" spc="-5" dirty="0" smtClean="0">
                <a:latin typeface="Arial"/>
                <a:cs typeface="Arial"/>
              </a:rPr>
              <a:t>i</a:t>
            </a:r>
            <a:r>
              <a:rPr sz="2800" spc="-15" dirty="0" smtClean="0">
                <a:latin typeface="Arial"/>
                <a:cs typeface="Arial"/>
              </a:rPr>
              <a:t>al</a:t>
            </a:r>
            <a:r>
              <a:rPr sz="2800" spc="1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tha</a:t>
            </a:r>
            <a:r>
              <a:rPr sz="2800" spc="-10" dirty="0" smtClean="0">
                <a:latin typeface="Arial"/>
                <a:cs typeface="Arial"/>
              </a:rPr>
              <a:t>t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pas</a:t>
            </a:r>
            <a:r>
              <a:rPr sz="2800" spc="-10" dirty="0" smtClean="0">
                <a:latin typeface="Arial"/>
                <a:cs typeface="Arial"/>
              </a:rPr>
              <a:t>s</a:t>
            </a:r>
            <a:r>
              <a:rPr sz="2800" spc="-15" dirty="0" smtClean="0">
                <a:latin typeface="Arial"/>
                <a:cs typeface="Arial"/>
              </a:rPr>
              <a:t>es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th</a:t>
            </a:r>
            <a:r>
              <a:rPr sz="2800" spc="-5" dirty="0" smtClean="0">
                <a:latin typeface="Arial"/>
                <a:cs typeface="Arial"/>
              </a:rPr>
              <a:t>r</a:t>
            </a:r>
            <a:r>
              <a:rPr sz="2800" spc="-20" dirty="0" smtClean="0">
                <a:latin typeface="Arial"/>
                <a:cs typeface="Arial"/>
              </a:rPr>
              <a:t>ou</a:t>
            </a:r>
            <a:r>
              <a:rPr sz="2800" spc="-15" dirty="0" smtClean="0">
                <a:latin typeface="Arial"/>
                <a:cs typeface="Arial"/>
              </a:rPr>
              <a:t>gh.</a:t>
            </a:r>
            <a:endParaRPr sz="2800">
              <a:latin typeface="Arial"/>
              <a:cs typeface="Arial"/>
            </a:endParaRPr>
          </a:p>
          <a:p>
            <a:pPr>
              <a:lnSpc>
                <a:spcPts val="700"/>
              </a:lnSpc>
              <a:spcBef>
                <a:spcPts val="9"/>
              </a:spcBef>
              <a:buClr>
                <a:srgbClr val="DD8046"/>
              </a:buClr>
              <a:buFont typeface="Wingdings"/>
              <a:buChar char=""/>
            </a:pPr>
            <a:endParaRPr sz="700"/>
          </a:p>
          <a:p>
            <a:pPr marL="332740" marR="354330" indent="-320675">
              <a:lnSpc>
                <a:spcPct val="120000"/>
              </a:lnSpc>
              <a:buClr>
                <a:srgbClr val="DD8046"/>
              </a:buClr>
              <a:buSzPct val="58928"/>
              <a:buFont typeface="Wingdings"/>
              <a:buChar char=""/>
              <a:tabLst>
                <a:tab pos="332740" algn="l"/>
                <a:tab pos="2329815" algn="l"/>
                <a:tab pos="4605020" algn="l"/>
                <a:tab pos="6445885" algn="l"/>
              </a:tabLst>
            </a:pPr>
            <a:r>
              <a:rPr sz="2800" spc="-15" dirty="0" smtClean="0">
                <a:solidFill>
                  <a:srgbClr val="0D0D0D"/>
                </a:solidFill>
                <a:latin typeface="Arial"/>
                <a:cs typeface="Arial"/>
              </a:rPr>
              <a:t>Selec</a:t>
            </a:r>
            <a:r>
              <a:rPr sz="2800" spc="-5" dirty="0" smtClean="0">
                <a:solidFill>
                  <a:srgbClr val="0D0D0D"/>
                </a:solidFill>
                <a:latin typeface="Arial"/>
                <a:cs typeface="Arial"/>
              </a:rPr>
              <a:t>t</a:t>
            </a:r>
            <a:r>
              <a:rPr sz="2800" spc="-10" dirty="0" smtClean="0">
                <a:solidFill>
                  <a:srgbClr val="0D0D0D"/>
                </a:solidFill>
                <a:latin typeface="Arial"/>
                <a:cs typeface="Arial"/>
              </a:rPr>
              <a:t>i</a:t>
            </a:r>
            <a:r>
              <a:rPr sz="2800" spc="-15" dirty="0" smtClean="0">
                <a:solidFill>
                  <a:srgbClr val="0D0D0D"/>
                </a:solidFill>
                <a:latin typeface="Arial"/>
                <a:cs typeface="Arial"/>
              </a:rPr>
              <a:t>o</a:t>
            </a:r>
            <a:r>
              <a:rPr sz="2800" spc="-20" dirty="0" smtClean="0">
                <a:solidFill>
                  <a:srgbClr val="0D0D0D"/>
                </a:solidFill>
                <a:latin typeface="Arial"/>
                <a:cs typeface="Arial"/>
              </a:rPr>
              <a:t>n</a:t>
            </a:r>
            <a:r>
              <a:rPr sz="2800" spc="-5" dirty="0" smtClean="0">
                <a:solidFill>
                  <a:srgbClr val="0D0D0D"/>
                </a:solidFill>
                <a:latin typeface="Arial"/>
                <a:cs typeface="Arial"/>
              </a:rPr>
              <a:t> </a:t>
            </a:r>
            <a:r>
              <a:rPr sz="2800" spc="-10" dirty="0" smtClean="0">
                <a:solidFill>
                  <a:srgbClr val="0D0D0D"/>
                </a:solidFill>
                <a:latin typeface="Arial"/>
                <a:cs typeface="Arial"/>
              </a:rPr>
              <a:t>of</a:t>
            </a:r>
            <a:r>
              <a:rPr sz="2800" spc="-5" dirty="0" smtClean="0">
                <a:solidFill>
                  <a:srgbClr val="0D0D0D"/>
                </a:solidFill>
                <a:latin typeface="Arial"/>
                <a:cs typeface="Arial"/>
              </a:rPr>
              <a:t> </a:t>
            </a:r>
            <a:r>
              <a:rPr sz="2800" spc="-15" dirty="0" smtClean="0">
                <a:solidFill>
                  <a:srgbClr val="0D0D0D"/>
                </a:solidFill>
                <a:latin typeface="Arial"/>
                <a:cs typeface="Arial"/>
              </a:rPr>
              <a:t>only</a:t>
            </a:r>
            <a:r>
              <a:rPr sz="2800" spc="10" dirty="0" smtClean="0">
                <a:solidFill>
                  <a:srgbClr val="0D0D0D"/>
                </a:solidFill>
                <a:latin typeface="Arial"/>
                <a:cs typeface="Arial"/>
              </a:rPr>
              <a:t> </a:t>
            </a:r>
            <a:r>
              <a:rPr sz="2800" spc="-20" dirty="0" smtClean="0">
                <a:solidFill>
                  <a:srgbClr val="0D0D0D"/>
                </a:solidFill>
                <a:latin typeface="Arial"/>
                <a:cs typeface="Arial"/>
              </a:rPr>
              <a:t>a</a:t>
            </a:r>
            <a:r>
              <a:rPr sz="2800" spc="5" dirty="0" smtClean="0">
                <a:solidFill>
                  <a:srgbClr val="0D0D0D"/>
                </a:solidFill>
                <a:latin typeface="Arial"/>
                <a:cs typeface="Arial"/>
              </a:rPr>
              <a:t> </a:t>
            </a:r>
            <a:r>
              <a:rPr sz="2800" spc="-15" dirty="0" smtClean="0">
                <a:solidFill>
                  <a:srgbClr val="0D0D0D"/>
                </a:solidFill>
                <a:latin typeface="Arial"/>
                <a:cs typeface="Arial"/>
              </a:rPr>
              <a:t>ce</a:t>
            </a:r>
            <a:r>
              <a:rPr sz="2800" spc="-10" dirty="0" smtClean="0">
                <a:solidFill>
                  <a:srgbClr val="0D0D0D"/>
                </a:solidFill>
                <a:latin typeface="Arial"/>
                <a:cs typeface="Arial"/>
              </a:rPr>
              <a:t>rta</a:t>
            </a:r>
            <a:r>
              <a:rPr sz="2800" spc="-15" dirty="0" smtClean="0">
                <a:solidFill>
                  <a:srgbClr val="0D0D0D"/>
                </a:solidFill>
                <a:latin typeface="Arial"/>
                <a:cs typeface="Arial"/>
              </a:rPr>
              <a:t>in	</a:t>
            </a:r>
            <a:r>
              <a:rPr sz="2800" spc="-20" dirty="0" smtClean="0">
                <a:solidFill>
                  <a:srgbClr val="0D0D0D"/>
                </a:solidFill>
                <a:latin typeface="Arial"/>
                <a:cs typeface="Arial"/>
              </a:rPr>
              <a:t>po</a:t>
            </a:r>
            <a:r>
              <a:rPr sz="2800" spc="-15" dirty="0" smtClean="0">
                <a:solidFill>
                  <a:srgbClr val="0D0D0D"/>
                </a:solidFill>
                <a:latin typeface="Arial"/>
                <a:cs typeface="Arial"/>
              </a:rPr>
              <a:t>p</a:t>
            </a:r>
            <a:r>
              <a:rPr sz="2800" spc="-20" dirty="0" smtClean="0">
                <a:solidFill>
                  <a:srgbClr val="0D0D0D"/>
                </a:solidFill>
                <a:latin typeface="Arial"/>
                <a:cs typeface="Arial"/>
              </a:rPr>
              <a:t>u</a:t>
            </a:r>
            <a:r>
              <a:rPr sz="2800" spc="-5" dirty="0" smtClean="0">
                <a:solidFill>
                  <a:srgbClr val="0D0D0D"/>
                </a:solidFill>
                <a:latin typeface="Arial"/>
                <a:cs typeface="Arial"/>
              </a:rPr>
              <a:t>l</a:t>
            </a:r>
            <a:r>
              <a:rPr sz="2800" spc="-15" dirty="0" smtClean="0">
                <a:solidFill>
                  <a:srgbClr val="0D0D0D"/>
                </a:solidFill>
                <a:latin typeface="Arial"/>
                <a:cs typeface="Arial"/>
              </a:rPr>
              <a:t>at</a:t>
            </a:r>
            <a:r>
              <a:rPr sz="2800" spc="-5" dirty="0" smtClean="0">
                <a:solidFill>
                  <a:srgbClr val="0D0D0D"/>
                </a:solidFill>
                <a:latin typeface="Arial"/>
                <a:cs typeface="Arial"/>
              </a:rPr>
              <a:t>i</a:t>
            </a:r>
            <a:r>
              <a:rPr sz="2800" spc="-20" dirty="0" smtClean="0">
                <a:solidFill>
                  <a:srgbClr val="0D0D0D"/>
                </a:solidFill>
                <a:latin typeface="Arial"/>
                <a:cs typeface="Arial"/>
              </a:rPr>
              <a:t>on	</a:t>
            </a:r>
            <a:r>
              <a:rPr sz="2800" spc="-15" dirty="0" smtClean="0">
                <a:solidFill>
                  <a:srgbClr val="0D0D0D"/>
                </a:solidFill>
                <a:latin typeface="Arial"/>
                <a:cs typeface="Arial"/>
              </a:rPr>
              <a:t>of</a:t>
            </a:r>
            <a:r>
              <a:rPr sz="2800" spc="-5" dirty="0" smtClean="0">
                <a:solidFill>
                  <a:srgbClr val="0D0D0D"/>
                </a:solidFill>
                <a:latin typeface="Arial"/>
                <a:cs typeface="Arial"/>
              </a:rPr>
              <a:t> </a:t>
            </a:r>
            <a:r>
              <a:rPr sz="2800" spc="-15" dirty="0" smtClean="0">
                <a:solidFill>
                  <a:srgbClr val="0D0D0D"/>
                </a:solidFill>
                <a:latin typeface="Arial"/>
                <a:cs typeface="Arial"/>
              </a:rPr>
              <a:t>ce</a:t>
            </a:r>
            <a:r>
              <a:rPr sz="2800" spc="-10" dirty="0" smtClean="0">
                <a:solidFill>
                  <a:srgbClr val="0D0D0D"/>
                </a:solidFill>
                <a:latin typeface="Arial"/>
                <a:cs typeface="Arial"/>
              </a:rPr>
              <a:t>lls for </a:t>
            </a:r>
            <a:r>
              <a:rPr sz="2800" spc="-20" dirty="0" smtClean="0">
                <a:solidFill>
                  <a:srgbClr val="0D0D0D"/>
                </a:solidFill>
                <a:latin typeface="Arial"/>
                <a:cs typeface="Arial"/>
              </a:rPr>
              <a:t>a</a:t>
            </a:r>
            <a:r>
              <a:rPr sz="2800" spc="-15" dirty="0" smtClean="0">
                <a:solidFill>
                  <a:srgbClr val="0D0D0D"/>
                </a:solidFill>
                <a:latin typeface="Arial"/>
                <a:cs typeface="Arial"/>
              </a:rPr>
              <a:t>n</a:t>
            </a:r>
            <a:r>
              <a:rPr sz="2800" spc="-20" dirty="0" smtClean="0">
                <a:solidFill>
                  <a:srgbClr val="0D0D0D"/>
                </a:solidFill>
                <a:latin typeface="Arial"/>
                <a:cs typeface="Arial"/>
              </a:rPr>
              <a:t>a</a:t>
            </a:r>
            <a:r>
              <a:rPr sz="2800" spc="-5" dirty="0" smtClean="0">
                <a:solidFill>
                  <a:srgbClr val="0D0D0D"/>
                </a:solidFill>
                <a:latin typeface="Arial"/>
                <a:cs typeface="Arial"/>
              </a:rPr>
              <a:t>l</a:t>
            </a:r>
            <a:r>
              <a:rPr sz="2800" spc="-15" dirty="0" smtClean="0">
                <a:solidFill>
                  <a:srgbClr val="0D0D0D"/>
                </a:solidFill>
                <a:latin typeface="Arial"/>
                <a:cs typeface="Arial"/>
              </a:rPr>
              <a:t>y</a:t>
            </a:r>
            <a:r>
              <a:rPr sz="2800" spc="-10" dirty="0" smtClean="0">
                <a:solidFill>
                  <a:srgbClr val="0D0D0D"/>
                </a:solidFill>
                <a:latin typeface="Arial"/>
                <a:cs typeface="Arial"/>
              </a:rPr>
              <a:t>sis	</a:t>
            </a:r>
            <a:r>
              <a:rPr sz="2800" spc="-20" dirty="0" smtClean="0">
                <a:solidFill>
                  <a:srgbClr val="0D0D0D"/>
                </a:solidFill>
                <a:latin typeface="Arial"/>
                <a:cs typeface="Arial"/>
              </a:rPr>
              <a:t>on</a:t>
            </a:r>
            <a:r>
              <a:rPr sz="2800" spc="-5" dirty="0" smtClean="0">
                <a:solidFill>
                  <a:srgbClr val="0D0D0D"/>
                </a:solidFill>
                <a:latin typeface="Arial"/>
                <a:cs typeface="Arial"/>
              </a:rPr>
              <a:t> </a:t>
            </a:r>
            <a:r>
              <a:rPr sz="2800" spc="-20" dirty="0" smtClean="0">
                <a:solidFill>
                  <a:srgbClr val="0D0D0D"/>
                </a:solidFill>
                <a:latin typeface="Arial"/>
                <a:cs typeface="Arial"/>
              </a:rPr>
              <a:t>a</a:t>
            </a:r>
            <a:r>
              <a:rPr sz="2800" spc="5" dirty="0" smtClean="0">
                <a:solidFill>
                  <a:srgbClr val="0D0D0D"/>
                </a:solidFill>
                <a:latin typeface="Arial"/>
                <a:cs typeface="Arial"/>
              </a:rPr>
              <a:t> </a:t>
            </a:r>
            <a:r>
              <a:rPr sz="2800" spc="-20" dirty="0" smtClean="0">
                <a:solidFill>
                  <a:srgbClr val="0D0D0D"/>
                </a:solidFill>
                <a:latin typeface="Arial"/>
                <a:cs typeface="Arial"/>
              </a:rPr>
              <a:t>p</a:t>
            </a:r>
            <a:r>
              <a:rPr sz="2800" spc="-5" dirty="0" smtClean="0">
                <a:solidFill>
                  <a:srgbClr val="0D0D0D"/>
                </a:solidFill>
                <a:latin typeface="Arial"/>
                <a:cs typeface="Arial"/>
              </a:rPr>
              <a:t>l</a:t>
            </a:r>
            <a:r>
              <a:rPr sz="2800" spc="-15" dirty="0" smtClean="0">
                <a:solidFill>
                  <a:srgbClr val="0D0D0D"/>
                </a:solidFill>
                <a:latin typeface="Arial"/>
                <a:cs typeface="Arial"/>
              </a:rPr>
              <a:t>ot.</a:t>
            </a:r>
            <a:endParaRPr sz="2800">
              <a:latin typeface="Arial"/>
              <a:cs typeface="Arial"/>
            </a:endParaRPr>
          </a:p>
          <a:p>
            <a:pPr>
              <a:lnSpc>
                <a:spcPts val="650"/>
              </a:lnSpc>
              <a:spcBef>
                <a:spcPts val="48"/>
              </a:spcBef>
              <a:buClr>
                <a:srgbClr val="DD8046"/>
              </a:buClr>
              <a:buFont typeface="Wingdings"/>
              <a:buChar char=""/>
            </a:pPr>
            <a:endParaRPr sz="650"/>
          </a:p>
          <a:p>
            <a:pPr marL="332740" marR="216535" indent="-320675">
              <a:lnSpc>
                <a:spcPct val="120000"/>
              </a:lnSpc>
              <a:buClr>
                <a:srgbClr val="DD8046"/>
              </a:buClr>
              <a:buSzPct val="58928"/>
              <a:buFont typeface="Wingdings"/>
              <a:buChar char=""/>
              <a:tabLst>
                <a:tab pos="332740" algn="l"/>
              </a:tabLst>
            </a:pPr>
            <a:r>
              <a:rPr sz="2800" spc="-15" dirty="0" smtClean="0">
                <a:latin typeface="Arial"/>
                <a:cs typeface="Arial"/>
              </a:rPr>
              <a:t>Allows</a:t>
            </a:r>
            <a:r>
              <a:rPr sz="2800" spc="1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the </a:t>
            </a:r>
            <a:r>
              <a:rPr sz="2800" spc="-20" dirty="0" smtClean="0">
                <a:latin typeface="Arial"/>
                <a:cs typeface="Arial"/>
              </a:rPr>
              <a:t>a</a:t>
            </a:r>
            <a:r>
              <a:rPr sz="2800" spc="-15" dirty="0" smtClean="0">
                <a:latin typeface="Arial"/>
                <a:cs typeface="Arial"/>
              </a:rPr>
              <a:t>b</a:t>
            </a:r>
            <a:r>
              <a:rPr sz="2800" spc="-10" dirty="0" smtClean="0">
                <a:latin typeface="Arial"/>
                <a:cs typeface="Arial"/>
              </a:rPr>
              <a:t>il</a:t>
            </a:r>
            <a:r>
              <a:rPr sz="2800" spc="-5" dirty="0" smtClean="0">
                <a:latin typeface="Arial"/>
                <a:cs typeface="Arial"/>
              </a:rPr>
              <a:t>i</a:t>
            </a:r>
            <a:r>
              <a:rPr sz="2800" spc="-15" dirty="0" smtClean="0">
                <a:latin typeface="Arial"/>
                <a:cs typeface="Arial"/>
              </a:rPr>
              <a:t>ty to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0" dirty="0" smtClean="0">
                <a:latin typeface="Arial"/>
                <a:cs typeface="Arial"/>
              </a:rPr>
              <a:t>l</a:t>
            </a:r>
            <a:r>
              <a:rPr sz="2800" spc="-15" dirty="0" smtClean="0">
                <a:latin typeface="Arial"/>
                <a:cs typeface="Arial"/>
              </a:rPr>
              <a:t>ook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at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p</a:t>
            </a:r>
            <a:r>
              <a:rPr sz="2800" spc="-15" dirty="0" smtClean="0">
                <a:latin typeface="Arial"/>
                <a:cs typeface="Arial"/>
              </a:rPr>
              <a:t>a</a:t>
            </a:r>
            <a:r>
              <a:rPr sz="2800" spc="-10" dirty="0" smtClean="0">
                <a:latin typeface="Arial"/>
                <a:cs typeface="Arial"/>
              </a:rPr>
              <a:t>r</a:t>
            </a:r>
            <a:r>
              <a:rPr sz="2800" spc="-15" dirty="0" smtClean="0">
                <a:latin typeface="Arial"/>
                <a:cs typeface="Arial"/>
              </a:rPr>
              <a:t>a</a:t>
            </a:r>
            <a:r>
              <a:rPr sz="2800" spc="-20" dirty="0" smtClean="0">
                <a:latin typeface="Arial"/>
                <a:cs typeface="Arial"/>
              </a:rPr>
              <a:t>met</a:t>
            </a:r>
            <a:r>
              <a:rPr sz="2800" spc="-15" dirty="0" smtClean="0">
                <a:latin typeface="Arial"/>
                <a:cs typeface="Arial"/>
              </a:rPr>
              <a:t>ers</a:t>
            </a:r>
            <a:r>
              <a:rPr sz="2800" spc="1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sp</a:t>
            </a:r>
            <a:r>
              <a:rPr sz="2800" spc="-20" dirty="0" smtClean="0">
                <a:latin typeface="Arial"/>
                <a:cs typeface="Arial"/>
              </a:rPr>
              <a:t>e</a:t>
            </a:r>
            <a:r>
              <a:rPr sz="2800" spc="-10" dirty="0" smtClean="0">
                <a:latin typeface="Arial"/>
                <a:cs typeface="Arial"/>
              </a:rPr>
              <a:t>cif</a:t>
            </a:r>
            <a:r>
              <a:rPr sz="2800" spc="-5" dirty="0" smtClean="0">
                <a:latin typeface="Arial"/>
                <a:cs typeface="Arial"/>
              </a:rPr>
              <a:t>i</a:t>
            </a:r>
            <a:r>
              <a:rPr sz="2800" spc="-15" dirty="0" smtClean="0">
                <a:latin typeface="Arial"/>
                <a:cs typeface="Arial"/>
              </a:rPr>
              <a:t>c to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o</a:t>
            </a:r>
            <a:r>
              <a:rPr sz="2800" spc="-15" dirty="0" smtClean="0">
                <a:latin typeface="Arial"/>
                <a:cs typeface="Arial"/>
              </a:rPr>
              <a:t>n</a:t>
            </a:r>
            <a:r>
              <a:rPr sz="2800" spc="-10" dirty="0" smtClean="0">
                <a:latin typeface="Arial"/>
                <a:cs typeface="Arial"/>
              </a:rPr>
              <a:t>ly t</a:t>
            </a:r>
            <a:r>
              <a:rPr sz="2800" spc="-15" dirty="0" smtClean="0">
                <a:latin typeface="Arial"/>
                <a:cs typeface="Arial"/>
              </a:rPr>
              <a:t>hat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su</a:t>
            </a:r>
            <a:r>
              <a:rPr sz="2800" spc="-20" dirty="0" smtClean="0">
                <a:latin typeface="Arial"/>
                <a:cs typeface="Arial"/>
              </a:rPr>
              <a:t>b</a:t>
            </a:r>
            <a:r>
              <a:rPr sz="2800" spc="-10" dirty="0" smtClean="0">
                <a:latin typeface="Arial"/>
                <a:cs typeface="Arial"/>
              </a:rPr>
              <a:t>s</a:t>
            </a:r>
            <a:r>
              <a:rPr sz="2800" spc="-15" dirty="0" smtClean="0">
                <a:latin typeface="Arial"/>
                <a:cs typeface="Arial"/>
              </a:rPr>
              <a:t>et.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263397" rIns="0" bIns="0" rtlCol="0">
            <a:noAutofit/>
          </a:bodyPr>
          <a:lstStyle/>
          <a:p>
            <a:pPr marL="183515">
              <a:lnSpc>
                <a:spcPct val="100000"/>
              </a:lnSpc>
            </a:pPr>
            <a:r>
              <a:rPr sz="4400" dirty="0" smtClean="0">
                <a:solidFill>
                  <a:srgbClr val="775F54"/>
                </a:solidFill>
                <a:latin typeface="Arial"/>
                <a:cs typeface="Arial"/>
              </a:rPr>
              <a:t>Ba</a:t>
            </a:r>
            <a:r>
              <a:rPr sz="4400" spc="5" dirty="0" smtClean="0">
                <a:solidFill>
                  <a:srgbClr val="775F54"/>
                </a:solidFill>
                <a:latin typeface="Arial"/>
                <a:cs typeface="Arial"/>
              </a:rPr>
              <a:t>s</a:t>
            </a:r>
            <a:r>
              <a:rPr sz="4400" spc="0" dirty="0" smtClean="0">
                <a:solidFill>
                  <a:srgbClr val="775F54"/>
                </a:solidFill>
                <a:latin typeface="Arial"/>
                <a:cs typeface="Arial"/>
              </a:rPr>
              <a:t>ic</a:t>
            </a:r>
            <a:r>
              <a:rPr sz="4400" spc="-20" dirty="0" smtClean="0">
                <a:solidFill>
                  <a:srgbClr val="775F54"/>
                </a:solidFill>
                <a:latin typeface="Arial"/>
                <a:cs typeface="Arial"/>
              </a:rPr>
              <a:t> </a:t>
            </a:r>
            <a:r>
              <a:rPr sz="4400" spc="0" dirty="0" smtClean="0">
                <a:solidFill>
                  <a:srgbClr val="775F54"/>
                </a:solidFill>
                <a:latin typeface="Arial"/>
                <a:cs typeface="Arial"/>
              </a:rPr>
              <a:t>me</a:t>
            </a:r>
            <a:r>
              <a:rPr sz="4400" spc="10" dirty="0" smtClean="0">
                <a:solidFill>
                  <a:srgbClr val="775F54"/>
                </a:solidFill>
                <a:latin typeface="Arial"/>
                <a:cs typeface="Arial"/>
              </a:rPr>
              <a:t>c</a:t>
            </a:r>
            <a:r>
              <a:rPr sz="4400" spc="0" dirty="0" smtClean="0">
                <a:solidFill>
                  <a:srgbClr val="775F54"/>
                </a:solidFill>
                <a:latin typeface="Arial"/>
                <a:cs typeface="Arial"/>
              </a:rPr>
              <a:t>hani</a:t>
            </a:r>
            <a:r>
              <a:rPr sz="4400" spc="15" dirty="0" smtClean="0">
                <a:solidFill>
                  <a:srgbClr val="775F54"/>
                </a:solidFill>
                <a:latin typeface="Arial"/>
                <a:cs typeface="Arial"/>
              </a:rPr>
              <a:t>s</a:t>
            </a:r>
            <a:r>
              <a:rPr sz="4400" spc="0" dirty="0" smtClean="0">
                <a:solidFill>
                  <a:srgbClr val="775F54"/>
                </a:solidFill>
                <a:latin typeface="Arial"/>
                <a:cs typeface="Arial"/>
              </a:rPr>
              <a:t>m</a:t>
            </a:r>
            <a:endParaRPr sz="44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85317" y="1536065"/>
            <a:ext cx="7980045" cy="539686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R="7620" algn="ctr">
              <a:lnSpc>
                <a:spcPct val="100000"/>
              </a:lnSpc>
            </a:pPr>
            <a:r>
              <a:rPr sz="2600" dirty="0" smtClean="0">
                <a:latin typeface="Arial"/>
                <a:cs typeface="Arial"/>
              </a:rPr>
              <a:t>Biologic</a:t>
            </a:r>
            <a:r>
              <a:rPr sz="2600" spc="5" dirty="0" smtClean="0">
                <a:latin typeface="Arial"/>
                <a:cs typeface="Arial"/>
              </a:rPr>
              <a:t>a</a:t>
            </a:r>
            <a:r>
              <a:rPr sz="2600" spc="0" dirty="0" smtClean="0">
                <a:latin typeface="Arial"/>
                <a:cs typeface="Arial"/>
              </a:rPr>
              <a:t>l</a:t>
            </a:r>
            <a:r>
              <a:rPr sz="2600" spc="-20" dirty="0" smtClean="0">
                <a:latin typeface="Arial"/>
                <a:cs typeface="Arial"/>
              </a:rPr>
              <a:t> </a:t>
            </a:r>
            <a:r>
              <a:rPr sz="2600" spc="0" dirty="0" smtClean="0">
                <a:latin typeface="Arial"/>
                <a:cs typeface="Arial"/>
              </a:rPr>
              <a:t>sa</a:t>
            </a:r>
            <a:r>
              <a:rPr sz="2600" spc="5" dirty="0" smtClean="0">
                <a:latin typeface="Arial"/>
                <a:cs typeface="Arial"/>
              </a:rPr>
              <a:t>m</a:t>
            </a:r>
            <a:r>
              <a:rPr sz="2600" spc="0" dirty="0" smtClean="0">
                <a:latin typeface="Arial"/>
                <a:cs typeface="Arial"/>
              </a:rPr>
              <a:t>ple</a:t>
            </a:r>
            <a:endParaRPr sz="2600">
              <a:latin typeface="Arial"/>
              <a:cs typeface="Arial"/>
            </a:endParaRPr>
          </a:p>
          <a:p>
            <a:pPr>
              <a:lnSpc>
                <a:spcPts val="850"/>
              </a:lnSpc>
              <a:spcBef>
                <a:spcPts val="40"/>
              </a:spcBef>
            </a:pPr>
            <a:endParaRPr sz="850"/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</a:pPr>
            <a:endParaRPr sz="1000"/>
          </a:p>
          <a:p>
            <a:pPr marR="8255" algn="ctr">
              <a:lnSpc>
                <a:spcPct val="100000"/>
              </a:lnSpc>
            </a:pPr>
            <a:r>
              <a:rPr sz="2600" dirty="0" smtClean="0">
                <a:latin typeface="Arial"/>
                <a:cs typeface="Arial"/>
              </a:rPr>
              <a:t>L</a:t>
            </a:r>
            <a:r>
              <a:rPr sz="2600" spc="5" dirty="0" smtClean="0">
                <a:latin typeface="Arial"/>
                <a:cs typeface="Arial"/>
              </a:rPr>
              <a:t>a</a:t>
            </a:r>
            <a:r>
              <a:rPr sz="2600" spc="0" dirty="0" smtClean="0">
                <a:latin typeface="Arial"/>
                <a:cs typeface="Arial"/>
              </a:rPr>
              <a:t>b</a:t>
            </a:r>
            <a:r>
              <a:rPr sz="2600" spc="5" dirty="0" smtClean="0">
                <a:latin typeface="Arial"/>
                <a:cs typeface="Arial"/>
              </a:rPr>
              <a:t>e</a:t>
            </a:r>
            <a:r>
              <a:rPr sz="2600" spc="0" dirty="0" smtClean="0">
                <a:latin typeface="Arial"/>
                <a:cs typeface="Arial"/>
              </a:rPr>
              <a:t>l </a:t>
            </a:r>
            <a:r>
              <a:rPr sz="2600" spc="-10" dirty="0" smtClean="0">
                <a:latin typeface="Arial"/>
                <a:cs typeface="Arial"/>
              </a:rPr>
              <a:t>i</a:t>
            </a:r>
            <a:r>
              <a:rPr sz="2600" spc="0" dirty="0" smtClean="0">
                <a:latin typeface="Arial"/>
                <a:cs typeface="Arial"/>
              </a:rPr>
              <a:t>t</a:t>
            </a:r>
            <a:r>
              <a:rPr sz="2600" spc="-10" dirty="0" smtClean="0">
                <a:latin typeface="Arial"/>
                <a:cs typeface="Arial"/>
              </a:rPr>
              <a:t> </a:t>
            </a:r>
            <a:r>
              <a:rPr sz="2600" spc="0" dirty="0" smtClean="0">
                <a:latin typeface="Arial"/>
                <a:cs typeface="Arial"/>
              </a:rPr>
              <a:t>with a</a:t>
            </a:r>
            <a:r>
              <a:rPr sz="2600" spc="5" dirty="0" smtClean="0">
                <a:latin typeface="Arial"/>
                <a:cs typeface="Arial"/>
              </a:rPr>
              <a:t> </a:t>
            </a:r>
            <a:r>
              <a:rPr sz="2600" spc="0" dirty="0" smtClean="0">
                <a:latin typeface="Arial"/>
                <a:cs typeface="Arial"/>
              </a:rPr>
              <a:t>fluore</a:t>
            </a:r>
            <a:r>
              <a:rPr sz="2600" spc="5" dirty="0" smtClean="0">
                <a:latin typeface="Arial"/>
                <a:cs typeface="Arial"/>
              </a:rPr>
              <a:t>s</a:t>
            </a:r>
            <a:r>
              <a:rPr sz="2600" spc="0" dirty="0" smtClean="0">
                <a:latin typeface="Arial"/>
                <a:cs typeface="Arial"/>
              </a:rPr>
              <a:t>c</a:t>
            </a:r>
            <a:r>
              <a:rPr sz="2600" spc="5" dirty="0" smtClean="0">
                <a:latin typeface="Arial"/>
                <a:cs typeface="Arial"/>
              </a:rPr>
              <a:t>e</a:t>
            </a:r>
            <a:r>
              <a:rPr sz="2600" spc="0" dirty="0" smtClean="0">
                <a:latin typeface="Arial"/>
                <a:cs typeface="Arial"/>
              </a:rPr>
              <a:t>nt</a:t>
            </a:r>
            <a:r>
              <a:rPr sz="2600" spc="-30" dirty="0" smtClean="0">
                <a:latin typeface="Arial"/>
                <a:cs typeface="Arial"/>
              </a:rPr>
              <a:t> </a:t>
            </a:r>
            <a:r>
              <a:rPr sz="2600" spc="0" dirty="0" smtClean="0">
                <a:latin typeface="Arial"/>
                <a:cs typeface="Arial"/>
              </a:rPr>
              <a:t>m</a:t>
            </a:r>
            <a:r>
              <a:rPr sz="2600" spc="5" dirty="0" smtClean="0">
                <a:latin typeface="Arial"/>
                <a:cs typeface="Arial"/>
              </a:rPr>
              <a:t>a</a:t>
            </a:r>
            <a:r>
              <a:rPr sz="2600" spc="0" dirty="0" smtClean="0">
                <a:latin typeface="Arial"/>
                <a:cs typeface="Arial"/>
              </a:rPr>
              <a:t>rker</a:t>
            </a:r>
            <a:endParaRPr sz="2600">
              <a:latin typeface="Arial"/>
              <a:cs typeface="Arial"/>
            </a:endParaRPr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200"/>
              </a:lnSpc>
              <a:spcBef>
                <a:spcPts val="54"/>
              </a:spcBef>
            </a:pPr>
            <a:endParaRPr sz="1200"/>
          </a:p>
          <a:p>
            <a:pPr marL="135890" marR="144780" indent="0" algn="ctr">
              <a:lnSpc>
                <a:spcPts val="2810"/>
              </a:lnSpc>
            </a:pPr>
            <a:r>
              <a:rPr sz="2600" dirty="0" smtClean="0">
                <a:latin typeface="Arial"/>
                <a:cs typeface="Arial"/>
              </a:rPr>
              <a:t>C</a:t>
            </a:r>
            <a:r>
              <a:rPr sz="2600" spc="5" dirty="0" smtClean="0">
                <a:latin typeface="Arial"/>
                <a:cs typeface="Arial"/>
              </a:rPr>
              <a:t>e</a:t>
            </a:r>
            <a:r>
              <a:rPr sz="2600" spc="0" dirty="0" smtClean="0">
                <a:latin typeface="Arial"/>
                <a:cs typeface="Arial"/>
              </a:rPr>
              <a:t>lls</a:t>
            </a:r>
            <a:r>
              <a:rPr sz="2600" spc="-15" dirty="0" smtClean="0">
                <a:latin typeface="Arial"/>
                <a:cs typeface="Arial"/>
              </a:rPr>
              <a:t> </a:t>
            </a:r>
            <a:r>
              <a:rPr sz="2600" spc="0" dirty="0" smtClean="0">
                <a:latin typeface="Arial"/>
                <a:cs typeface="Arial"/>
              </a:rPr>
              <a:t>mo</a:t>
            </a:r>
            <a:r>
              <a:rPr sz="2600" spc="10" dirty="0" smtClean="0">
                <a:latin typeface="Arial"/>
                <a:cs typeface="Arial"/>
              </a:rPr>
              <a:t>v</a:t>
            </a:r>
            <a:r>
              <a:rPr sz="2600" spc="0" dirty="0" smtClean="0">
                <a:latin typeface="Arial"/>
                <a:cs typeface="Arial"/>
              </a:rPr>
              <a:t>e</a:t>
            </a:r>
            <a:r>
              <a:rPr sz="2600" spc="-25" dirty="0" smtClean="0">
                <a:latin typeface="Arial"/>
                <a:cs typeface="Arial"/>
              </a:rPr>
              <a:t> </a:t>
            </a:r>
            <a:r>
              <a:rPr sz="2600" spc="0" dirty="0" smtClean="0">
                <a:latin typeface="Arial"/>
                <a:cs typeface="Arial"/>
              </a:rPr>
              <a:t>in a</a:t>
            </a:r>
            <a:r>
              <a:rPr sz="2600" spc="5" dirty="0" smtClean="0">
                <a:latin typeface="Arial"/>
                <a:cs typeface="Arial"/>
              </a:rPr>
              <a:t> </a:t>
            </a:r>
            <a:r>
              <a:rPr sz="2600" spc="0" dirty="0" smtClean="0">
                <a:latin typeface="Arial"/>
                <a:cs typeface="Arial"/>
              </a:rPr>
              <a:t>line</a:t>
            </a:r>
            <a:r>
              <a:rPr sz="2600" spc="5" dirty="0" smtClean="0">
                <a:latin typeface="Arial"/>
                <a:cs typeface="Arial"/>
              </a:rPr>
              <a:t>a</a:t>
            </a:r>
            <a:r>
              <a:rPr sz="2600" spc="0" dirty="0" smtClean="0">
                <a:latin typeface="Arial"/>
                <a:cs typeface="Arial"/>
              </a:rPr>
              <a:t>r</a:t>
            </a:r>
            <a:r>
              <a:rPr sz="2600" spc="-20" dirty="0" smtClean="0">
                <a:latin typeface="Arial"/>
                <a:cs typeface="Arial"/>
              </a:rPr>
              <a:t> </a:t>
            </a:r>
            <a:r>
              <a:rPr sz="2600" spc="0" dirty="0" smtClean="0">
                <a:latin typeface="Arial"/>
                <a:cs typeface="Arial"/>
              </a:rPr>
              <a:t>stream</a:t>
            </a:r>
            <a:r>
              <a:rPr sz="2600" spc="-10" dirty="0" smtClean="0">
                <a:latin typeface="Arial"/>
                <a:cs typeface="Arial"/>
              </a:rPr>
              <a:t> </a:t>
            </a:r>
            <a:r>
              <a:rPr sz="2600" spc="0" dirty="0" smtClean="0">
                <a:latin typeface="Arial"/>
                <a:cs typeface="Arial"/>
              </a:rPr>
              <a:t>throu</a:t>
            </a:r>
            <a:r>
              <a:rPr sz="2600" spc="5" dirty="0" smtClean="0">
                <a:latin typeface="Arial"/>
                <a:cs typeface="Arial"/>
              </a:rPr>
              <a:t>g</a:t>
            </a:r>
            <a:r>
              <a:rPr sz="2600" spc="0" dirty="0" smtClean="0">
                <a:latin typeface="Arial"/>
                <a:cs typeface="Arial"/>
              </a:rPr>
              <a:t>h a foc</a:t>
            </a:r>
            <a:r>
              <a:rPr sz="2600" spc="5" dirty="0" smtClean="0">
                <a:latin typeface="Arial"/>
                <a:cs typeface="Arial"/>
              </a:rPr>
              <a:t>u</a:t>
            </a:r>
            <a:r>
              <a:rPr sz="2600" spc="0" dirty="0" smtClean="0">
                <a:latin typeface="Arial"/>
                <a:cs typeface="Arial"/>
              </a:rPr>
              <a:t>s</a:t>
            </a:r>
            <a:r>
              <a:rPr sz="2600" spc="5" dirty="0" smtClean="0">
                <a:latin typeface="Arial"/>
                <a:cs typeface="Arial"/>
              </a:rPr>
              <a:t>e</a:t>
            </a:r>
            <a:r>
              <a:rPr sz="2600" spc="0" dirty="0" smtClean="0">
                <a:latin typeface="Arial"/>
                <a:cs typeface="Arial"/>
              </a:rPr>
              <a:t>d</a:t>
            </a:r>
            <a:r>
              <a:rPr sz="2600" spc="-15" dirty="0" smtClean="0">
                <a:latin typeface="Arial"/>
                <a:cs typeface="Arial"/>
              </a:rPr>
              <a:t> </a:t>
            </a:r>
            <a:r>
              <a:rPr sz="2600" spc="0" dirty="0" smtClean="0">
                <a:latin typeface="Arial"/>
                <a:cs typeface="Arial"/>
              </a:rPr>
              <a:t>light s</a:t>
            </a:r>
            <a:r>
              <a:rPr sz="2600" spc="5" dirty="0" smtClean="0">
                <a:latin typeface="Arial"/>
                <a:cs typeface="Arial"/>
              </a:rPr>
              <a:t>o</a:t>
            </a:r>
            <a:r>
              <a:rPr sz="2600" spc="0" dirty="0" smtClean="0">
                <a:latin typeface="Arial"/>
                <a:cs typeface="Arial"/>
              </a:rPr>
              <a:t>urce</a:t>
            </a:r>
            <a:r>
              <a:rPr sz="2600" spc="-20" dirty="0" smtClean="0">
                <a:latin typeface="Arial"/>
                <a:cs typeface="Arial"/>
              </a:rPr>
              <a:t> </a:t>
            </a:r>
            <a:r>
              <a:rPr sz="2600" spc="0" dirty="0" smtClean="0">
                <a:latin typeface="Arial"/>
                <a:cs typeface="Arial"/>
              </a:rPr>
              <a:t>(las</a:t>
            </a:r>
            <a:r>
              <a:rPr sz="2600" spc="5" dirty="0" smtClean="0">
                <a:latin typeface="Arial"/>
                <a:cs typeface="Arial"/>
              </a:rPr>
              <a:t>e</a:t>
            </a:r>
            <a:r>
              <a:rPr sz="2600" spc="0" dirty="0" smtClean="0">
                <a:latin typeface="Arial"/>
                <a:cs typeface="Arial"/>
              </a:rPr>
              <a:t>r bea</a:t>
            </a:r>
            <a:r>
              <a:rPr sz="2600" spc="5" dirty="0" smtClean="0">
                <a:latin typeface="Arial"/>
                <a:cs typeface="Arial"/>
              </a:rPr>
              <a:t>m</a:t>
            </a:r>
            <a:r>
              <a:rPr sz="2600" spc="0" dirty="0" smtClean="0">
                <a:latin typeface="Arial"/>
                <a:cs typeface="Arial"/>
              </a:rPr>
              <a:t>)</a:t>
            </a:r>
            <a:endParaRPr sz="2600">
              <a:latin typeface="Arial"/>
              <a:cs typeface="Arial"/>
            </a:endParaRPr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200"/>
              </a:lnSpc>
              <a:spcBef>
                <a:spcPts val="12"/>
              </a:spcBef>
            </a:pPr>
            <a:endParaRPr sz="1200"/>
          </a:p>
          <a:p>
            <a:pPr marL="12700" marR="12700" indent="-9525" algn="ctr">
              <a:lnSpc>
                <a:spcPts val="2810"/>
              </a:lnSpc>
            </a:pPr>
            <a:r>
              <a:rPr sz="2600" spc="5" dirty="0" smtClean="0">
                <a:latin typeface="Arial"/>
                <a:cs typeface="Arial"/>
              </a:rPr>
              <a:t>F</a:t>
            </a:r>
            <a:r>
              <a:rPr sz="2600" spc="0" dirty="0" smtClean="0">
                <a:latin typeface="Arial"/>
                <a:cs typeface="Arial"/>
              </a:rPr>
              <a:t>luore</a:t>
            </a:r>
            <a:r>
              <a:rPr sz="2600" spc="10" dirty="0" smtClean="0">
                <a:latin typeface="Arial"/>
                <a:cs typeface="Arial"/>
              </a:rPr>
              <a:t>s</a:t>
            </a:r>
            <a:r>
              <a:rPr sz="2600" spc="0" dirty="0" smtClean="0">
                <a:latin typeface="Arial"/>
                <a:cs typeface="Arial"/>
              </a:rPr>
              <a:t>c</a:t>
            </a:r>
            <a:r>
              <a:rPr sz="2600" spc="5" dirty="0" smtClean="0">
                <a:latin typeface="Arial"/>
                <a:cs typeface="Arial"/>
              </a:rPr>
              <a:t>e</a:t>
            </a:r>
            <a:r>
              <a:rPr sz="2600" spc="0" dirty="0" smtClean="0">
                <a:latin typeface="Arial"/>
                <a:cs typeface="Arial"/>
              </a:rPr>
              <a:t>nt</a:t>
            </a:r>
            <a:r>
              <a:rPr sz="2600" spc="-30" dirty="0" smtClean="0">
                <a:latin typeface="Arial"/>
                <a:cs typeface="Arial"/>
              </a:rPr>
              <a:t> </a:t>
            </a:r>
            <a:r>
              <a:rPr sz="2600" spc="0" dirty="0" smtClean="0">
                <a:latin typeface="Arial"/>
                <a:cs typeface="Arial"/>
              </a:rPr>
              <a:t>mol</a:t>
            </a:r>
            <a:r>
              <a:rPr sz="2600" spc="5" dirty="0" smtClean="0">
                <a:latin typeface="Arial"/>
                <a:cs typeface="Arial"/>
              </a:rPr>
              <a:t>e</a:t>
            </a:r>
            <a:r>
              <a:rPr sz="2600" spc="0" dirty="0" smtClean="0">
                <a:latin typeface="Arial"/>
                <a:cs typeface="Arial"/>
              </a:rPr>
              <a:t>c</a:t>
            </a:r>
            <a:r>
              <a:rPr sz="2600" spc="5" dirty="0" smtClean="0">
                <a:latin typeface="Arial"/>
                <a:cs typeface="Arial"/>
              </a:rPr>
              <a:t>u</a:t>
            </a:r>
            <a:r>
              <a:rPr sz="2600" spc="0" dirty="0" smtClean="0">
                <a:latin typeface="Arial"/>
                <a:cs typeface="Arial"/>
              </a:rPr>
              <a:t>le</a:t>
            </a:r>
            <a:r>
              <a:rPr sz="2600" spc="-25" dirty="0" smtClean="0">
                <a:latin typeface="Arial"/>
                <a:cs typeface="Arial"/>
              </a:rPr>
              <a:t> </a:t>
            </a:r>
            <a:r>
              <a:rPr sz="2600" spc="0" dirty="0" smtClean="0">
                <a:latin typeface="Arial"/>
                <a:cs typeface="Arial"/>
              </a:rPr>
              <a:t>g</a:t>
            </a:r>
            <a:r>
              <a:rPr sz="2600" spc="5" dirty="0" smtClean="0">
                <a:latin typeface="Arial"/>
                <a:cs typeface="Arial"/>
              </a:rPr>
              <a:t>e</a:t>
            </a:r>
            <a:r>
              <a:rPr sz="2600" spc="0" dirty="0" smtClean="0">
                <a:latin typeface="Arial"/>
                <a:cs typeface="Arial"/>
              </a:rPr>
              <a:t>ts a</a:t>
            </a:r>
            <a:r>
              <a:rPr sz="2600" spc="5" dirty="0" smtClean="0">
                <a:latin typeface="Arial"/>
                <a:cs typeface="Arial"/>
              </a:rPr>
              <a:t>c</a:t>
            </a:r>
            <a:r>
              <a:rPr sz="2600" spc="0" dirty="0" smtClean="0">
                <a:latin typeface="Arial"/>
                <a:cs typeface="Arial"/>
              </a:rPr>
              <a:t>tivated</a:t>
            </a:r>
            <a:r>
              <a:rPr sz="2600" spc="-10" dirty="0" smtClean="0">
                <a:latin typeface="Arial"/>
                <a:cs typeface="Arial"/>
              </a:rPr>
              <a:t> </a:t>
            </a:r>
            <a:r>
              <a:rPr sz="2600" spc="0" dirty="0" smtClean="0">
                <a:latin typeface="Arial"/>
                <a:cs typeface="Arial"/>
              </a:rPr>
              <a:t>a</a:t>
            </a:r>
            <a:r>
              <a:rPr sz="2600" spc="5" dirty="0" smtClean="0">
                <a:latin typeface="Arial"/>
                <a:cs typeface="Arial"/>
              </a:rPr>
              <a:t>n</a:t>
            </a:r>
            <a:r>
              <a:rPr sz="2600" spc="0" dirty="0" smtClean="0">
                <a:latin typeface="Arial"/>
                <a:cs typeface="Arial"/>
              </a:rPr>
              <a:t>d emits</a:t>
            </a:r>
            <a:r>
              <a:rPr sz="2600" spc="-10" dirty="0" smtClean="0">
                <a:latin typeface="Arial"/>
                <a:cs typeface="Arial"/>
              </a:rPr>
              <a:t> </a:t>
            </a:r>
            <a:r>
              <a:rPr sz="2600" spc="0" dirty="0" smtClean="0">
                <a:latin typeface="Arial"/>
                <a:cs typeface="Arial"/>
              </a:rPr>
              <a:t>light th</a:t>
            </a:r>
            <a:r>
              <a:rPr sz="2600" spc="5" dirty="0" smtClean="0">
                <a:latin typeface="Arial"/>
                <a:cs typeface="Arial"/>
              </a:rPr>
              <a:t>a</a:t>
            </a:r>
            <a:r>
              <a:rPr sz="2600" spc="0" dirty="0" smtClean="0">
                <a:latin typeface="Arial"/>
                <a:cs typeface="Arial"/>
              </a:rPr>
              <a:t>t</a:t>
            </a:r>
            <a:r>
              <a:rPr sz="2600" spc="5" dirty="0" smtClean="0">
                <a:latin typeface="Arial"/>
                <a:cs typeface="Arial"/>
              </a:rPr>
              <a:t> </a:t>
            </a:r>
            <a:r>
              <a:rPr sz="2600" spc="0" dirty="0" smtClean="0">
                <a:latin typeface="Arial"/>
                <a:cs typeface="Arial"/>
              </a:rPr>
              <a:t>is</a:t>
            </a:r>
            <a:r>
              <a:rPr sz="2600" spc="5" dirty="0" smtClean="0">
                <a:latin typeface="Arial"/>
                <a:cs typeface="Arial"/>
              </a:rPr>
              <a:t> </a:t>
            </a:r>
            <a:r>
              <a:rPr sz="2600" spc="0" dirty="0" smtClean="0">
                <a:latin typeface="Arial"/>
                <a:cs typeface="Arial"/>
              </a:rPr>
              <a:t>filter</a:t>
            </a:r>
            <a:r>
              <a:rPr sz="2600" spc="5" dirty="0" smtClean="0">
                <a:latin typeface="Arial"/>
                <a:cs typeface="Arial"/>
              </a:rPr>
              <a:t>e</a:t>
            </a:r>
            <a:r>
              <a:rPr sz="2600" spc="0" dirty="0" smtClean="0">
                <a:latin typeface="Arial"/>
                <a:cs typeface="Arial"/>
              </a:rPr>
              <a:t>d </a:t>
            </a:r>
            <a:r>
              <a:rPr sz="2600" spc="5" dirty="0" smtClean="0">
                <a:latin typeface="Arial"/>
                <a:cs typeface="Arial"/>
              </a:rPr>
              <a:t>a</a:t>
            </a:r>
            <a:r>
              <a:rPr sz="2600" spc="0" dirty="0" smtClean="0">
                <a:latin typeface="Arial"/>
                <a:cs typeface="Arial"/>
              </a:rPr>
              <a:t>nd</a:t>
            </a:r>
            <a:r>
              <a:rPr sz="2600" spc="10" dirty="0" smtClean="0">
                <a:latin typeface="Arial"/>
                <a:cs typeface="Arial"/>
              </a:rPr>
              <a:t> </a:t>
            </a:r>
            <a:r>
              <a:rPr sz="2600" spc="0" dirty="0" smtClean="0">
                <a:latin typeface="Arial"/>
                <a:cs typeface="Arial"/>
              </a:rPr>
              <a:t>d</a:t>
            </a:r>
            <a:r>
              <a:rPr sz="2600" spc="5" dirty="0" smtClean="0">
                <a:latin typeface="Arial"/>
                <a:cs typeface="Arial"/>
              </a:rPr>
              <a:t>e</a:t>
            </a:r>
            <a:r>
              <a:rPr sz="2600" spc="0" dirty="0" smtClean="0">
                <a:latin typeface="Arial"/>
                <a:cs typeface="Arial"/>
              </a:rPr>
              <a:t>te</a:t>
            </a:r>
            <a:r>
              <a:rPr sz="2600" spc="10" dirty="0" smtClean="0">
                <a:latin typeface="Arial"/>
                <a:cs typeface="Arial"/>
              </a:rPr>
              <a:t>c</a:t>
            </a:r>
            <a:r>
              <a:rPr sz="2600" spc="0" dirty="0" smtClean="0">
                <a:latin typeface="Arial"/>
                <a:cs typeface="Arial"/>
              </a:rPr>
              <a:t>ted</a:t>
            </a:r>
            <a:r>
              <a:rPr sz="2600" spc="5" dirty="0" smtClean="0">
                <a:latin typeface="Arial"/>
                <a:cs typeface="Arial"/>
              </a:rPr>
              <a:t> </a:t>
            </a:r>
            <a:r>
              <a:rPr sz="2600" spc="0" dirty="0" smtClean="0">
                <a:latin typeface="Arial"/>
                <a:cs typeface="Arial"/>
              </a:rPr>
              <a:t>by</a:t>
            </a:r>
            <a:r>
              <a:rPr sz="2600" spc="-5" dirty="0" smtClean="0">
                <a:latin typeface="Arial"/>
                <a:cs typeface="Arial"/>
              </a:rPr>
              <a:t> </a:t>
            </a:r>
            <a:r>
              <a:rPr sz="2600" spc="5" dirty="0" smtClean="0">
                <a:latin typeface="Arial"/>
                <a:cs typeface="Arial"/>
              </a:rPr>
              <a:t>s</a:t>
            </a:r>
            <a:r>
              <a:rPr sz="2600" spc="0" dirty="0" smtClean="0">
                <a:latin typeface="Arial"/>
                <a:cs typeface="Arial"/>
              </a:rPr>
              <a:t>e</a:t>
            </a:r>
            <a:r>
              <a:rPr sz="2600" spc="10" dirty="0" smtClean="0">
                <a:latin typeface="Arial"/>
                <a:cs typeface="Arial"/>
              </a:rPr>
              <a:t>n</a:t>
            </a:r>
            <a:r>
              <a:rPr sz="2600" spc="5" dirty="0" smtClean="0">
                <a:latin typeface="Arial"/>
                <a:cs typeface="Arial"/>
              </a:rPr>
              <a:t>s</a:t>
            </a:r>
            <a:r>
              <a:rPr sz="2600" spc="0" dirty="0" smtClean="0">
                <a:latin typeface="Arial"/>
                <a:cs typeface="Arial"/>
              </a:rPr>
              <a:t>itive</a:t>
            </a:r>
            <a:r>
              <a:rPr sz="2600" spc="-15" dirty="0" smtClean="0">
                <a:latin typeface="Arial"/>
                <a:cs typeface="Arial"/>
              </a:rPr>
              <a:t> </a:t>
            </a:r>
            <a:r>
              <a:rPr sz="2600" spc="0" dirty="0" smtClean="0">
                <a:latin typeface="Arial"/>
                <a:cs typeface="Arial"/>
              </a:rPr>
              <a:t>lig</a:t>
            </a:r>
            <a:r>
              <a:rPr sz="2600" spc="10" dirty="0" smtClean="0">
                <a:latin typeface="Arial"/>
                <a:cs typeface="Arial"/>
              </a:rPr>
              <a:t>h</a:t>
            </a:r>
            <a:r>
              <a:rPr sz="2600" spc="0" dirty="0" smtClean="0">
                <a:latin typeface="Arial"/>
                <a:cs typeface="Arial"/>
              </a:rPr>
              <a:t>t</a:t>
            </a:r>
            <a:r>
              <a:rPr sz="2600" spc="5" dirty="0" smtClean="0">
                <a:latin typeface="Arial"/>
                <a:cs typeface="Arial"/>
              </a:rPr>
              <a:t> </a:t>
            </a:r>
            <a:r>
              <a:rPr sz="2600" spc="0" dirty="0" smtClean="0">
                <a:latin typeface="Arial"/>
                <a:cs typeface="Arial"/>
              </a:rPr>
              <a:t>d</a:t>
            </a:r>
            <a:r>
              <a:rPr sz="2600" spc="10" dirty="0" smtClean="0">
                <a:latin typeface="Arial"/>
                <a:cs typeface="Arial"/>
              </a:rPr>
              <a:t>e</a:t>
            </a:r>
            <a:r>
              <a:rPr sz="2600" spc="0" dirty="0" smtClean="0">
                <a:latin typeface="Arial"/>
                <a:cs typeface="Arial"/>
              </a:rPr>
              <a:t>te</a:t>
            </a:r>
            <a:r>
              <a:rPr sz="2600" spc="10" dirty="0" smtClean="0">
                <a:latin typeface="Arial"/>
                <a:cs typeface="Arial"/>
              </a:rPr>
              <a:t>c</a:t>
            </a:r>
            <a:r>
              <a:rPr sz="2600" spc="0" dirty="0" smtClean="0">
                <a:latin typeface="Arial"/>
                <a:cs typeface="Arial"/>
              </a:rPr>
              <a:t>tors (u</a:t>
            </a:r>
            <a:r>
              <a:rPr sz="2600" spc="10" dirty="0" smtClean="0">
                <a:latin typeface="Arial"/>
                <a:cs typeface="Arial"/>
              </a:rPr>
              <a:t>s</a:t>
            </a:r>
            <a:r>
              <a:rPr sz="2600" spc="0" dirty="0" smtClean="0">
                <a:latin typeface="Arial"/>
                <a:cs typeface="Arial"/>
              </a:rPr>
              <a:t>u</a:t>
            </a:r>
            <a:r>
              <a:rPr sz="2600" spc="10" dirty="0" smtClean="0">
                <a:latin typeface="Arial"/>
                <a:cs typeface="Arial"/>
              </a:rPr>
              <a:t>a</a:t>
            </a:r>
            <a:r>
              <a:rPr sz="2600" spc="0" dirty="0" smtClean="0">
                <a:latin typeface="Arial"/>
                <a:cs typeface="Arial"/>
              </a:rPr>
              <a:t>lly</a:t>
            </a:r>
            <a:r>
              <a:rPr sz="2600" spc="-20" dirty="0" smtClean="0">
                <a:latin typeface="Arial"/>
                <a:cs typeface="Arial"/>
              </a:rPr>
              <a:t> </a:t>
            </a:r>
            <a:r>
              <a:rPr sz="2600" spc="0" dirty="0" smtClean="0">
                <a:latin typeface="Arial"/>
                <a:cs typeface="Arial"/>
              </a:rPr>
              <a:t>a</a:t>
            </a:r>
            <a:r>
              <a:rPr sz="2600" spc="15" dirty="0" smtClean="0">
                <a:latin typeface="Arial"/>
                <a:cs typeface="Arial"/>
              </a:rPr>
              <a:t> </a:t>
            </a:r>
            <a:r>
              <a:rPr sz="2600" spc="0" dirty="0" smtClean="0">
                <a:latin typeface="Arial"/>
                <a:cs typeface="Arial"/>
              </a:rPr>
              <a:t>p</a:t>
            </a:r>
            <a:r>
              <a:rPr sz="2600" spc="10" dirty="0" smtClean="0">
                <a:latin typeface="Arial"/>
                <a:cs typeface="Arial"/>
              </a:rPr>
              <a:t>h</a:t>
            </a:r>
            <a:r>
              <a:rPr sz="2600" spc="0" dirty="0" smtClean="0">
                <a:latin typeface="Arial"/>
                <a:cs typeface="Arial"/>
              </a:rPr>
              <a:t>ot</a:t>
            </a:r>
            <a:r>
              <a:rPr sz="2600" spc="5" dirty="0" smtClean="0">
                <a:latin typeface="Arial"/>
                <a:cs typeface="Arial"/>
              </a:rPr>
              <a:t>o</a:t>
            </a:r>
            <a:r>
              <a:rPr sz="2600" spc="0" dirty="0" smtClean="0">
                <a:latin typeface="Arial"/>
                <a:cs typeface="Arial"/>
              </a:rPr>
              <a:t>m</a:t>
            </a:r>
            <a:r>
              <a:rPr sz="2600" spc="10" dirty="0" smtClean="0">
                <a:latin typeface="Arial"/>
                <a:cs typeface="Arial"/>
              </a:rPr>
              <a:t>u</a:t>
            </a:r>
            <a:r>
              <a:rPr sz="2600" spc="0" dirty="0" smtClean="0">
                <a:latin typeface="Arial"/>
                <a:cs typeface="Arial"/>
              </a:rPr>
              <a:t>ltipli</a:t>
            </a:r>
            <a:r>
              <a:rPr sz="2600" spc="10" dirty="0" smtClean="0">
                <a:latin typeface="Arial"/>
                <a:cs typeface="Arial"/>
              </a:rPr>
              <a:t>e</a:t>
            </a:r>
            <a:r>
              <a:rPr sz="2600" spc="0" dirty="0" smtClean="0">
                <a:latin typeface="Arial"/>
                <a:cs typeface="Arial"/>
              </a:rPr>
              <a:t>r</a:t>
            </a:r>
            <a:r>
              <a:rPr sz="2600" spc="-25" dirty="0" smtClean="0">
                <a:latin typeface="Arial"/>
                <a:cs typeface="Arial"/>
              </a:rPr>
              <a:t> </a:t>
            </a:r>
            <a:r>
              <a:rPr sz="2600" spc="0" dirty="0" smtClean="0">
                <a:latin typeface="Arial"/>
                <a:cs typeface="Arial"/>
              </a:rPr>
              <a:t>tu</a:t>
            </a:r>
            <a:r>
              <a:rPr sz="2600" spc="5" dirty="0" smtClean="0">
                <a:latin typeface="Arial"/>
                <a:cs typeface="Arial"/>
              </a:rPr>
              <a:t>b</a:t>
            </a:r>
            <a:r>
              <a:rPr sz="2600" spc="0" dirty="0" smtClean="0">
                <a:latin typeface="Arial"/>
                <a:cs typeface="Arial"/>
              </a:rPr>
              <a:t>e)</a:t>
            </a:r>
            <a:endParaRPr sz="2600">
              <a:latin typeface="Arial"/>
              <a:cs typeface="Arial"/>
            </a:endParaRPr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200"/>
              </a:lnSpc>
              <a:spcBef>
                <a:spcPts val="0"/>
              </a:spcBef>
            </a:pPr>
            <a:endParaRPr sz="1200"/>
          </a:p>
          <a:p>
            <a:pPr marL="346710" marR="355600" indent="0" algn="ctr">
              <a:lnSpc>
                <a:spcPts val="2810"/>
              </a:lnSpc>
            </a:pPr>
            <a:r>
              <a:rPr sz="2600" dirty="0" smtClean="0">
                <a:latin typeface="Arial"/>
                <a:cs typeface="Arial"/>
              </a:rPr>
              <a:t>Co</a:t>
            </a:r>
            <a:r>
              <a:rPr sz="2600" spc="5" dirty="0" smtClean="0">
                <a:latin typeface="Arial"/>
                <a:cs typeface="Arial"/>
              </a:rPr>
              <a:t>n</a:t>
            </a:r>
            <a:r>
              <a:rPr sz="2600" spc="0" dirty="0" smtClean="0">
                <a:latin typeface="Arial"/>
                <a:cs typeface="Arial"/>
              </a:rPr>
              <a:t>v</a:t>
            </a:r>
            <a:r>
              <a:rPr sz="2600" spc="5" dirty="0" smtClean="0">
                <a:latin typeface="Arial"/>
                <a:cs typeface="Arial"/>
              </a:rPr>
              <a:t>e</a:t>
            </a:r>
            <a:r>
              <a:rPr sz="2600" spc="0" dirty="0" smtClean="0">
                <a:latin typeface="Arial"/>
                <a:cs typeface="Arial"/>
              </a:rPr>
              <a:t>rsion</a:t>
            </a:r>
            <a:r>
              <a:rPr sz="2600" spc="-35" dirty="0" smtClean="0">
                <a:latin typeface="Arial"/>
                <a:cs typeface="Arial"/>
              </a:rPr>
              <a:t> </a:t>
            </a:r>
            <a:r>
              <a:rPr sz="2600" spc="0" dirty="0" smtClean="0">
                <a:latin typeface="Arial"/>
                <a:cs typeface="Arial"/>
              </a:rPr>
              <a:t>of</a:t>
            </a:r>
            <a:r>
              <a:rPr sz="2600" spc="5" dirty="0" smtClean="0">
                <a:latin typeface="Arial"/>
                <a:cs typeface="Arial"/>
              </a:rPr>
              <a:t> </a:t>
            </a:r>
            <a:r>
              <a:rPr sz="2600" spc="0" dirty="0" smtClean="0">
                <a:latin typeface="Arial"/>
                <a:cs typeface="Arial"/>
              </a:rPr>
              <a:t>a</a:t>
            </a:r>
            <a:r>
              <a:rPr sz="2600" spc="5" dirty="0" smtClean="0">
                <a:latin typeface="Arial"/>
                <a:cs typeface="Arial"/>
              </a:rPr>
              <a:t>n</a:t>
            </a:r>
            <a:r>
              <a:rPr sz="2600" spc="0" dirty="0" smtClean="0">
                <a:latin typeface="Arial"/>
                <a:cs typeface="Arial"/>
              </a:rPr>
              <a:t>alog</a:t>
            </a:r>
            <a:r>
              <a:rPr sz="2600" spc="-10" dirty="0" smtClean="0">
                <a:latin typeface="Arial"/>
                <a:cs typeface="Arial"/>
              </a:rPr>
              <a:t> </a:t>
            </a:r>
            <a:r>
              <a:rPr sz="2600" spc="0" dirty="0" smtClean="0">
                <a:latin typeface="Arial"/>
                <a:cs typeface="Arial"/>
              </a:rPr>
              <a:t>fluore</a:t>
            </a:r>
            <a:r>
              <a:rPr sz="2600" spc="5" dirty="0" smtClean="0">
                <a:latin typeface="Arial"/>
                <a:cs typeface="Arial"/>
              </a:rPr>
              <a:t>s</a:t>
            </a:r>
            <a:r>
              <a:rPr sz="2600" spc="0" dirty="0" smtClean="0">
                <a:latin typeface="Arial"/>
                <a:cs typeface="Arial"/>
              </a:rPr>
              <a:t>c</a:t>
            </a:r>
            <a:r>
              <a:rPr sz="2600" spc="5" dirty="0" smtClean="0">
                <a:latin typeface="Arial"/>
                <a:cs typeface="Arial"/>
              </a:rPr>
              <a:t>e</a:t>
            </a:r>
            <a:r>
              <a:rPr sz="2600" spc="0" dirty="0" smtClean="0">
                <a:latin typeface="Arial"/>
                <a:cs typeface="Arial"/>
              </a:rPr>
              <a:t>nt</a:t>
            </a:r>
            <a:r>
              <a:rPr sz="2600" spc="-15" dirty="0" smtClean="0">
                <a:latin typeface="Arial"/>
                <a:cs typeface="Arial"/>
              </a:rPr>
              <a:t> </a:t>
            </a:r>
            <a:r>
              <a:rPr sz="2600" spc="0" dirty="0" smtClean="0">
                <a:latin typeface="Arial"/>
                <a:cs typeface="Arial"/>
              </a:rPr>
              <a:t>si</a:t>
            </a:r>
            <a:r>
              <a:rPr sz="2600" spc="5" dirty="0" smtClean="0">
                <a:latin typeface="Arial"/>
                <a:cs typeface="Arial"/>
              </a:rPr>
              <a:t>g</a:t>
            </a:r>
            <a:r>
              <a:rPr sz="2600" spc="0" dirty="0" smtClean="0">
                <a:latin typeface="Arial"/>
                <a:cs typeface="Arial"/>
              </a:rPr>
              <a:t>n</a:t>
            </a:r>
            <a:r>
              <a:rPr sz="2600" spc="5" dirty="0" smtClean="0">
                <a:latin typeface="Arial"/>
                <a:cs typeface="Arial"/>
              </a:rPr>
              <a:t>a</a:t>
            </a:r>
            <a:r>
              <a:rPr sz="2600" spc="0" dirty="0" smtClean="0">
                <a:latin typeface="Arial"/>
                <a:cs typeface="Arial"/>
              </a:rPr>
              <a:t>ls</a:t>
            </a:r>
            <a:r>
              <a:rPr sz="2600" spc="-15" dirty="0" smtClean="0">
                <a:latin typeface="Arial"/>
                <a:cs typeface="Arial"/>
              </a:rPr>
              <a:t> </a:t>
            </a:r>
            <a:r>
              <a:rPr sz="2600" spc="0" dirty="0" smtClean="0">
                <a:latin typeface="Arial"/>
                <a:cs typeface="Arial"/>
              </a:rPr>
              <a:t>to digital </a:t>
            </a:r>
            <a:r>
              <a:rPr sz="2600" spc="5" dirty="0" smtClean="0">
                <a:latin typeface="Arial"/>
                <a:cs typeface="Arial"/>
              </a:rPr>
              <a:t>s</a:t>
            </a:r>
            <a:r>
              <a:rPr sz="2600" spc="0" dirty="0" smtClean="0">
                <a:latin typeface="Arial"/>
                <a:cs typeface="Arial"/>
              </a:rPr>
              <a:t>ig</a:t>
            </a:r>
            <a:r>
              <a:rPr sz="2600" spc="10" dirty="0" smtClean="0">
                <a:latin typeface="Arial"/>
                <a:cs typeface="Arial"/>
              </a:rPr>
              <a:t>n</a:t>
            </a:r>
            <a:r>
              <a:rPr sz="2600" spc="0" dirty="0" smtClean="0">
                <a:latin typeface="Arial"/>
                <a:cs typeface="Arial"/>
              </a:rPr>
              <a:t>als</a:t>
            </a:r>
            <a:endParaRPr sz="26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4415028" y="5795771"/>
            <a:ext cx="275844" cy="59131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4497196" y="5805678"/>
            <a:ext cx="111505" cy="413550"/>
          </a:xfrm>
          <a:custGeom>
            <a:avLst/>
            <a:gdLst/>
            <a:ahLst/>
            <a:cxnLst/>
            <a:rect l="l" t="t" r="r" b="b"/>
            <a:pathLst>
              <a:path w="111505" h="413550">
                <a:moveTo>
                  <a:pt x="11049" y="306387"/>
                </a:moveTo>
                <a:lnTo>
                  <a:pt x="6350" y="309143"/>
                </a:lnTo>
                <a:lnTo>
                  <a:pt x="1524" y="311899"/>
                </a:lnTo>
                <a:lnTo>
                  <a:pt x="0" y="317957"/>
                </a:lnTo>
                <a:lnTo>
                  <a:pt x="2793" y="322681"/>
                </a:lnTo>
                <a:lnTo>
                  <a:pt x="55752" y="413550"/>
                </a:lnTo>
                <a:lnTo>
                  <a:pt x="67210" y="393890"/>
                </a:lnTo>
                <a:lnTo>
                  <a:pt x="45847" y="393890"/>
                </a:lnTo>
                <a:lnTo>
                  <a:pt x="45847" y="357330"/>
                </a:lnTo>
                <a:lnTo>
                  <a:pt x="19812" y="312699"/>
                </a:lnTo>
                <a:lnTo>
                  <a:pt x="17144" y="307975"/>
                </a:lnTo>
                <a:lnTo>
                  <a:pt x="11049" y="306387"/>
                </a:lnTo>
                <a:close/>
              </a:path>
              <a:path w="111505" h="413550">
                <a:moveTo>
                  <a:pt x="45847" y="357330"/>
                </a:moveTo>
                <a:lnTo>
                  <a:pt x="45847" y="393890"/>
                </a:lnTo>
                <a:lnTo>
                  <a:pt x="65658" y="393890"/>
                </a:lnTo>
                <a:lnTo>
                  <a:pt x="65658" y="388899"/>
                </a:lnTo>
                <a:lnTo>
                  <a:pt x="47243" y="388899"/>
                </a:lnTo>
                <a:lnTo>
                  <a:pt x="55752" y="374312"/>
                </a:lnTo>
                <a:lnTo>
                  <a:pt x="45847" y="357330"/>
                </a:lnTo>
                <a:close/>
              </a:path>
              <a:path w="111505" h="413550">
                <a:moveTo>
                  <a:pt x="100456" y="306387"/>
                </a:moveTo>
                <a:lnTo>
                  <a:pt x="94361" y="307975"/>
                </a:lnTo>
                <a:lnTo>
                  <a:pt x="91693" y="312699"/>
                </a:lnTo>
                <a:lnTo>
                  <a:pt x="65658" y="357330"/>
                </a:lnTo>
                <a:lnTo>
                  <a:pt x="65658" y="393890"/>
                </a:lnTo>
                <a:lnTo>
                  <a:pt x="67210" y="393890"/>
                </a:lnTo>
                <a:lnTo>
                  <a:pt x="108712" y="322681"/>
                </a:lnTo>
                <a:lnTo>
                  <a:pt x="111505" y="317957"/>
                </a:lnTo>
                <a:lnTo>
                  <a:pt x="109981" y="311899"/>
                </a:lnTo>
                <a:lnTo>
                  <a:pt x="105155" y="309143"/>
                </a:lnTo>
                <a:lnTo>
                  <a:pt x="100456" y="306387"/>
                </a:lnTo>
                <a:close/>
              </a:path>
              <a:path w="111505" h="413550">
                <a:moveTo>
                  <a:pt x="55752" y="374312"/>
                </a:moveTo>
                <a:lnTo>
                  <a:pt x="47243" y="388899"/>
                </a:lnTo>
                <a:lnTo>
                  <a:pt x="64262" y="388899"/>
                </a:lnTo>
                <a:lnTo>
                  <a:pt x="55752" y="374312"/>
                </a:lnTo>
                <a:close/>
              </a:path>
              <a:path w="111505" h="413550">
                <a:moveTo>
                  <a:pt x="65658" y="357330"/>
                </a:moveTo>
                <a:lnTo>
                  <a:pt x="55752" y="374312"/>
                </a:lnTo>
                <a:lnTo>
                  <a:pt x="64262" y="388899"/>
                </a:lnTo>
                <a:lnTo>
                  <a:pt x="65658" y="388899"/>
                </a:lnTo>
                <a:lnTo>
                  <a:pt x="65658" y="357330"/>
                </a:lnTo>
                <a:close/>
              </a:path>
              <a:path w="111505" h="413550">
                <a:moveTo>
                  <a:pt x="65658" y="0"/>
                </a:moveTo>
                <a:lnTo>
                  <a:pt x="45847" y="0"/>
                </a:lnTo>
                <a:lnTo>
                  <a:pt x="45847" y="357330"/>
                </a:lnTo>
                <a:lnTo>
                  <a:pt x="55752" y="374312"/>
                </a:lnTo>
                <a:lnTo>
                  <a:pt x="65658" y="357330"/>
                </a:lnTo>
                <a:lnTo>
                  <a:pt x="65658" y="0"/>
                </a:lnTo>
                <a:close/>
              </a:path>
            </a:pathLst>
          </a:custGeom>
          <a:solidFill>
            <a:srgbClr val="93B6D2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4401311" y="2055876"/>
            <a:ext cx="275843" cy="59131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4483480" y="2065782"/>
            <a:ext cx="111506" cy="413512"/>
          </a:xfrm>
          <a:custGeom>
            <a:avLst/>
            <a:gdLst/>
            <a:ahLst/>
            <a:cxnLst/>
            <a:rect l="l" t="t" r="r" b="b"/>
            <a:pathLst>
              <a:path w="111506" h="413512">
                <a:moveTo>
                  <a:pt x="11049" y="306323"/>
                </a:moveTo>
                <a:lnTo>
                  <a:pt x="6350" y="309117"/>
                </a:lnTo>
                <a:lnTo>
                  <a:pt x="1524" y="311912"/>
                </a:lnTo>
                <a:lnTo>
                  <a:pt x="0" y="318007"/>
                </a:lnTo>
                <a:lnTo>
                  <a:pt x="2794" y="322706"/>
                </a:lnTo>
                <a:lnTo>
                  <a:pt x="55753" y="413512"/>
                </a:lnTo>
                <a:lnTo>
                  <a:pt x="67159" y="393953"/>
                </a:lnTo>
                <a:lnTo>
                  <a:pt x="45847" y="393953"/>
                </a:lnTo>
                <a:lnTo>
                  <a:pt x="45847" y="357305"/>
                </a:lnTo>
                <a:lnTo>
                  <a:pt x="19812" y="312673"/>
                </a:lnTo>
                <a:lnTo>
                  <a:pt x="17145" y="307975"/>
                </a:lnTo>
                <a:lnTo>
                  <a:pt x="11049" y="306323"/>
                </a:lnTo>
                <a:close/>
              </a:path>
              <a:path w="111506" h="413512">
                <a:moveTo>
                  <a:pt x="45847" y="357305"/>
                </a:moveTo>
                <a:lnTo>
                  <a:pt x="45847" y="393953"/>
                </a:lnTo>
                <a:lnTo>
                  <a:pt x="65659" y="393953"/>
                </a:lnTo>
                <a:lnTo>
                  <a:pt x="65659" y="388873"/>
                </a:lnTo>
                <a:lnTo>
                  <a:pt x="47244" y="388873"/>
                </a:lnTo>
                <a:lnTo>
                  <a:pt x="55752" y="374287"/>
                </a:lnTo>
                <a:lnTo>
                  <a:pt x="45847" y="357305"/>
                </a:lnTo>
                <a:close/>
              </a:path>
              <a:path w="111506" h="413512">
                <a:moveTo>
                  <a:pt x="100457" y="306323"/>
                </a:moveTo>
                <a:lnTo>
                  <a:pt x="94361" y="307975"/>
                </a:lnTo>
                <a:lnTo>
                  <a:pt x="91694" y="312673"/>
                </a:lnTo>
                <a:lnTo>
                  <a:pt x="65659" y="357305"/>
                </a:lnTo>
                <a:lnTo>
                  <a:pt x="65659" y="393953"/>
                </a:lnTo>
                <a:lnTo>
                  <a:pt x="67159" y="393953"/>
                </a:lnTo>
                <a:lnTo>
                  <a:pt x="108712" y="322706"/>
                </a:lnTo>
                <a:lnTo>
                  <a:pt x="111506" y="318007"/>
                </a:lnTo>
                <a:lnTo>
                  <a:pt x="109982" y="311912"/>
                </a:lnTo>
                <a:lnTo>
                  <a:pt x="105156" y="309117"/>
                </a:lnTo>
                <a:lnTo>
                  <a:pt x="100457" y="306323"/>
                </a:lnTo>
                <a:close/>
              </a:path>
              <a:path w="111506" h="413512">
                <a:moveTo>
                  <a:pt x="55752" y="374287"/>
                </a:moveTo>
                <a:lnTo>
                  <a:pt x="47244" y="388873"/>
                </a:lnTo>
                <a:lnTo>
                  <a:pt x="64262" y="388873"/>
                </a:lnTo>
                <a:lnTo>
                  <a:pt x="55752" y="374287"/>
                </a:lnTo>
                <a:close/>
              </a:path>
              <a:path w="111506" h="413512">
                <a:moveTo>
                  <a:pt x="65659" y="357305"/>
                </a:moveTo>
                <a:lnTo>
                  <a:pt x="55752" y="374287"/>
                </a:lnTo>
                <a:lnTo>
                  <a:pt x="64262" y="388873"/>
                </a:lnTo>
                <a:lnTo>
                  <a:pt x="65659" y="388873"/>
                </a:lnTo>
                <a:lnTo>
                  <a:pt x="65659" y="357305"/>
                </a:lnTo>
                <a:close/>
              </a:path>
              <a:path w="111506" h="413512">
                <a:moveTo>
                  <a:pt x="65659" y="0"/>
                </a:moveTo>
                <a:lnTo>
                  <a:pt x="45847" y="0"/>
                </a:lnTo>
                <a:lnTo>
                  <a:pt x="45847" y="357305"/>
                </a:lnTo>
                <a:lnTo>
                  <a:pt x="55752" y="374287"/>
                </a:lnTo>
                <a:lnTo>
                  <a:pt x="65659" y="357305"/>
                </a:lnTo>
                <a:lnTo>
                  <a:pt x="65659" y="0"/>
                </a:lnTo>
                <a:close/>
              </a:path>
            </a:pathLst>
          </a:custGeom>
          <a:solidFill>
            <a:srgbClr val="93B6D2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4415028" y="4174235"/>
            <a:ext cx="275844" cy="59131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4497196" y="4184141"/>
            <a:ext cx="111505" cy="413512"/>
          </a:xfrm>
          <a:custGeom>
            <a:avLst/>
            <a:gdLst/>
            <a:ahLst/>
            <a:cxnLst/>
            <a:rect l="l" t="t" r="r" b="b"/>
            <a:pathLst>
              <a:path w="111505" h="413512">
                <a:moveTo>
                  <a:pt x="11049" y="306323"/>
                </a:moveTo>
                <a:lnTo>
                  <a:pt x="6350" y="309117"/>
                </a:lnTo>
                <a:lnTo>
                  <a:pt x="1524" y="311911"/>
                </a:lnTo>
                <a:lnTo>
                  <a:pt x="0" y="318007"/>
                </a:lnTo>
                <a:lnTo>
                  <a:pt x="2793" y="322706"/>
                </a:lnTo>
                <a:lnTo>
                  <a:pt x="55752" y="413511"/>
                </a:lnTo>
                <a:lnTo>
                  <a:pt x="67159" y="393953"/>
                </a:lnTo>
                <a:lnTo>
                  <a:pt x="45847" y="393953"/>
                </a:lnTo>
                <a:lnTo>
                  <a:pt x="45847" y="357305"/>
                </a:lnTo>
                <a:lnTo>
                  <a:pt x="19812" y="312673"/>
                </a:lnTo>
                <a:lnTo>
                  <a:pt x="17144" y="307974"/>
                </a:lnTo>
                <a:lnTo>
                  <a:pt x="11049" y="306323"/>
                </a:lnTo>
                <a:close/>
              </a:path>
              <a:path w="111505" h="413512">
                <a:moveTo>
                  <a:pt x="45847" y="357305"/>
                </a:moveTo>
                <a:lnTo>
                  <a:pt x="45847" y="393953"/>
                </a:lnTo>
                <a:lnTo>
                  <a:pt x="65658" y="393953"/>
                </a:lnTo>
                <a:lnTo>
                  <a:pt x="65658" y="388873"/>
                </a:lnTo>
                <a:lnTo>
                  <a:pt x="47243" y="388873"/>
                </a:lnTo>
                <a:lnTo>
                  <a:pt x="55752" y="374287"/>
                </a:lnTo>
                <a:lnTo>
                  <a:pt x="45847" y="357305"/>
                </a:lnTo>
                <a:close/>
              </a:path>
              <a:path w="111505" h="413512">
                <a:moveTo>
                  <a:pt x="100456" y="306323"/>
                </a:moveTo>
                <a:lnTo>
                  <a:pt x="94361" y="307974"/>
                </a:lnTo>
                <a:lnTo>
                  <a:pt x="91693" y="312673"/>
                </a:lnTo>
                <a:lnTo>
                  <a:pt x="65658" y="357305"/>
                </a:lnTo>
                <a:lnTo>
                  <a:pt x="65658" y="393953"/>
                </a:lnTo>
                <a:lnTo>
                  <a:pt x="67159" y="393953"/>
                </a:lnTo>
                <a:lnTo>
                  <a:pt x="108712" y="322706"/>
                </a:lnTo>
                <a:lnTo>
                  <a:pt x="111505" y="318007"/>
                </a:lnTo>
                <a:lnTo>
                  <a:pt x="109981" y="311911"/>
                </a:lnTo>
                <a:lnTo>
                  <a:pt x="105155" y="309117"/>
                </a:lnTo>
                <a:lnTo>
                  <a:pt x="100456" y="306323"/>
                </a:lnTo>
                <a:close/>
              </a:path>
              <a:path w="111505" h="413512">
                <a:moveTo>
                  <a:pt x="55752" y="374287"/>
                </a:moveTo>
                <a:lnTo>
                  <a:pt x="47243" y="388873"/>
                </a:lnTo>
                <a:lnTo>
                  <a:pt x="64262" y="388873"/>
                </a:lnTo>
                <a:lnTo>
                  <a:pt x="55752" y="374287"/>
                </a:lnTo>
                <a:close/>
              </a:path>
              <a:path w="111505" h="413512">
                <a:moveTo>
                  <a:pt x="65658" y="357305"/>
                </a:moveTo>
                <a:lnTo>
                  <a:pt x="55752" y="374287"/>
                </a:lnTo>
                <a:lnTo>
                  <a:pt x="64262" y="388873"/>
                </a:lnTo>
                <a:lnTo>
                  <a:pt x="65658" y="388873"/>
                </a:lnTo>
                <a:lnTo>
                  <a:pt x="65658" y="357305"/>
                </a:lnTo>
                <a:close/>
              </a:path>
              <a:path w="111505" h="413512">
                <a:moveTo>
                  <a:pt x="65658" y="0"/>
                </a:moveTo>
                <a:lnTo>
                  <a:pt x="45847" y="0"/>
                </a:lnTo>
                <a:lnTo>
                  <a:pt x="45847" y="357305"/>
                </a:lnTo>
                <a:lnTo>
                  <a:pt x="55752" y="374287"/>
                </a:lnTo>
                <a:lnTo>
                  <a:pt x="65658" y="357305"/>
                </a:lnTo>
                <a:lnTo>
                  <a:pt x="65658" y="0"/>
                </a:lnTo>
                <a:close/>
              </a:path>
            </a:pathLst>
          </a:custGeom>
          <a:solidFill>
            <a:srgbClr val="93B6D2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4401311" y="2900172"/>
            <a:ext cx="275843" cy="59131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4483480" y="2910077"/>
            <a:ext cx="111506" cy="413512"/>
          </a:xfrm>
          <a:custGeom>
            <a:avLst/>
            <a:gdLst/>
            <a:ahLst/>
            <a:cxnLst/>
            <a:rect l="l" t="t" r="r" b="b"/>
            <a:pathLst>
              <a:path w="111506" h="413512">
                <a:moveTo>
                  <a:pt x="11049" y="306324"/>
                </a:moveTo>
                <a:lnTo>
                  <a:pt x="6350" y="309118"/>
                </a:lnTo>
                <a:lnTo>
                  <a:pt x="1524" y="311912"/>
                </a:lnTo>
                <a:lnTo>
                  <a:pt x="0" y="318008"/>
                </a:lnTo>
                <a:lnTo>
                  <a:pt x="2794" y="322707"/>
                </a:lnTo>
                <a:lnTo>
                  <a:pt x="55753" y="413512"/>
                </a:lnTo>
                <a:lnTo>
                  <a:pt x="67159" y="393954"/>
                </a:lnTo>
                <a:lnTo>
                  <a:pt x="45847" y="393954"/>
                </a:lnTo>
                <a:lnTo>
                  <a:pt x="45847" y="357305"/>
                </a:lnTo>
                <a:lnTo>
                  <a:pt x="19812" y="312674"/>
                </a:lnTo>
                <a:lnTo>
                  <a:pt x="17145" y="307975"/>
                </a:lnTo>
                <a:lnTo>
                  <a:pt x="11049" y="306324"/>
                </a:lnTo>
                <a:close/>
              </a:path>
              <a:path w="111506" h="413512">
                <a:moveTo>
                  <a:pt x="45847" y="357305"/>
                </a:moveTo>
                <a:lnTo>
                  <a:pt x="45847" y="393954"/>
                </a:lnTo>
                <a:lnTo>
                  <a:pt x="65659" y="393954"/>
                </a:lnTo>
                <a:lnTo>
                  <a:pt x="65659" y="388874"/>
                </a:lnTo>
                <a:lnTo>
                  <a:pt x="47244" y="388874"/>
                </a:lnTo>
                <a:lnTo>
                  <a:pt x="55752" y="374287"/>
                </a:lnTo>
                <a:lnTo>
                  <a:pt x="45847" y="357305"/>
                </a:lnTo>
                <a:close/>
              </a:path>
              <a:path w="111506" h="413512">
                <a:moveTo>
                  <a:pt x="100457" y="306324"/>
                </a:moveTo>
                <a:lnTo>
                  <a:pt x="94361" y="307975"/>
                </a:lnTo>
                <a:lnTo>
                  <a:pt x="91694" y="312674"/>
                </a:lnTo>
                <a:lnTo>
                  <a:pt x="65659" y="357305"/>
                </a:lnTo>
                <a:lnTo>
                  <a:pt x="65659" y="393954"/>
                </a:lnTo>
                <a:lnTo>
                  <a:pt x="67159" y="393954"/>
                </a:lnTo>
                <a:lnTo>
                  <a:pt x="108712" y="322707"/>
                </a:lnTo>
                <a:lnTo>
                  <a:pt x="111506" y="318008"/>
                </a:lnTo>
                <a:lnTo>
                  <a:pt x="109982" y="311912"/>
                </a:lnTo>
                <a:lnTo>
                  <a:pt x="105156" y="309118"/>
                </a:lnTo>
                <a:lnTo>
                  <a:pt x="100457" y="306324"/>
                </a:lnTo>
                <a:close/>
              </a:path>
              <a:path w="111506" h="413512">
                <a:moveTo>
                  <a:pt x="55752" y="374287"/>
                </a:moveTo>
                <a:lnTo>
                  <a:pt x="47244" y="388874"/>
                </a:lnTo>
                <a:lnTo>
                  <a:pt x="64262" y="388874"/>
                </a:lnTo>
                <a:lnTo>
                  <a:pt x="55752" y="374287"/>
                </a:lnTo>
                <a:close/>
              </a:path>
              <a:path w="111506" h="413512">
                <a:moveTo>
                  <a:pt x="65659" y="357305"/>
                </a:moveTo>
                <a:lnTo>
                  <a:pt x="55752" y="374287"/>
                </a:lnTo>
                <a:lnTo>
                  <a:pt x="64262" y="388874"/>
                </a:lnTo>
                <a:lnTo>
                  <a:pt x="65659" y="388874"/>
                </a:lnTo>
                <a:lnTo>
                  <a:pt x="65659" y="357305"/>
                </a:lnTo>
                <a:close/>
              </a:path>
              <a:path w="111506" h="413512">
                <a:moveTo>
                  <a:pt x="65659" y="0"/>
                </a:moveTo>
                <a:lnTo>
                  <a:pt x="45847" y="0"/>
                </a:lnTo>
                <a:lnTo>
                  <a:pt x="45847" y="357305"/>
                </a:lnTo>
                <a:lnTo>
                  <a:pt x="55752" y="374287"/>
                </a:lnTo>
                <a:lnTo>
                  <a:pt x="65659" y="357305"/>
                </a:lnTo>
                <a:lnTo>
                  <a:pt x="65659" y="0"/>
                </a:lnTo>
                <a:close/>
              </a:path>
            </a:pathLst>
          </a:custGeom>
          <a:solidFill>
            <a:srgbClr val="93B6D2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274065" rIns="0" bIns="0" rtlCol="0">
            <a:noAutofit/>
          </a:bodyPr>
          <a:lstStyle/>
          <a:p>
            <a:pPr marL="339090">
              <a:lnSpc>
                <a:spcPct val="100000"/>
              </a:lnSpc>
            </a:pPr>
            <a:r>
              <a:rPr sz="4400" dirty="0" smtClean="0">
                <a:solidFill>
                  <a:srgbClr val="775F54"/>
                </a:solidFill>
                <a:latin typeface="Arial"/>
                <a:cs typeface="Arial"/>
              </a:rPr>
              <a:t>Interpret</a:t>
            </a:r>
            <a:r>
              <a:rPr sz="4400" spc="5" dirty="0" smtClean="0">
                <a:solidFill>
                  <a:srgbClr val="775F54"/>
                </a:solidFill>
                <a:latin typeface="Arial"/>
                <a:cs typeface="Arial"/>
              </a:rPr>
              <a:t>a</a:t>
            </a:r>
            <a:r>
              <a:rPr sz="4400" spc="0" dirty="0" smtClean="0">
                <a:solidFill>
                  <a:srgbClr val="775F54"/>
                </a:solidFill>
                <a:latin typeface="Arial"/>
                <a:cs typeface="Arial"/>
              </a:rPr>
              <a:t>tion</a:t>
            </a:r>
            <a:r>
              <a:rPr sz="4400" spc="15" dirty="0" smtClean="0">
                <a:solidFill>
                  <a:srgbClr val="775F54"/>
                </a:solidFill>
                <a:latin typeface="Arial"/>
                <a:cs typeface="Arial"/>
              </a:rPr>
              <a:t> </a:t>
            </a:r>
            <a:r>
              <a:rPr sz="4400" spc="0" dirty="0" smtClean="0">
                <a:solidFill>
                  <a:srgbClr val="775F54"/>
                </a:solidFill>
                <a:latin typeface="Arial"/>
                <a:cs typeface="Arial"/>
              </a:rPr>
              <a:t>of Graphs</a:t>
            </a:r>
            <a:endParaRPr sz="44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91387" y="2206370"/>
            <a:ext cx="7853680" cy="3900804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332740" marR="12700" indent="-320675">
              <a:lnSpc>
                <a:spcPct val="120000"/>
              </a:lnSpc>
              <a:buClr>
                <a:srgbClr val="DD8046"/>
              </a:buClr>
              <a:buSzPct val="60344"/>
              <a:buFont typeface="Wingdings"/>
              <a:buChar char=""/>
              <a:tabLst>
                <a:tab pos="332740" algn="l"/>
              </a:tabLst>
            </a:pPr>
            <a:r>
              <a:rPr sz="2900" spc="0" dirty="0" smtClean="0">
                <a:latin typeface="Arial"/>
                <a:cs typeface="Arial"/>
              </a:rPr>
              <a:t>An</a:t>
            </a:r>
            <a:r>
              <a:rPr sz="2900" spc="-15" dirty="0" smtClean="0">
                <a:latin typeface="Arial"/>
                <a:cs typeface="Arial"/>
              </a:rPr>
              <a:t> </a:t>
            </a:r>
            <a:r>
              <a:rPr sz="2900" spc="0" dirty="0" smtClean="0">
                <a:latin typeface="Arial"/>
                <a:cs typeface="Arial"/>
              </a:rPr>
              <a:t>im</a:t>
            </a:r>
            <a:r>
              <a:rPr sz="2900" spc="10" dirty="0" smtClean="0">
                <a:latin typeface="Arial"/>
                <a:cs typeface="Arial"/>
              </a:rPr>
              <a:t>p</a:t>
            </a:r>
            <a:r>
              <a:rPr sz="2900" spc="0" dirty="0" smtClean="0">
                <a:latin typeface="Arial"/>
                <a:cs typeface="Arial"/>
              </a:rPr>
              <a:t>o</a:t>
            </a:r>
            <a:r>
              <a:rPr sz="2900" spc="5" dirty="0" smtClean="0">
                <a:latin typeface="Arial"/>
                <a:cs typeface="Arial"/>
              </a:rPr>
              <a:t>r</a:t>
            </a:r>
            <a:r>
              <a:rPr sz="2900" spc="0" dirty="0" smtClean="0">
                <a:latin typeface="Arial"/>
                <a:cs typeface="Arial"/>
              </a:rPr>
              <a:t>tant</a:t>
            </a:r>
            <a:r>
              <a:rPr sz="2900" spc="-60" dirty="0" smtClean="0">
                <a:latin typeface="Arial"/>
                <a:cs typeface="Arial"/>
              </a:rPr>
              <a:t> </a:t>
            </a:r>
            <a:r>
              <a:rPr sz="2900" spc="0" dirty="0" smtClean="0">
                <a:latin typeface="Arial"/>
                <a:cs typeface="Arial"/>
              </a:rPr>
              <a:t>tool</a:t>
            </a:r>
            <a:r>
              <a:rPr sz="2900" spc="-5" dirty="0" smtClean="0">
                <a:latin typeface="Arial"/>
                <a:cs typeface="Arial"/>
              </a:rPr>
              <a:t> </a:t>
            </a:r>
            <a:r>
              <a:rPr sz="2900" spc="0" dirty="0" smtClean="0">
                <a:latin typeface="Arial"/>
                <a:cs typeface="Arial"/>
              </a:rPr>
              <a:t>for</a:t>
            </a:r>
            <a:r>
              <a:rPr sz="2900" spc="-15" dirty="0" smtClean="0">
                <a:latin typeface="Arial"/>
                <a:cs typeface="Arial"/>
              </a:rPr>
              <a:t> </a:t>
            </a:r>
            <a:r>
              <a:rPr sz="2900" spc="0" dirty="0" smtClean="0">
                <a:latin typeface="Arial"/>
                <a:cs typeface="Arial"/>
              </a:rPr>
              <a:t>ev</a:t>
            </a:r>
            <a:r>
              <a:rPr sz="2900" spc="5" dirty="0" smtClean="0">
                <a:latin typeface="Arial"/>
                <a:cs typeface="Arial"/>
              </a:rPr>
              <a:t>a</a:t>
            </a:r>
            <a:r>
              <a:rPr sz="2900" spc="0" dirty="0" smtClean="0">
                <a:latin typeface="Arial"/>
                <a:cs typeface="Arial"/>
              </a:rPr>
              <a:t>lu</a:t>
            </a:r>
            <a:r>
              <a:rPr sz="2900" spc="10" dirty="0" smtClean="0">
                <a:latin typeface="Arial"/>
                <a:cs typeface="Arial"/>
              </a:rPr>
              <a:t>a</a:t>
            </a:r>
            <a:r>
              <a:rPr sz="2900" spc="0" dirty="0" smtClean="0">
                <a:latin typeface="Arial"/>
                <a:cs typeface="Arial"/>
              </a:rPr>
              <a:t>ting</a:t>
            </a:r>
            <a:r>
              <a:rPr sz="2900" spc="-45" dirty="0" smtClean="0">
                <a:latin typeface="Arial"/>
                <a:cs typeface="Arial"/>
              </a:rPr>
              <a:t> </a:t>
            </a:r>
            <a:r>
              <a:rPr sz="2900" spc="0" dirty="0" smtClean="0">
                <a:latin typeface="Arial"/>
                <a:cs typeface="Arial"/>
              </a:rPr>
              <a:t>d</a:t>
            </a:r>
            <a:r>
              <a:rPr sz="2900" spc="5" dirty="0" smtClean="0">
                <a:latin typeface="Arial"/>
                <a:cs typeface="Arial"/>
              </a:rPr>
              <a:t>a</a:t>
            </a:r>
            <a:r>
              <a:rPr sz="2900" spc="0" dirty="0" smtClean="0">
                <a:latin typeface="Arial"/>
                <a:cs typeface="Arial"/>
              </a:rPr>
              <a:t>ta</a:t>
            </a:r>
            <a:r>
              <a:rPr sz="2900" spc="-25" dirty="0" smtClean="0">
                <a:latin typeface="Arial"/>
                <a:cs typeface="Arial"/>
              </a:rPr>
              <a:t> </a:t>
            </a:r>
            <a:r>
              <a:rPr sz="2900" spc="0" dirty="0" smtClean="0">
                <a:latin typeface="Arial"/>
                <a:cs typeface="Arial"/>
              </a:rPr>
              <a:t>is</a:t>
            </a:r>
            <a:r>
              <a:rPr sz="2900" spc="-15" dirty="0" smtClean="0">
                <a:latin typeface="Arial"/>
                <a:cs typeface="Arial"/>
              </a:rPr>
              <a:t> </a:t>
            </a:r>
            <a:r>
              <a:rPr sz="2900" spc="0" dirty="0" smtClean="0">
                <a:latin typeface="Arial"/>
                <a:cs typeface="Arial"/>
              </a:rPr>
              <a:t>the dot pl</a:t>
            </a:r>
            <a:r>
              <a:rPr sz="2900" spc="10" dirty="0" smtClean="0">
                <a:latin typeface="Arial"/>
                <a:cs typeface="Arial"/>
              </a:rPr>
              <a:t>o</a:t>
            </a:r>
            <a:r>
              <a:rPr sz="2900" spc="-5" dirty="0" smtClean="0">
                <a:latin typeface="Arial"/>
                <a:cs typeface="Arial"/>
              </a:rPr>
              <a:t>t</a:t>
            </a:r>
            <a:r>
              <a:rPr sz="2900" spc="0" dirty="0" smtClean="0">
                <a:latin typeface="Arial"/>
                <a:cs typeface="Arial"/>
              </a:rPr>
              <a:t>.</a:t>
            </a:r>
            <a:endParaRPr sz="2900">
              <a:latin typeface="Arial"/>
              <a:cs typeface="Arial"/>
            </a:endParaRPr>
          </a:p>
          <a:p>
            <a:pPr>
              <a:lnSpc>
                <a:spcPts val="550"/>
              </a:lnSpc>
              <a:spcBef>
                <a:spcPts val="31"/>
              </a:spcBef>
              <a:buClr>
                <a:srgbClr val="DD8046"/>
              </a:buClr>
              <a:buFont typeface="Wingdings"/>
              <a:buChar char=""/>
            </a:pPr>
            <a:endParaRPr sz="550"/>
          </a:p>
          <a:p>
            <a:pPr>
              <a:lnSpc>
                <a:spcPts val="1000"/>
              </a:lnSpc>
              <a:buClr>
                <a:srgbClr val="DD8046"/>
              </a:buClr>
              <a:buFont typeface="Wingdings"/>
              <a:buChar char=""/>
            </a:pPr>
            <a:endParaRPr sz="1000"/>
          </a:p>
          <a:p>
            <a:pPr>
              <a:lnSpc>
                <a:spcPts val="1000"/>
              </a:lnSpc>
              <a:buClr>
                <a:srgbClr val="DD8046"/>
              </a:buClr>
              <a:buFont typeface="Wingdings"/>
              <a:buChar char=""/>
            </a:pPr>
            <a:endParaRPr sz="1000"/>
          </a:p>
          <a:p>
            <a:pPr>
              <a:lnSpc>
                <a:spcPts val="1000"/>
              </a:lnSpc>
              <a:buClr>
                <a:srgbClr val="DD8046"/>
              </a:buClr>
              <a:buFont typeface="Wingdings"/>
              <a:buChar char=""/>
            </a:pPr>
            <a:endParaRPr sz="1000"/>
          </a:p>
          <a:p>
            <a:pPr>
              <a:lnSpc>
                <a:spcPts val="1000"/>
              </a:lnSpc>
              <a:buClr>
                <a:srgbClr val="DD8046"/>
              </a:buClr>
              <a:buFont typeface="Wingdings"/>
              <a:buChar char=""/>
            </a:pPr>
            <a:endParaRPr sz="1000"/>
          </a:p>
          <a:p>
            <a:pPr>
              <a:lnSpc>
                <a:spcPts val="1000"/>
              </a:lnSpc>
              <a:buClr>
                <a:srgbClr val="DD8046"/>
              </a:buClr>
              <a:buFont typeface="Wingdings"/>
              <a:buChar char=""/>
            </a:pPr>
            <a:endParaRPr sz="1000"/>
          </a:p>
          <a:p>
            <a:pPr marL="332740" marR="13335" indent="-320675">
              <a:lnSpc>
                <a:spcPct val="120000"/>
              </a:lnSpc>
              <a:buClr>
                <a:srgbClr val="DD8046"/>
              </a:buClr>
              <a:buSzPct val="60344"/>
              <a:buFont typeface="Wingdings"/>
              <a:buChar char=""/>
              <a:tabLst>
                <a:tab pos="332740" algn="l"/>
              </a:tabLst>
            </a:pPr>
            <a:r>
              <a:rPr sz="2900" spc="0" dirty="0" smtClean="0">
                <a:latin typeface="Arial"/>
                <a:cs typeface="Arial"/>
              </a:rPr>
              <a:t>The</a:t>
            </a:r>
            <a:r>
              <a:rPr sz="2900" spc="-15" dirty="0" smtClean="0">
                <a:latin typeface="Arial"/>
                <a:cs typeface="Arial"/>
              </a:rPr>
              <a:t> </a:t>
            </a:r>
            <a:r>
              <a:rPr sz="2900" spc="0" dirty="0" smtClean="0">
                <a:latin typeface="Arial"/>
                <a:cs typeface="Arial"/>
              </a:rPr>
              <a:t>inst</a:t>
            </a:r>
            <a:r>
              <a:rPr sz="2900" spc="5" dirty="0" smtClean="0">
                <a:latin typeface="Arial"/>
                <a:cs typeface="Arial"/>
              </a:rPr>
              <a:t>r</a:t>
            </a:r>
            <a:r>
              <a:rPr sz="2900" spc="0" dirty="0" smtClean="0">
                <a:latin typeface="Arial"/>
                <a:cs typeface="Arial"/>
              </a:rPr>
              <a:t>u</a:t>
            </a:r>
            <a:r>
              <a:rPr sz="2900" spc="5" dirty="0" smtClean="0">
                <a:latin typeface="Arial"/>
                <a:cs typeface="Arial"/>
              </a:rPr>
              <a:t>m</a:t>
            </a:r>
            <a:r>
              <a:rPr sz="2900" spc="0" dirty="0" smtClean="0">
                <a:latin typeface="Arial"/>
                <a:cs typeface="Arial"/>
              </a:rPr>
              <a:t>ent</a:t>
            </a:r>
            <a:r>
              <a:rPr sz="2900" spc="-50" dirty="0" smtClean="0">
                <a:latin typeface="Arial"/>
                <a:cs typeface="Arial"/>
              </a:rPr>
              <a:t> </a:t>
            </a:r>
            <a:r>
              <a:rPr sz="2900" spc="0" dirty="0" smtClean="0">
                <a:latin typeface="Arial"/>
                <a:cs typeface="Arial"/>
              </a:rPr>
              <a:t>d</a:t>
            </a:r>
            <a:r>
              <a:rPr sz="2900" spc="5" dirty="0" smtClean="0">
                <a:latin typeface="Arial"/>
                <a:cs typeface="Arial"/>
              </a:rPr>
              <a:t>e</a:t>
            </a:r>
            <a:r>
              <a:rPr sz="2900" spc="0" dirty="0" smtClean="0">
                <a:latin typeface="Arial"/>
                <a:cs typeface="Arial"/>
              </a:rPr>
              <a:t>tects</a:t>
            </a:r>
            <a:r>
              <a:rPr sz="2900" spc="-40" dirty="0" smtClean="0">
                <a:latin typeface="Arial"/>
                <a:cs typeface="Arial"/>
              </a:rPr>
              <a:t> </a:t>
            </a:r>
            <a:r>
              <a:rPr sz="2900" spc="0" dirty="0" smtClean="0">
                <a:latin typeface="Arial"/>
                <a:cs typeface="Arial"/>
              </a:rPr>
              <a:t>e</a:t>
            </a:r>
            <a:r>
              <a:rPr sz="2900" spc="5" dirty="0" smtClean="0">
                <a:latin typeface="Arial"/>
                <a:cs typeface="Arial"/>
              </a:rPr>
              <a:t>a</a:t>
            </a:r>
            <a:r>
              <a:rPr sz="2900" spc="0" dirty="0" smtClean="0">
                <a:latin typeface="Arial"/>
                <a:cs typeface="Arial"/>
              </a:rPr>
              <a:t>ch</a:t>
            </a:r>
            <a:r>
              <a:rPr sz="2900" spc="-25" dirty="0" smtClean="0">
                <a:latin typeface="Arial"/>
                <a:cs typeface="Arial"/>
              </a:rPr>
              <a:t> </a:t>
            </a:r>
            <a:r>
              <a:rPr sz="2900" spc="0" dirty="0" smtClean="0">
                <a:latin typeface="Arial"/>
                <a:cs typeface="Arial"/>
              </a:rPr>
              <a:t>cell as</a:t>
            </a:r>
            <a:r>
              <a:rPr sz="2900" spc="-10" dirty="0" smtClean="0">
                <a:latin typeface="Arial"/>
                <a:cs typeface="Arial"/>
              </a:rPr>
              <a:t> </a:t>
            </a:r>
            <a:r>
              <a:rPr sz="2900" spc="0" dirty="0" smtClean="0">
                <a:latin typeface="Arial"/>
                <a:cs typeface="Arial"/>
              </a:rPr>
              <a:t>a</a:t>
            </a:r>
            <a:r>
              <a:rPr sz="2900" spc="-10" dirty="0" smtClean="0">
                <a:latin typeface="Arial"/>
                <a:cs typeface="Arial"/>
              </a:rPr>
              <a:t> </a:t>
            </a:r>
            <a:r>
              <a:rPr sz="2900" spc="0" dirty="0" smtClean="0">
                <a:latin typeface="Arial"/>
                <a:cs typeface="Arial"/>
              </a:rPr>
              <a:t>p</a:t>
            </a:r>
            <a:r>
              <a:rPr sz="2900" spc="5" dirty="0" smtClean="0">
                <a:latin typeface="Arial"/>
                <a:cs typeface="Arial"/>
              </a:rPr>
              <a:t>o</a:t>
            </a:r>
            <a:r>
              <a:rPr sz="2900" spc="0" dirty="0" smtClean="0">
                <a:latin typeface="Arial"/>
                <a:cs typeface="Arial"/>
              </a:rPr>
              <a:t>int</a:t>
            </a:r>
            <a:r>
              <a:rPr sz="2900" spc="-35" dirty="0" smtClean="0">
                <a:latin typeface="Arial"/>
                <a:cs typeface="Arial"/>
              </a:rPr>
              <a:t> </a:t>
            </a:r>
            <a:r>
              <a:rPr sz="2900" spc="0" dirty="0" smtClean="0">
                <a:latin typeface="Arial"/>
                <a:cs typeface="Arial"/>
              </a:rPr>
              <a:t>on an</a:t>
            </a:r>
            <a:r>
              <a:rPr sz="2900" spc="-25" dirty="0" smtClean="0">
                <a:latin typeface="Arial"/>
                <a:cs typeface="Arial"/>
              </a:rPr>
              <a:t> </a:t>
            </a:r>
            <a:r>
              <a:rPr sz="2900" spc="-10" dirty="0" smtClean="0">
                <a:latin typeface="Arial"/>
                <a:cs typeface="Arial"/>
              </a:rPr>
              <a:t>X</a:t>
            </a:r>
            <a:r>
              <a:rPr sz="2900" spc="0" dirty="0" smtClean="0">
                <a:latin typeface="Arial"/>
                <a:cs typeface="Arial"/>
              </a:rPr>
              <a:t>-Y</a:t>
            </a:r>
            <a:r>
              <a:rPr sz="2900" spc="-60" dirty="0" smtClean="0">
                <a:latin typeface="Arial"/>
                <a:cs typeface="Arial"/>
              </a:rPr>
              <a:t> </a:t>
            </a:r>
            <a:r>
              <a:rPr sz="2900" spc="0" dirty="0" smtClean="0">
                <a:latin typeface="Arial"/>
                <a:cs typeface="Arial"/>
              </a:rPr>
              <a:t>gr</a:t>
            </a:r>
            <a:r>
              <a:rPr sz="2900" spc="5" dirty="0" smtClean="0">
                <a:latin typeface="Arial"/>
                <a:cs typeface="Arial"/>
              </a:rPr>
              <a:t>a</a:t>
            </a:r>
            <a:r>
              <a:rPr sz="2900" spc="0" dirty="0" smtClean="0">
                <a:latin typeface="Arial"/>
                <a:cs typeface="Arial"/>
              </a:rPr>
              <a:t>ph.</a:t>
            </a:r>
            <a:r>
              <a:rPr sz="2900" spc="-95" dirty="0" smtClean="0">
                <a:latin typeface="Arial"/>
                <a:cs typeface="Arial"/>
              </a:rPr>
              <a:t> </a:t>
            </a:r>
            <a:r>
              <a:rPr sz="2900" spc="0" dirty="0" smtClean="0">
                <a:latin typeface="Arial"/>
                <a:cs typeface="Arial"/>
              </a:rPr>
              <a:t>This</a:t>
            </a:r>
            <a:r>
              <a:rPr sz="2900" spc="-25" dirty="0" smtClean="0">
                <a:latin typeface="Arial"/>
                <a:cs typeface="Arial"/>
              </a:rPr>
              <a:t> </a:t>
            </a:r>
            <a:r>
              <a:rPr sz="2900" spc="0" dirty="0" smtClean="0">
                <a:latin typeface="Arial"/>
                <a:cs typeface="Arial"/>
              </a:rPr>
              <a:t>form</a:t>
            </a:r>
            <a:r>
              <a:rPr sz="2900" spc="-35" dirty="0" smtClean="0">
                <a:latin typeface="Arial"/>
                <a:cs typeface="Arial"/>
              </a:rPr>
              <a:t> </a:t>
            </a:r>
            <a:r>
              <a:rPr sz="2900" spc="0" dirty="0" smtClean="0">
                <a:latin typeface="Arial"/>
                <a:cs typeface="Arial"/>
              </a:rPr>
              <a:t>of</a:t>
            </a:r>
            <a:r>
              <a:rPr sz="2900" spc="-15" dirty="0" smtClean="0">
                <a:latin typeface="Arial"/>
                <a:cs typeface="Arial"/>
              </a:rPr>
              <a:t> </a:t>
            </a:r>
            <a:r>
              <a:rPr sz="2900" spc="0" dirty="0" smtClean="0">
                <a:latin typeface="Arial"/>
                <a:cs typeface="Arial"/>
              </a:rPr>
              <a:t>data</a:t>
            </a:r>
            <a:r>
              <a:rPr sz="2900" spc="-20" dirty="0" smtClean="0">
                <a:latin typeface="Arial"/>
                <a:cs typeface="Arial"/>
              </a:rPr>
              <a:t> </a:t>
            </a:r>
            <a:r>
              <a:rPr sz="2900" spc="0" dirty="0" smtClean="0">
                <a:latin typeface="Arial"/>
                <a:cs typeface="Arial"/>
              </a:rPr>
              <a:t>pr</a:t>
            </a:r>
            <a:r>
              <a:rPr sz="2900" spc="5" dirty="0" smtClean="0">
                <a:latin typeface="Arial"/>
                <a:cs typeface="Arial"/>
              </a:rPr>
              <a:t>e</a:t>
            </a:r>
            <a:r>
              <a:rPr sz="2900" spc="0" dirty="0" smtClean="0">
                <a:latin typeface="Arial"/>
                <a:cs typeface="Arial"/>
              </a:rPr>
              <a:t>sen</a:t>
            </a:r>
            <a:r>
              <a:rPr sz="2900" spc="-10" dirty="0" smtClean="0">
                <a:latin typeface="Arial"/>
                <a:cs typeface="Arial"/>
              </a:rPr>
              <a:t>t</a:t>
            </a:r>
            <a:r>
              <a:rPr sz="2900" spc="0" dirty="0" smtClean="0">
                <a:latin typeface="Arial"/>
                <a:cs typeface="Arial"/>
              </a:rPr>
              <a:t>a</a:t>
            </a:r>
            <a:r>
              <a:rPr sz="2900" spc="-15" dirty="0" smtClean="0">
                <a:latin typeface="Arial"/>
                <a:cs typeface="Arial"/>
              </a:rPr>
              <a:t>t</a:t>
            </a:r>
            <a:r>
              <a:rPr sz="2900" spc="0" dirty="0" smtClean="0">
                <a:latin typeface="Arial"/>
                <a:cs typeface="Arial"/>
              </a:rPr>
              <a:t>ion lo</a:t>
            </a:r>
            <a:r>
              <a:rPr sz="2900" spc="10" dirty="0" smtClean="0">
                <a:latin typeface="Arial"/>
                <a:cs typeface="Arial"/>
              </a:rPr>
              <a:t>o</a:t>
            </a:r>
            <a:r>
              <a:rPr sz="2900" spc="0" dirty="0" smtClean="0">
                <a:latin typeface="Arial"/>
                <a:cs typeface="Arial"/>
              </a:rPr>
              <a:t>ks</a:t>
            </a:r>
            <a:r>
              <a:rPr sz="2900" spc="-25" dirty="0" smtClean="0">
                <a:latin typeface="Arial"/>
                <a:cs typeface="Arial"/>
              </a:rPr>
              <a:t> </a:t>
            </a:r>
            <a:r>
              <a:rPr sz="2900" spc="0" dirty="0" smtClean="0">
                <a:latin typeface="Arial"/>
                <a:cs typeface="Arial"/>
              </a:rPr>
              <a:t>at</a:t>
            </a:r>
            <a:r>
              <a:rPr sz="2900" spc="-15" dirty="0" smtClean="0">
                <a:latin typeface="Arial"/>
                <a:cs typeface="Arial"/>
              </a:rPr>
              <a:t> </a:t>
            </a:r>
            <a:r>
              <a:rPr sz="2900" spc="0" dirty="0" smtClean="0">
                <a:latin typeface="Arial"/>
                <a:cs typeface="Arial"/>
              </a:rPr>
              <a:t>two</a:t>
            </a:r>
            <a:r>
              <a:rPr sz="2900" spc="-5" dirty="0" smtClean="0">
                <a:latin typeface="Arial"/>
                <a:cs typeface="Arial"/>
              </a:rPr>
              <a:t> </a:t>
            </a:r>
            <a:r>
              <a:rPr sz="2900" spc="0" dirty="0" smtClean="0">
                <a:latin typeface="Arial"/>
                <a:cs typeface="Arial"/>
              </a:rPr>
              <a:t>p</a:t>
            </a:r>
            <a:r>
              <a:rPr sz="2900" spc="10" dirty="0" smtClean="0">
                <a:latin typeface="Arial"/>
                <a:cs typeface="Arial"/>
              </a:rPr>
              <a:t>a</a:t>
            </a:r>
            <a:r>
              <a:rPr sz="2900" spc="0" dirty="0" smtClean="0">
                <a:latin typeface="Arial"/>
                <a:cs typeface="Arial"/>
              </a:rPr>
              <a:t>r</a:t>
            </a:r>
            <a:r>
              <a:rPr sz="2900" spc="5" dirty="0" smtClean="0">
                <a:latin typeface="Arial"/>
                <a:cs typeface="Arial"/>
              </a:rPr>
              <a:t>a</a:t>
            </a:r>
            <a:r>
              <a:rPr sz="2900" spc="0" dirty="0" smtClean="0">
                <a:latin typeface="Arial"/>
                <a:cs typeface="Arial"/>
              </a:rPr>
              <a:t>m</a:t>
            </a:r>
            <a:r>
              <a:rPr sz="2900" spc="-10" dirty="0" smtClean="0">
                <a:latin typeface="Arial"/>
                <a:cs typeface="Arial"/>
              </a:rPr>
              <a:t>e</a:t>
            </a:r>
            <a:r>
              <a:rPr sz="2900" spc="0" dirty="0" smtClean="0">
                <a:latin typeface="Arial"/>
                <a:cs typeface="Arial"/>
              </a:rPr>
              <a:t>ters</a:t>
            </a:r>
            <a:r>
              <a:rPr sz="2900" spc="-60" dirty="0" smtClean="0">
                <a:latin typeface="Arial"/>
                <a:cs typeface="Arial"/>
              </a:rPr>
              <a:t> </a:t>
            </a:r>
            <a:r>
              <a:rPr sz="2900" spc="0" dirty="0" smtClean="0">
                <a:latin typeface="Arial"/>
                <a:cs typeface="Arial"/>
              </a:rPr>
              <a:t>of</a:t>
            </a:r>
            <a:r>
              <a:rPr sz="2900" spc="-15" dirty="0" smtClean="0">
                <a:latin typeface="Arial"/>
                <a:cs typeface="Arial"/>
              </a:rPr>
              <a:t> </a:t>
            </a:r>
            <a:r>
              <a:rPr sz="2900" spc="0" dirty="0" smtClean="0">
                <a:latin typeface="Arial"/>
                <a:cs typeface="Arial"/>
              </a:rPr>
              <a:t>the</a:t>
            </a:r>
            <a:r>
              <a:rPr sz="2900" spc="-20" dirty="0" smtClean="0">
                <a:latin typeface="Arial"/>
                <a:cs typeface="Arial"/>
              </a:rPr>
              <a:t> </a:t>
            </a:r>
            <a:r>
              <a:rPr sz="2900" spc="0" dirty="0" smtClean="0">
                <a:latin typeface="Arial"/>
                <a:cs typeface="Arial"/>
              </a:rPr>
              <a:t>sa</a:t>
            </a:r>
            <a:r>
              <a:rPr sz="2900" spc="5" dirty="0" smtClean="0">
                <a:latin typeface="Arial"/>
                <a:cs typeface="Arial"/>
              </a:rPr>
              <a:t>m</a:t>
            </a:r>
            <a:r>
              <a:rPr sz="2900" spc="0" dirty="0" smtClean="0">
                <a:latin typeface="Arial"/>
                <a:cs typeface="Arial"/>
              </a:rPr>
              <a:t>ple</a:t>
            </a:r>
            <a:r>
              <a:rPr sz="2900" spc="-30" dirty="0" smtClean="0">
                <a:latin typeface="Arial"/>
                <a:cs typeface="Arial"/>
              </a:rPr>
              <a:t> </a:t>
            </a:r>
            <a:r>
              <a:rPr sz="2900" spc="0" dirty="0" smtClean="0">
                <a:latin typeface="Arial"/>
                <a:cs typeface="Arial"/>
              </a:rPr>
              <a:t>at</a:t>
            </a:r>
            <a:r>
              <a:rPr sz="2900" spc="-15" dirty="0" smtClean="0">
                <a:latin typeface="Arial"/>
                <a:cs typeface="Arial"/>
              </a:rPr>
              <a:t> </a:t>
            </a:r>
            <a:r>
              <a:rPr sz="2900" spc="0" dirty="0" smtClean="0">
                <a:latin typeface="Arial"/>
                <a:cs typeface="Arial"/>
              </a:rPr>
              <a:t>the sa</a:t>
            </a:r>
            <a:r>
              <a:rPr sz="2900" spc="5" dirty="0" smtClean="0">
                <a:latin typeface="Arial"/>
                <a:cs typeface="Arial"/>
              </a:rPr>
              <a:t>m</a:t>
            </a:r>
            <a:r>
              <a:rPr sz="2900" spc="0" dirty="0" smtClean="0">
                <a:latin typeface="Arial"/>
                <a:cs typeface="Arial"/>
              </a:rPr>
              <a:t>e</a:t>
            </a:r>
            <a:r>
              <a:rPr sz="2900" spc="-35" dirty="0" smtClean="0">
                <a:latin typeface="Arial"/>
                <a:cs typeface="Arial"/>
              </a:rPr>
              <a:t> </a:t>
            </a:r>
            <a:r>
              <a:rPr sz="2900" spc="0" dirty="0" smtClean="0">
                <a:latin typeface="Arial"/>
                <a:cs typeface="Arial"/>
              </a:rPr>
              <a:t>tim</a:t>
            </a:r>
            <a:r>
              <a:rPr sz="2900" spc="15" dirty="0" smtClean="0">
                <a:latin typeface="Arial"/>
                <a:cs typeface="Arial"/>
              </a:rPr>
              <a:t>e</a:t>
            </a:r>
            <a:r>
              <a:rPr sz="2900" spc="0" dirty="0" smtClean="0">
                <a:latin typeface="Arial"/>
                <a:cs typeface="Arial"/>
              </a:rPr>
              <a:t>.</a:t>
            </a:r>
            <a:endParaRPr sz="29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339090">
              <a:lnSpc>
                <a:spcPct val="100000"/>
              </a:lnSpc>
            </a:pPr>
            <a:r>
              <a:rPr sz="4000" spc="-25" dirty="0" smtClean="0">
                <a:solidFill>
                  <a:srgbClr val="775F54"/>
                </a:solidFill>
                <a:latin typeface="Arial"/>
                <a:cs typeface="Arial"/>
              </a:rPr>
              <a:t>Three</a:t>
            </a:r>
            <a:r>
              <a:rPr sz="4000" spc="20" dirty="0" smtClean="0">
                <a:solidFill>
                  <a:srgbClr val="775F54"/>
                </a:solidFill>
                <a:latin typeface="Arial"/>
                <a:cs typeface="Arial"/>
              </a:rPr>
              <a:t> </a:t>
            </a:r>
            <a:r>
              <a:rPr sz="4000" spc="-30" dirty="0" smtClean="0">
                <a:solidFill>
                  <a:srgbClr val="775F54"/>
                </a:solidFill>
                <a:latin typeface="Arial"/>
                <a:cs typeface="Arial"/>
              </a:rPr>
              <a:t>common</a:t>
            </a:r>
            <a:r>
              <a:rPr sz="4000" spc="20" dirty="0" smtClean="0">
                <a:solidFill>
                  <a:srgbClr val="775F54"/>
                </a:solidFill>
                <a:latin typeface="Arial"/>
                <a:cs typeface="Arial"/>
              </a:rPr>
              <a:t> </a:t>
            </a:r>
            <a:r>
              <a:rPr sz="4000" spc="-25" dirty="0" smtClean="0">
                <a:solidFill>
                  <a:srgbClr val="775F54"/>
                </a:solidFill>
                <a:latin typeface="Arial"/>
                <a:cs typeface="Arial"/>
              </a:rPr>
              <a:t>modes</a:t>
            </a:r>
            <a:r>
              <a:rPr sz="4000" spc="25" dirty="0" smtClean="0">
                <a:solidFill>
                  <a:srgbClr val="775F54"/>
                </a:solidFill>
                <a:latin typeface="Arial"/>
                <a:cs typeface="Arial"/>
              </a:rPr>
              <a:t> </a:t>
            </a:r>
            <a:r>
              <a:rPr sz="4000" spc="-20" dirty="0" smtClean="0">
                <a:solidFill>
                  <a:srgbClr val="775F54"/>
                </a:solidFill>
                <a:latin typeface="Arial"/>
                <a:cs typeface="Arial"/>
              </a:rPr>
              <a:t>for</a:t>
            </a:r>
            <a:r>
              <a:rPr sz="4000" spc="10" dirty="0" smtClean="0">
                <a:solidFill>
                  <a:srgbClr val="775F54"/>
                </a:solidFill>
                <a:latin typeface="Arial"/>
                <a:cs typeface="Arial"/>
              </a:rPr>
              <a:t> </a:t>
            </a:r>
            <a:r>
              <a:rPr sz="4000" spc="-20" dirty="0" smtClean="0">
                <a:solidFill>
                  <a:srgbClr val="775F54"/>
                </a:solidFill>
                <a:latin typeface="Arial"/>
                <a:cs typeface="Arial"/>
              </a:rPr>
              <a:t>dot</a:t>
            </a:r>
            <a:r>
              <a:rPr sz="4000" spc="15" dirty="0" smtClean="0">
                <a:solidFill>
                  <a:srgbClr val="775F54"/>
                </a:solidFill>
                <a:latin typeface="Arial"/>
                <a:cs typeface="Arial"/>
              </a:rPr>
              <a:t> </a:t>
            </a:r>
            <a:r>
              <a:rPr sz="4000" spc="-20" dirty="0" smtClean="0">
                <a:solidFill>
                  <a:srgbClr val="775F54"/>
                </a:solidFill>
                <a:latin typeface="Arial"/>
                <a:cs typeface="Arial"/>
              </a:rPr>
              <a:t>plots</a:t>
            </a:r>
            <a:endParaRPr sz="4000">
              <a:latin typeface="Arial"/>
              <a:cs typeface="Arial"/>
            </a:endParaRPr>
          </a:p>
          <a:p>
            <a:pPr marL="339090">
              <a:lnSpc>
                <a:spcPct val="100000"/>
              </a:lnSpc>
            </a:pPr>
            <a:r>
              <a:rPr sz="4000" spc="-20" dirty="0" smtClean="0">
                <a:solidFill>
                  <a:srgbClr val="775F54"/>
                </a:solidFill>
                <a:latin typeface="Arial"/>
                <a:cs typeface="Arial"/>
              </a:rPr>
              <a:t>are:</a:t>
            </a:r>
            <a:endParaRPr sz="40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01420" y="2122042"/>
            <a:ext cx="7774940" cy="479171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542925" indent="-274320">
              <a:lnSpc>
                <a:spcPct val="100000"/>
              </a:lnSpc>
              <a:buClr>
                <a:srgbClr val="93B6D2"/>
              </a:buClr>
              <a:buSzPct val="68750"/>
              <a:buFont typeface="Wingdings 2"/>
              <a:buChar char="□"/>
              <a:tabLst>
                <a:tab pos="542925" algn="l"/>
              </a:tabLst>
            </a:pPr>
            <a:r>
              <a:rPr sz="2400" spc="0" dirty="0" smtClean="0">
                <a:solidFill>
                  <a:srgbClr val="006FC0"/>
                </a:solidFill>
                <a:latin typeface="Arial"/>
                <a:cs typeface="Arial"/>
              </a:rPr>
              <a:t>Forw</a:t>
            </a:r>
            <a:r>
              <a:rPr sz="2400" spc="-10" dirty="0" smtClean="0">
                <a:solidFill>
                  <a:srgbClr val="006FC0"/>
                </a:solidFill>
                <a:latin typeface="Arial"/>
                <a:cs typeface="Arial"/>
              </a:rPr>
              <a:t>a</a:t>
            </a:r>
            <a:r>
              <a:rPr sz="2400" spc="0" dirty="0" smtClean="0">
                <a:solidFill>
                  <a:srgbClr val="006FC0"/>
                </a:solidFill>
                <a:latin typeface="Arial"/>
                <a:cs typeface="Arial"/>
              </a:rPr>
              <a:t>rd</a:t>
            </a:r>
            <a:r>
              <a:rPr sz="2400" spc="20" dirty="0" smtClean="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sz="2400" spc="0" dirty="0" smtClean="0">
                <a:solidFill>
                  <a:srgbClr val="006FC0"/>
                </a:solidFill>
                <a:latin typeface="Arial"/>
                <a:cs typeface="Arial"/>
              </a:rPr>
              <a:t>scatter</a:t>
            </a:r>
            <a:r>
              <a:rPr sz="2400" spc="-20" dirty="0" smtClean="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sz="2400" spc="0" dirty="0" smtClean="0">
                <a:solidFill>
                  <a:srgbClr val="006FC0"/>
                </a:solidFill>
                <a:latin typeface="Arial"/>
                <a:cs typeface="Arial"/>
              </a:rPr>
              <a:t>(FS</a:t>
            </a:r>
            <a:r>
              <a:rPr sz="2400" spc="-10" dirty="0" smtClean="0">
                <a:solidFill>
                  <a:srgbClr val="006FC0"/>
                </a:solidFill>
                <a:latin typeface="Arial"/>
                <a:cs typeface="Arial"/>
              </a:rPr>
              <a:t>C</a:t>
            </a:r>
            <a:r>
              <a:rPr sz="2400" spc="0" dirty="0" smtClean="0">
                <a:solidFill>
                  <a:srgbClr val="006FC0"/>
                </a:solidFill>
                <a:latin typeface="Arial"/>
                <a:cs typeface="Arial"/>
              </a:rPr>
              <a:t>) vs. s</a:t>
            </a:r>
            <a:r>
              <a:rPr sz="2400" spc="-10" dirty="0" smtClean="0">
                <a:solidFill>
                  <a:srgbClr val="006FC0"/>
                </a:solidFill>
                <a:latin typeface="Arial"/>
                <a:cs typeface="Arial"/>
              </a:rPr>
              <a:t>i</a:t>
            </a:r>
            <a:r>
              <a:rPr sz="2400" spc="0" dirty="0" smtClean="0">
                <a:solidFill>
                  <a:srgbClr val="006FC0"/>
                </a:solidFill>
                <a:latin typeface="Arial"/>
                <a:cs typeface="Arial"/>
              </a:rPr>
              <a:t>de</a:t>
            </a:r>
            <a:r>
              <a:rPr sz="2400" spc="5" dirty="0" smtClean="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sz="2400" spc="0" dirty="0" smtClean="0">
                <a:solidFill>
                  <a:srgbClr val="006FC0"/>
                </a:solidFill>
                <a:latin typeface="Arial"/>
                <a:cs typeface="Arial"/>
              </a:rPr>
              <a:t>scatter</a:t>
            </a:r>
            <a:r>
              <a:rPr sz="2400" spc="-20" dirty="0" smtClean="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sz="2400" spc="0" dirty="0" smtClean="0">
                <a:solidFill>
                  <a:srgbClr val="006FC0"/>
                </a:solidFill>
                <a:latin typeface="Arial"/>
                <a:cs typeface="Arial"/>
              </a:rPr>
              <a:t>(SS</a:t>
            </a:r>
            <a:r>
              <a:rPr sz="2400" spc="-10" dirty="0" smtClean="0">
                <a:solidFill>
                  <a:srgbClr val="006FC0"/>
                </a:solidFill>
                <a:latin typeface="Arial"/>
                <a:cs typeface="Arial"/>
              </a:rPr>
              <a:t>C</a:t>
            </a:r>
            <a:r>
              <a:rPr sz="2400" spc="0" dirty="0" smtClean="0">
                <a:solidFill>
                  <a:srgbClr val="006FC0"/>
                </a:solidFill>
                <a:latin typeface="Arial"/>
                <a:cs typeface="Arial"/>
              </a:rPr>
              <a:t>)</a:t>
            </a:r>
            <a:endParaRPr sz="2400">
              <a:latin typeface="Arial"/>
              <a:cs typeface="Arial"/>
            </a:endParaRPr>
          </a:p>
          <a:p>
            <a:pPr>
              <a:lnSpc>
                <a:spcPts val="550"/>
              </a:lnSpc>
              <a:spcBef>
                <a:spcPts val="49"/>
              </a:spcBef>
              <a:buClr>
                <a:srgbClr val="93B6D2"/>
              </a:buClr>
              <a:buFont typeface="Wingdings 2"/>
              <a:buChar char="□"/>
            </a:pPr>
            <a:endParaRPr sz="550"/>
          </a:p>
          <a:p>
            <a:pPr marL="567055" marR="199390" indent="0" algn="ctr">
              <a:lnSpc>
                <a:spcPct val="110000"/>
              </a:lnSpc>
            </a:pPr>
            <a:r>
              <a:rPr sz="2400" i="1" spc="-220" dirty="0" smtClean="0">
                <a:latin typeface="Arial"/>
                <a:cs typeface="Arial"/>
              </a:rPr>
              <a:t>T</a:t>
            </a:r>
            <a:r>
              <a:rPr sz="2400" i="1" spc="0" dirty="0" smtClean="0">
                <a:latin typeface="Arial"/>
                <a:cs typeface="Arial"/>
              </a:rPr>
              <a:t>o</a:t>
            </a:r>
            <a:r>
              <a:rPr sz="2400" i="1" spc="-10" dirty="0" smtClean="0">
                <a:latin typeface="Arial"/>
                <a:cs typeface="Arial"/>
              </a:rPr>
              <a:t> </a:t>
            </a:r>
            <a:r>
              <a:rPr sz="2400" i="1" spc="0" dirty="0" smtClean="0">
                <a:latin typeface="Arial"/>
                <a:cs typeface="Arial"/>
              </a:rPr>
              <a:t>l</a:t>
            </a:r>
            <a:r>
              <a:rPr sz="2400" i="1" spc="-10" dirty="0" smtClean="0">
                <a:latin typeface="Arial"/>
                <a:cs typeface="Arial"/>
              </a:rPr>
              <a:t>o</a:t>
            </a:r>
            <a:r>
              <a:rPr sz="2400" i="1" spc="0" dirty="0" smtClean="0">
                <a:latin typeface="Arial"/>
                <a:cs typeface="Arial"/>
              </a:rPr>
              <a:t>ok</a:t>
            </a:r>
            <a:r>
              <a:rPr sz="2400" i="1" spc="10" dirty="0" smtClean="0">
                <a:latin typeface="Arial"/>
                <a:cs typeface="Arial"/>
              </a:rPr>
              <a:t> </a:t>
            </a:r>
            <a:r>
              <a:rPr sz="2400" i="1" spc="0" dirty="0" smtClean="0">
                <a:latin typeface="Arial"/>
                <a:cs typeface="Arial"/>
              </a:rPr>
              <a:t>at the</a:t>
            </a:r>
            <a:r>
              <a:rPr sz="2400" i="1" spc="-15" dirty="0" smtClean="0">
                <a:latin typeface="Arial"/>
                <a:cs typeface="Arial"/>
              </a:rPr>
              <a:t> </a:t>
            </a:r>
            <a:r>
              <a:rPr sz="2400" i="1" spc="0" dirty="0" smtClean="0">
                <a:latin typeface="Arial"/>
                <a:cs typeface="Arial"/>
              </a:rPr>
              <a:t>d</a:t>
            </a:r>
            <a:r>
              <a:rPr sz="2400" i="1" spc="-10" dirty="0" smtClean="0">
                <a:latin typeface="Arial"/>
                <a:cs typeface="Arial"/>
              </a:rPr>
              <a:t>i</a:t>
            </a:r>
            <a:r>
              <a:rPr sz="2400" i="1" spc="0" dirty="0" smtClean="0">
                <a:latin typeface="Arial"/>
                <a:cs typeface="Arial"/>
              </a:rPr>
              <a:t>st</a:t>
            </a:r>
            <a:r>
              <a:rPr sz="2400" i="1" spc="5" dirty="0" smtClean="0">
                <a:latin typeface="Arial"/>
                <a:cs typeface="Arial"/>
              </a:rPr>
              <a:t>r</a:t>
            </a:r>
            <a:r>
              <a:rPr sz="2400" i="1" spc="0" dirty="0" smtClean="0">
                <a:latin typeface="Arial"/>
                <a:cs typeface="Arial"/>
              </a:rPr>
              <a:t>i</a:t>
            </a:r>
            <a:r>
              <a:rPr sz="2400" i="1" spc="-10" dirty="0" smtClean="0">
                <a:latin typeface="Arial"/>
                <a:cs typeface="Arial"/>
              </a:rPr>
              <a:t>b</a:t>
            </a:r>
            <a:r>
              <a:rPr sz="2400" i="1" spc="0" dirty="0" smtClean="0">
                <a:latin typeface="Arial"/>
                <a:cs typeface="Arial"/>
              </a:rPr>
              <a:t>ution</a:t>
            </a:r>
            <a:r>
              <a:rPr sz="2400" i="1" spc="15" dirty="0" smtClean="0">
                <a:latin typeface="Arial"/>
                <a:cs typeface="Arial"/>
              </a:rPr>
              <a:t> </a:t>
            </a:r>
            <a:r>
              <a:rPr sz="2400" i="1" spc="0" dirty="0" smtClean="0">
                <a:latin typeface="Arial"/>
                <a:cs typeface="Arial"/>
              </a:rPr>
              <a:t>of c</a:t>
            </a:r>
            <a:r>
              <a:rPr sz="2400" i="1" spc="-10" dirty="0" smtClean="0">
                <a:latin typeface="Arial"/>
                <a:cs typeface="Arial"/>
              </a:rPr>
              <a:t>e</a:t>
            </a:r>
            <a:r>
              <a:rPr sz="2400" i="1" spc="0" dirty="0" smtClean="0">
                <a:latin typeface="Arial"/>
                <a:cs typeface="Arial"/>
              </a:rPr>
              <a:t>l</a:t>
            </a:r>
            <a:r>
              <a:rPr sz="2400" i="1" spc="-10" dirty="0" smtClean="0">
                <a:latin typeface="Arial"/>
                <a:cs typeface="Arial"/>
              </a:rPr>
              <a:t>l</a:t>
            </a:r>
            <a:r>
              <a:rPr sz="2400" i="1" spc="0" dirty="0" smtClean="0">
                <a:latin typeface="Arial"/>
                <a:cs typeface="Arial"/>
              </a:rPr>
              <a:t>s</a:t>
            </a:r>
            <a:r>
              <a:rPr sz="2400" i="1" spc="10" dirty="0" smtClean="0">
                <a:latin typeface="Arial"/>
                <a:cs typeface="Arial"/>
              </a:rPr>
              <a:t> </a:t>
            </a:r>
            <a:r>
              <a:rPr sz="2400" i="1" spc="0" dirty="0" smtClean="0">
                <a:latin typeface="Arial"/>
                <a:cs typeface="Arial"/>
              </a:rPr>
              <a:t>bas</a:t>
            </a:r>
            <a:r>
              <a:rPr sz="2400" i="1" spc="-10" dirty="0" smtClean="0">
                <a:latin typeface="Arial"/>
                <a:cs typeface="Arial"/>
              </a:rPr>
              <a:t>e</a:t>
            </a:r>
            <a:r>
              <a:rPr sz="2400" i="1" spc="0" dirty="0" smtClean="0">
                <a:latin typeface="Arial"/>
                <a:cs typeface="Arial"/>
              </a:rPr>
              <a:t>d</a:t>
            </a:r>
            <a:r>
              <a:rPr sz="2400" i="1" spc="10" dirty="0" smtClean="0">
                <a:latin typeface="Arial"/>
                <a:cs typeface="Arial"/>
              </a:rPr>
              <a:t> </a:t>
            </a:r>
            <a:r>
              <a:rPr sz="2400" i="1" spc="0" dirty="0" smtClean="0">
                <a:latin typeface="Arial"/>
                <a:cs typeface="Arial"/>
              </a:rPr>
              <a:t>up</a:t>
            </a:r>
            <a:r>
              <a:rPr sz="2400" i="1" spc="-10" dirty="0" smtClean="0">
                <a:latin typeface="Arial"/>
                <a:cs typeface="Arial"/>
              </a:rPr>
              <a:t>o</a:t>
            </a:r>
            <a:r>
              <a:rPr sz="2400" i="1" spc="0" dirty="0" smtClean="0">
                <a:latin typeface="Arial"/>
                <a:cs typeface="Arial"/>
              </a:rPr>
              <a:t>n</a:t>
            </a:r>
            <a:r>
              <a:rPr sz="2400" i="1" spc="30" dirty="0" smtClean="0">
                <a:latin typeface="Arial"/>
                <a:cs typeface="Arial"/>
              </a:rPr>
              <a:t> </a:t>
            </a:r>
            <a:r>
              <a:rPr sz="2400" i="1" spc="0" dirty="0" smtClean="0">
                <a:solidFill>
                  <a:srgbClr val="FF33CC"/>
                </a:solidFill>
                <a:latin typeface="Arial"/>
                <a:cs typeface="Arial"/>
              </a:rPr>
              <a:t>size</a:t>
            </a:r>
            <a:r>
              <a:rPr sz="2400" i="1" spc="5" dirty="0" smtClean="0">
                <a:solidFill>
                  <a:srgbClr val="FF33CC"/>
                </a:solidFill>
                <a:latin typeface="Arial"/>
                <a:cs typeface="Arial"/>
              </a:rPr>
              <a:t> </a:t>
            </a:r>
            <a:r>
              <a:rPr sz="2400" i="1" spc="0" dirty="0" smtClean="0">
                <a:solidFill>
                  <a:srgbClr val="FF33CC"/>
                </a:solidFill>
                <a:latin typeface="Arial"/>
                <a:cs typeface="Arial"/>
              </a:rPr>
              <a:t>&amp; granularity</a:t>
            </a:r>
            <a:endParaRPr sz="2400">
              <a:latin typeface="Arial"/>
              <a:cs typeface="Arial"/>
            </a:endParaRPr>
          </a:p>
          <a:p>
            <a:pPr>
              <a:lnSpc>
                <a:spcPts val="850"/>
              </a:lnSpc>
              <a:spcBef>
                <a:spcPts val="39"/>
              </a:spcBef>
            </a:pPr>
            <a:endParaRPr sz="850"/>
          </a:p>
          <a:p>
            <a:pPr marL="542925" indent="-274320">
              <a:lnSpc>
                <a:spcPct val="100000"/>
              </a:lnSpc>
              <a:buClr>
                <a:srgbClr val="93B6D2"/>
              </a:buClr>
              <a:buSzPct val="68750"/>
              <a:buFont typeface="Wingdings 2"/>
              <a:buChar char="□"/>
              <a:tabLst>
                <a:tab pos="542925" algn="l"/>
              </a:tabLst>
            </a:pPr>
            <a:r>
              <a:rPr sz="2400" spc="0" dirty="0" smtClean="0">
                <a:solidFill>
                  <a:srgbClr val="006FC0"/>
                </a:solidFill>
                <a:latin typeface="Arial"/>
                <a:cs typeface="Arial"/>
              </a:rPr>
              <a:t>S</a:t>
            </a:r>
            <a:r>
              <a:rPr sz="2400" spc="-10" dirty="0" smtClean="0">
                <a:solidFill>
                  <a:srgbClr val="006FC0"/>
                </a:solidFill>
                <a:latin typeface="Arial"/>
                <a:cs typeface="Arial"/>
              </a:rPr>
              <a:t>i</a:t>
            </a:r>
            <a:r>
              <a:rPr sz="2400" spc="0" dirty="0" smtClean="0">
                <a:solidFill>
                  <a:srgbClr val="006FC0"/>
                </a:solidFill>
                <a:latin typeface="Arial"/>
                <a:cs typeface="Arial"/>
              </a:rPr>
              <a:t>ng</a:t>
            </a:r>
            <a:r>
              <a:rPr sz="2400" spc="-10" dirty="0" smtClean="0">
                <a:solidFill>
                  <a:srgbClr val="006FC0"/>
                </a:solidFill>
                <a:latin typeface="Arial"/>
                <a:cs typeface="Arial"/>
              </a:rPr>
              <a:t>l</a:t>
            </a:r>
            <a:r>
              <a:rPr sz="2400" spc="0" dirty="0" smtClean="0">
                <a:solidFill>
                  <a:srgbClr val="006FC0"/>
                </a:solidFill>
                <a:latin typeface="Arial"/>
                <a:cs typeface="Arial"/>
              </a:rPr>
              <a:t>e</a:t>
            </a:r>
            <a:r>
              <a:rPr sz="2400" spc="20" dirty="0" smtClean="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sz="2400" spc="0" dirty="0" smtClean="0">
                <a:solidFill>
                  <a:srgbClr val="006FC0"/>
                </a:solidFill>
                <a:latin typeface="Arial"/>
                <a:cs typeface="Arial"/>
              </a:rPr>
              <a:t>col</a:t>
            </a:r>
            <a:r>
              <a:rPr sz="2400" spc="-10" dirty="0" smtClean="0">
                <a:solidFill>
                  <a:srgbClr val="006FC0"/>
                </a:solidFill>
                <a:latin typeface="Arial"/>
                <a:cs typeface="Arial"/>
              </a:rPr>
              <a:t>o</a:t>
            </a:r>
            <a:r>
              <a:rPr sz="2400" spc="0" dirty="0" smtClean="0">
                <a:solidFill>
                  <a:srgbClr val="006FC0"/>
                </a:solidFill>
                <a:latin typeface="Arial"/>
                <a:cs typeface="Arial"/>
              </a:rPr>
              <a:t>r</a:t>
            </a:r>
            <a:r>
              <a:rPr sz="2400" spc="15" dirty="0" smtClean="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sz="2400" spc="0" dirty="0" smtClean="0">
                <a:solidFill>
                  <a:srgbClr val="006FC0"/>
                </a:solidFill>
                <a:latin typeface="Arial"/>
                <a:cs typeface="Arial"/>
              </a:rPr>
              <a:t>vs. s</a:t>
            </a:r>
            <a:r>
              <a:rPr sz="2400" spc="-10" dirty="0" smtClean="0">
                <a:solidFill>
                  <a:srgbClr val="006FC0"/>
                </a:solidFill>
                <a:latin typeface="Arial"/>
                <a:cs typeface="Arial"/>
              </a:rPr>
              <a:t>i</a:t>
            </a:r>
            <a:r>
              <a:rPr sz="2400" spc="0" dirty="0" smtClean="0">
                <a:solidFill>
                  <a:srgbClr val="006FC0"/>
                </a:solidFill>
                <a:latin typeface="Arial"/>
                <a:cs typeface="Arial"/>
              </a:rPr>
              <a:t>de scatter</a:t>
            </a:r>
            <a:endParaRPr sz="2400">
              <a:latin typeface="Arial"/>
              <a:cs typeface="Arial"/>
            </a:endParaRPr>
          </a:p>
          <a:p>
            <a:pPr>
              <a:lnSpc>
                <a:spcPts val="850"/>
              </a:lnSpc>
              <a:spcBef>
                <a:spcPts val="42"/>
              </a:spcBef>
              <a:buClr>
                <a:srgbClr val="93B6D2"/>
              </a:buClr>
              <a:buFont typeface="Wingdings 2"/>
              <a:buChar char="□"/>
            </a:pPr>
            <a:endParaRPr sz="850"/>
          </a:p>
          <a:p>
            <a:pPr marL="3743960" marR="104139" indent="-3234690">
              <a:lnSpc>
                <a:spcPts val="2590"/>
              </a:lnSpc>
            </a:pPr>
            <a:r>
              <a:rPr sz="2400" i="1" spc="-220" dirty="0" smtClean="0">
                <a:latin typeface="Arial"/>
                <a:cs typeface="Arial"/>
              </a:rPr>
              <a:t>T</a:t>
            </a:r>
            <a:r>
              <a:rPr sz="2400" i="1" spc="0" dirty="0" smtClean="0">
                <a:latin typeface="Arial"/>
                <a:cs typeface="Arial"/>
              </a:rPr>
              <a:t>o</a:t>
            </a:r>
            <a:r>
              <a:rPr sz="2400" i="1" spc="-10" dirty="0" smtClean="0">
                <a:latin typeface="Arial"/>
                <a:cs typeface="Arial"/>
              </a:rPr>
              <a:t> </a:t>
            </a:r>
            <a:r>
              <a:rPr sz="2400" i="1" spc="0" dirty="0" smtClean="0">
                <a:latin typeface="Arial"/>
                <a:cs typeface="Arial"/>
              </a:rPr>
              <a:t>visu</a:t>
            </a:r>
            <a:r>
              <a:rPr sz="2400" i="1" spc="-10" dirty="0" smtClean="0">
                <a:latin typeface="Arial"/>
                <a:cs typeface="Arial"/>
              </a:rPr>
              <a:t>a</a:t>
            </a:r>
            <a:r>
              <a:rPr sz="2400" i="1" spc="0" dirty="0" smtClean="0">
                <a:latin typeface="Arial"/>
                <a:cs typeface="Arial"/>
              </a:rPr>
              <a:t>l</a:t>
            </a:r>
            <a:r>
              <a:rPr sz="2400" i="1" spc="-10" dirty="0" smtClean="0">
                <a:latin typeface="Arial"/>
                <a:cs typeface="Arial"/>
              </a:rPr>
              <a:t>i</a:t>
            </a:r>
            <a:r>
              <a:rPr sz="2400" i="1" spc="0" dirty="0" smtClean="0">
                <a:latin typeface="Arial"/>
                <a:cs typeface="Arial"/>
              </a:rPr>
              <a:t>ze</a:t>
            </a:r>
            <a:r>
              <a:rPr sz="2400" i="1" spc="35" dirty="0" smtClean="0">
                <a:latin typeface="Arial"/>
                <a:cs typeface="Arial"/>
              </a:rPr>
              <a:t> </a:t>
            </a:r>
            <a:r>
              <a:rPr sz="2400" i="1" spc="0" dirty="0" smtClean="0">
                <a:latin typeface="Arial"/>
                <a:cs typeface="Arial"/>
              </a:rPr>
              <a:t>the expression</a:t>
            </a:r>
            <a:r>
              <a:rPr sz="2400" i="1" spc="15" dirty="0" smtClean="0">
                <a:latin typeface="Arial"/>
                <a:cs typeface="Arial"/>
              </a:rPr>
              <a:t> </a:t>
            </a:r>
            <a:r>
              <a:rPr sz="2400" i="1" spc="0" dirty="0" smtClean="0">
                <a:latin typeface="Arial"/>
                <a:cs typeface="Arial"/>
              </a:rPr>
              <a:t>of the</a:t>
            </a:r>
            <a:r>
              <a:rPr sz="2400" i="1" spc="-5" dirty="0" smtClean="0">
                <a:latin typeface="Arial"/>
                <a:cs typeface="Arial"/>
              </a:rPr>
              <a:t> </a:t>
            </a:r>
            <a:r>
              <a:rPr sz="2400" i="1" spc="0" dirty="0" smtClean="0">
                <a:solidFill>
                  <a:srgbClr val="FF33CC"/>
                </a:solidFill>
                <a:latin typeface="Arial"/>
                <a:cs typeface="Arial"/>
              </a:rPr>
              <a:t>fluo</a:t>
            </a:r>
            <a:r>
              <a:rPr sz="2400" i="1" spc="5" dirty="0" smtClean="0">
                <a:solidFill>
                  <a:srgbClr val="FF33CC"/>
                </a:solidFill>
                <a:latin typeface="Arial"/>
                <a:cs typeface="Arial"/>
              </a:rPr>
              <a:t>r</a:t>
            </a:r>
            <a:r>
              <a:rPr sz="2400" i="1" spc="0" dirty="0" smtClean="0">
                <a:solidFill>
                  <a:srgbClr val="FF33CC"/>
                </a:solidFill>
                <a:latin typeface="Arial"/>
                <a:cs typeface="Arial"/>
              </a:rPr>
              <a:t>escence </a:t>
            </a:r>
            <a:r>
              <a:rPr sz="2400" i="1" spc="0" dirty="0" smtClean="0">
                <a:latin typeface="Arial"/>
                <a:cs typeface="Arial"/>
              </a:rPr>
              <a:t>of the cel</a:t>
            </a:r>
            <a:r>
              <a:rPr sz="2400" i="1" spc="-15" dirty="0" smtClean="0">
                <a:latin typeface="Arial"/>
                <a:cs typeface="Arial"/>
              </a:rPr>
              <a:t>l</a:t>
            </a:r>
            <a:r>
              <a:rPr sz="2400" i="1" spc="0" dirty="0" smtClean="0">
                <a:latin typeface="Arial"/>
                <a:cs typeface="Arial"/>
              </a:rPr>
              <a:t>s</a:t>
            </a:r>
            <a:endParaRPr sz="2400">
              <a:latin typeface="Arial"/>
              <a:cs typeface="Arial"/>
            </a:endParaRPr>
          </a:p>
          <a:p>
            <a:pPr>
              <a:lnSpc>
                <a:spcPts val="550"/>
              </a:lnSpc>
              <a:spcBef>
                <a:spcPts val="48"/>
              </a:spcBef>
            </a:pPr>
            <a:endParaRPr sz="550"/>
          </a:p>
          <a:p>
            <a:pPr marL="542925" indent="-274320">
              <a:lnSpc>
                <a:spcPct val="100000"/>
              </a:lnSpc>
              <a:buClr>
                <a:srgbClr val="93B6D2"/>
              </a:buClr>
              <a:buSzPct val="68750"/>
              <a:buFont typeface="Wingdings 2"/>
              <a:buChar char="□"/>
              <a:tabLst>
                <a:tab pos="542925" algn="l"/>
              </a:tabLst>
            </a:pPr>
            <a:r>
              <a:rPr sz="2400" spc="-140" dirty="0" smtClean="0">
                <a:solidFill>
                  <a:srgbClr val="006FC0"/>
                </a:solidFill>
                <a:latin typeface="Arial"/>
                <a:cs typeface="Arial"/>
              </a:rPr>
              <a:t>T</a:t>
            </a:r>
            <a:r>
              <a:rPr sz="2400" spc="0" dirty="0" smtClean="0">
                <a:solidFill>
                  <a:srgbClr val="006FC0"/>
                </a:solidFill>
                <a:latin typeface="Arial"/>
                <a:cs typeface="Arial"/>
              </a:rPr>
              <a:t>w</a:t>
            </a:r>
            <a:r>
              <a:rPr sz="2400" spc="-10" dirty="0" smtClean="0">
                <a:solidFill>
                  <a:srgbClr val="006FC0"/>
                </a:solidFill>
                <a:latin typeface="Arial"/>
                <a:cs typeface="Arial"/>
              </a:rPr>
              <a:t>o</a:t>
            </a:r>
            <a:r>
              <a:rPr sz="2400" spc="0" dirty="0" smtClean="0">
                <a:solidFill>
                  <a:srgbClr val="006FC0"/>
                </a:solidFill>
                <a:latin typeface="Arial"/>
                <a:cs typeface="Arial"/>
              </a:rPr>
              <a:t>-co</a:t>
            </a:r>
            <a:r>
              <a:rPr sz="2400" spc="-10" dirty="0" smtClean="0">
                <a:solidFill>
                  <a:srgbClr val="006FC0"/>
                </a:solidFill>
                <a:latin typeface="Arial"/>
                <a:cs typeface="Arial"/>
              </a:rPr>
              <a:t>l</a:t>
            </a:r>
            <a:r>
              <a:rPr sz="2400" spc="0" dirty="0" smtClean="0">
                <a:solidFill>
                  <a:srgbClr val="006FC0"/>
                </a:solidFill>
                <a:latin typeface="Arial"/>
                <a:cs typeface="Arial"/>
              </a:rPr>
              <a:t>or</a:t>
            </a:r>
            <a:r>
              <a:rPr sz="2400" spc="15" dirty="0" smtClean="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sz="2400" spc="0" dirty="0" smtClean="0">
                <a:solidFill>
                  <a:srgbClr val="006FC0"/>
                </a:solidFill>
                <a:latin typeface="Arial"/>
                <a:cs typeface="Arial"/>
              </a:rPr>
              <a:t>flu</a:t>
            </a:r>
            <a:r>
              <a:rPr sz="2400" spc="-10" dirty="0" smtClean="0">
                <a:solidFill>
                  <a:srgbClr val="006FC0"/>
                </a:solidFill>
                <a:latin typeface="Arial"/>
                <a:cs typeface="Arial"/>
              </a:rPr>
              <a:t>o</a:t>
            </a:r>
            <a:r>
              <a:rPr sz="2400" spc="0" dirty="0" smtClean="0">
                <a:solidFill>
                  <a:srgbClr val="006FC0"/>
                </a:solidFill>
                <a:latin typeface="Arial"/>
                <a:cs typeface="Arial"/>
              </a:rPr>
              <a:t>resce</a:t>
            </a:r>
            <a:r>
              <a:rPr sz="2400" spc="-10" dirty="0" smtClean="0">
                <a:solidFill>
                  <a:srgbClr val="006FC0"/>
                </a:solidFill>
                <a:latin typeface="Arial"/>
                <a:cs typeface="Arial"/>
              </a:rPr>
              <a:t>n</a:t>
            </a:r>
            <a:r>
              <a:rPr sz="2400" spc="0" dirty="0" smtClean="0">
                <a:solidFill>
                  <a:srgbClr val="006FC0"/>
                </a:solidFill>
                <a:latin typeface="Arial"/>
                <a:cs typeface="Arial"/>
              </a:rPr>
              <a:t>ce</a:t>
            </a:r>
            <a:r>
              <a:rPr sz="2400" spc="20" dirty="0" smtClean="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sz="2400" spc="0" dirty="0" smtClean="0">
                <a:solidFill>
                  <a:srgbClr val="006FC0"/>
                </a:solidFill>
                <a:latin typeface="Arial"/>
                <a:cs typeface="Arial"/>
              </a:rPr>
              <a:t>p</a:t>
            </a:r>
            <a:r>
              <a:rPr sz="2400" spc="-10" dirty="0" smtClean="0">
                <a:solidFill>
                  <a:srgbClr val="006FC0"/>
                </a:solidFill>
                <a:latin typeface="Arial"/>
                <a:cs typeface="Arial"/>
              </a:rPr>
              <a:t>l</a:t>
            </a:r>
            <a:r>
              <a:rPr sz="2400" spc="0" dirty="0" smtClean="0">
                <a:solidFill>
                  <a:srgbClr val="006FC0"/>
                </a:solidFill>
                <a:latin typeface="Arial"/>
                <a:cs typeface="Arial"/>
              </a:rPr>
              <a:t>ot.</a:t>
            </a:r>
            <a:endParaRPr sz="2400">
              <a:latin typeface="Arial"/>
              <a:cs typeface="Arial"/>
            </a:endParaRPr>
          </a:p>
          <a:p>
            <a:pPr>
              <a:lnSpc>
                <a:spcPts val="950"/>
              </a:lnSpc>
              <a:spcBef>
                <a:spcPts val="41"/>
              </a:spcBef>
            </a:pPr>
            <a:endParaRPr sz="950"/>
          </a:p>
          <a:p>
            <a:pPr marL="12700" marR="12700" indent="0" algn="ctr">
              <a:lnSpc>
                <a:spcPts val="2590"/>
              </a:lnSpc>
            </a:pPr>
            <a:r>
              <a:rPr sz="2400" i="1" spc="-220" dirty="0" smtClean="0">
                <a:latin typeface="Arial"/>
                <a:cs typeface="Arial"/>
              </a:rPr>
              <a:t>T</a:t>
            </a:r>
            <a:r>
              <a:rPr sz="2400" i="1" spc="0" dirty="0" smtClean="0">
                <a:latin typeface="Arial"/>
                <a:cs typeface="Arial"/>
              </a:rPr>
              <a:t>o</a:t>
            </a:r>
            <a:r>
              <a:rPr sz="2400" i="1" spc="-10" dirty="0" smtClean="0">
                <a:latin typeface="Arial"/>
                <a:cs typeface="Arial"/>
              </a:rPr>
              <a:t> </a:t>
            </a:r>
            <a:r>
              <a:rPr sz="2400" i="1" spc="0" dirty="0" smtClean="0">
                <a:latin typeface="Arial"/>
                <a:cs typeface="Arial"/>
              </a:rPr>
              <a:t>d</a:t>
            </a:r>
            <a:r>
              <a:rPr sz="2400" i="1" spc="-10" dirty="0" smtClean="0">
                <a:latin typeface="Arial"/>
                <a:cs typeface="Arial"/>
              </a:rPr>
              <a:t>i</a:t>
            </a:r>
            <a:r>
              <a:rPr sz="2400" i="1" spc="0" dirty="0" smtClean="0">
                <a:latin typeface="Arial"/>
                <a:cs typeface="Arial"/>
              </a:rPr>
              <a:t>f</a:t>
            </a:r>
            <a:r>
              <a:rPr sz="2400" i="1" spc="5" dirty="0" smtClean="0">
                <a:latin typeface="Arial"/>
                <a:cs typeface="Arial"/>
              </a:rPr>
              <a:t>f</a:t>
            </a:r>
            <a:r>
              <a:rPr sz="2400" i="1" spc="0" dirty="0" smtClean="0">
                <a:latin typeface="Arial"/>
                <a:cs typeface="Arial"/>
              </a:rPr>
              <a:t>erentiate</a:t>
            </a:r>
            <a:r>
              <a:rPr sz="2400" i="1" spc="5" dirty="0" smtClean="0">
                <a:latin typeface="Arial"/>
                <a:cs typeface="Arial"/>
              </a:rPr>
              <a:t> </a:t>
            </a:r>
            <a:r>
              <a:rPr sz="2400" i="1" spc="0" dirty="0" smtClean="0">
                <a:latin typeface="Arial"/>
                <a:cs typeface="Arial"/>
              </a:rPr>
              <a:t>betw</a:t>
            </a:r>
            <a:r>
              <a:rPr sz="2400" i="1" spc="-10" dirty="0" smtClean="0">
                <a:latin typeface="Arial"/>
                <a:cs typeface="Arial"/>
              </a:rPr>
              <a:t>e</a:t>
            </a:r>
            <a:r>
              <a:rPr sz="2400" i="1" spc="0" dirty="0" smtClean="0">
                <a:latin typeface="Arial"/>
                <a:cs typeface="Arial"/>
              </a:rPr>
              <a:t>en</a:t>
            </a:r>
            <a:r>
              <a:rPr sz="2400" i="1" spc="20" dirty="0" smtClean="0">
                <a:latin typeface="Arial"/>
                <a:cs typeface="Arial"/>
              </a:rPr>
              <a:t> </a:t>
            </a:r>
            <a:r>
              <a:rPr sz="2400" i="1" spc="0" dirty="0" smtClean="0">
                <a:latin typeface="Arial"/>
                <a:cs typeface="Arial"/>
              </a:rPr>
              <a:t>those cel</a:t>
            </a:r>
            <a:r>
              <a:rPr sz="2400" i="1" spc="-10" dirty="0" smtClean="0">
                <a:latin typeface="Arial"/>
                <a:cs typeface="Arial"/>
              </a:rPr>
              <a:t>l</a:t>
            </a:r>
            <a:r>
              <a:rPr sz="2400" i="1" spc="0" dirty="0" smtClean="0">
                <a:latin typeface="Arial"/>
                <a:cs typeface="Arial"/>
              </a:rPr>
              <a:t>s</a:t>
            </a:r>
            <a:r>
              <a:rPr sz="2400" i="1" spc="10" dirty="0" smtClean="0">
                <a:latin typeface="Arial"/>
                <a:cs typeface="Arial"/>
              </a:rPr>
              <a:t> </a:t>
            </a:r>
            <a:r>
              <a:rPr sz="2400" i="1" spc="0" dirty="0" smtClean="0">
                <a:latin typeface="Arial"/>
                <a:cs typeface="Arial"/>
              </a:rPr>
              <a:t>that</a:t>
            </a:r>
            <a:r>
              <a:rPr sz="2400" i="1" spc="-15" dirty="0" smtClean="0">
                <a:latin typeface="Arial"/>
                <a:cs typeface="Arial"/>
              </a:rPr>
              <a:t> </a:t>
            </a:r>
            <a:r>
              <a:rPr sz="2400" i="1" spc="0" dirty="0" smtClean="0">
                <a:latin typeface="Arial"/>
                <a:cs typeface="Arial"/>
              </a:rPr>
              <a:t>express</a:t>
            </a:r>
            <a:r>
              <a:rPr sz="2400" i="1" spc="10" dirty="0" smtClean="0">
                <a:latin typeface="Arial"/>
                <a:cs typeface="Arial"/>
              </a:rPr>
              <a:t> </a:t>
            </a:r>
            <a:r>
              <a:rPr sz="2400" i="1" spc="0" dirty="0" smtClean="0">
                <a:latin typeface="Arial"/>
                <a:cs typeface="Arial"/>
              </a:rPr>
              <a:t>on</a:t>
            </a:r>
            <a:r>
              <a:rPr sz="2400" i="1" spc="-10" dirty="0" smtClean="0">
                <a:latin typeface="Arial"/>
                <a:cs typeface="Arial"/>
              </a:rPr>
              <a:t>l</a:t>
            </a:r>
            <a:r>
              <a:rPr sz="2400" i="1" spc="0" dirty="0" smtClean="0">
                <a:latin typeface="Arial"/>
                <a:cs typeface="Arial"/>
              </a:rPr>
              <a:t>y one of the</a:t>
            </a:r>
            <a:r>
              <a:rPr sz="2400" i="1" spc="-15" dirty="0" smtClean="0">
                <a:latin typeface="Arial"/>
                <a:cs typeface="Arial"/>
              </a:rPr>
              <a:t> </a:t>
            </a:r>
            <a:r>
              <a:rPr sz="2400" i="1" spc="0" dirty="0" smtClean="0">
                <a:latin typeface="Arial"/>
                <a:cs typeface="Arial"/>
              </a:rPr>
              <a:t>particul</a:t>
            </a:r>
            <a:r>
              <a:rPr sz="2400" i="1" spc="-10" dirty="0" smtClean="0">
                <a:latin typeface="Arial"/>
                <a:cs typeface="Arial"/>
              </a:rPr>
              <a:t>a</a:t>
            </a:r>
            <a:r>
              <a:rPr sz="2400" i="1" spc="0" dirty="0" smtClean="0">
                <a:latin typeface="Arial"/>
                <a:cs typeface="Arial"/>
              </a:rPr>
              <a:t>r</a:t>
            </a:r>
            <a:r>
              <a:rPr sz="2400" i="1" spc="15" dirty="0" smtClean="0">
                <a:latin typeface="Arial"/>
                <a:cs typeface="Arial"/>
              </a:rPr>
              <a:t> </a:t>
            </a:r>
            <a:r>
              <a:rPr sz="2400" i="1" spc="0" dirty="0" smtClean="0">
                <a:latin typeface="Arial"/>
                <a:cs typeface="Arial"/>
              </a:rPr>
              <a:t>fluorescent</a:t>
            </a:r>
            <a:r>
              <a:rPr sz="2400" i="1" spc="20" dirty="0" smtClean="0">
                <a:latin typeface="Arial"/>
                <a:cs typeface="Arial"/>
              </a:rPr>
              <a:t> </a:t>
            </a:r>
            <a:r>
              <a:rPr sz="2400" i="1" spc="-20" dirty="0" smtClean="0">
                <a:latin typeface="Arial"/>
                <a:cs typeface="Arial"/>
              </a:rPr>
              <a:t>m</a:t>
            </a:r>
            <a:r>
              <a:rPr sz="2400" i="1" spc="0" dirty="0" smtClean="0">
                <a:latin typeface="Arial"/>
                <a:cs typeface="Arial"/>
              </a:rPr>
              <a:t>arkers,</a:t>
            </a:r>
            <a:r>
              <a:rPr sz="2400" i="1" spc="5" dirty="0" smtClean="0">
                <a:latin typeface="Arial"/>
                <a:cs typeface="Arial"/>
              </a:rPr>
              <a:t> t</a:t>
            </a:r>
            <a:r>
              <a:rPr sz="2400" i="1" spc="0" dirty="0" smtClean="0">
                <a:latin typeface="Arial"/>
                <a:cs typeface="Arial"/>
              </a:rPr>
              <a:t>hose</a:t>
            </a:r>
            <a:r>
              <a:rPr sz="2400" i="1" spc="-10" dirty="0" smtClean="0">
                <a:latin typeface="Arial"/>
                <a:cs typeface="Arial"/>
              </a:rPr>
              <a:t> </a:t>
            </a:r>
            <a:r>
              <a:rPr sz="2400" i="1" spc="5" dirty="0" smtClean="0">
                <a:latin typeface="Arial"/>
                <a:cs typeface="Arial"/>
              </a:rPr>
              <a:t>t</a:t>
            </a:r>
            <a:r>
              <a:rPr sz="2400" i="1" spc="0" dirty="0" smtClean="0">
                <a:latin typeface="Arial"/>
                <a:cs typeface="Arial"/>
              </a:rPr>
              <a:t>hat</a:t>
            </a:r>
            <a:r>
              <a:rPr sz="2400" i="1" spc="-20" dirty="0" smtClean="0">
                <a:latin typeface="Arial"/>
                <a:cs typeface="Arial"/>
              </a:rPr>
              <a:t> </a:t>
            </a:r>
            <a:r>
              <a:rPr sz="2400" i="1" spc="0" dirty="0" smtClean="0">
                <a:latin typeface="Arial"/>
                <a:cs typeface="Arial"/>
              </a:rPr>
              <a:t>express ne</a:t>
            </a:r>
            <a:r>
              <a:rPr sz="2400" i="1" spc="-10" dirty="0" smtClean="0">
                <a:latin typeface="Arial"/>
                <a:cs typeface="Arial"/>
              </a:rPr>
              <a:t>i</a:t>
            </a:r>
            <a:r>
              <a:rPr sz="2400" i="1" spc="0" dirty="0" smtClean="0">
                <a:latin typeface="Arial"/>
                <a:cs typeface="Arial"/>
              </a:rPr>
              <a:t>the</a:t>
            </a:r>
            <a:r>
              <a:rPr sz="2400" i="1" spc="-130" dirty="0" smtClean="0">
                <a:latin typeface="Arial"/>
                <a:cs typeface="Arial"/>
              </a:rPr>
              <a:t>r</a:t>
            </a:r>
            <a:r>
              <a:rPr sz="2400" i="1" spc="0" dirty="0" smtClean="0">
                <a:latin typeface="Arial"/>
                <a:cs typeface="Arial"/>
              </a:rPr>
              <a:t>,</a:t>
            </a:r>
            <a:r>
              <a:rPr sz="2400" i="1" spc="5" dirty="0" smtClean="0">
                <a:latin typeface="Arial"/>
                <a:cs typeface="Arial"/>
              </a:rPr>
              <a:t> </a:t>
            </a:r>
            <a:r>
              <a:rPr sz="2400" i="1" spc="0" dirty="0" smtClean="0">
                <a:latin typeface="Arial"/>
                <a:cs typeface="Arial"/>
              </a:rPr>
              <a:t>and</a:t>
            </a:r>
            <a:r>
              <a:rPr sz="2400" i="1" spc="-10" dirty="0" smtClean="0">
                <a:latin typeface="Arial"/>
                <a:cs typeface="Arial"/>
              </a:rPr>
              <a:t> </a:t>
            </a:r>
            <a:r>
              <a:rPr sz="2400" i="1" spc="5" dirty="0" smtClean="0">
                <a:latin typeface="Arial"/>
                <a:cs typeface="Arial"/>
              </a:rPr>
              <a:t>t</a:t>
            </a:r>
            <a:r>
              <a:rPr sz="2400" i="1" spc="0" dirty="0" smtClean="0">
                <a:latin typeface="Arial"/>
                <a:cs typeface="Arial"/>
              </a:rPr>
              <a:t>hose</a:t>
            </a:r>
            <a:r>
              <a:rPr sz="2400" i="1" spc="-10" dirty="0" smtClean="0">
                <a:latin typeface="Arial"/>
                <a:cs typeface="Arial"/>
              </a:rPr>
              <a:t> </a:t>
            </a:r>
            <a:r>
              <a:rPr sz="2400" i="1" spc="5" dirty="0" smtClean="0">
                <a:latin typeface="Arial"/>
                <a:cs typeface="Arial"/>
              </a:rPr>
              <a:t>t</a:t>
            </a:r>
            <a:r>
              <a:rPr sz="2400" i="1" spc="0" dirty="0" smtClean="0">
                <a:latin typeface="Arial"/>
                <a:cs typeface="Arial"/>
              </a:rPr>
              <a:t>hat</a:t>
            </a:r>
            <a:r>
              <a:rPr sz="2400" i="1" spc="-10" dirty="0" smtClean="0">
                <a:latin typeface="Arial"/>
                <a:cs typeface="Arial"/>
              </a:rPr>
              <a:t> </a:t>
            </a:r>
            <a:r>
              <a:rPr sz="2400" i="1" spc="0" dirty="0" smtClean="0">
                <a:latin typeface="Arial"/>
                <a:cs typeface="Arial"/>
              </a:rPr>
              <a:t>express</a:t>
            </a:r>
            <a:r>
              <a:rPr sz="2400" i="1" spc="15" dirty="0" smtClean="0">
                <a:latin typeface="Arial"/>
                <a:cs typeface="Arial"/>
              </a:rPr>
              <a:t> </a:t>
            </a:r>
            <a:r>
              <a:rPr sz="2400" i="1" spc="0" dirty="0" smtClean="0">
                <a:latin typeface="Arial"/>
                <a:cs typeface="Arial"/>
              </a:rPr>
              <a:t>bot</a:t>
            </a:r>
            <a:r>
              <a:rPr sz="2400" i="1" spc="-5" dirty="0" smtClean="0">
                <a:latin typeface="Arial"/>
                <a:cs typeface="Arial"/>
              </a:rPr>
              <a:t>h</a:t>
            </a:r>
            <a:r>
              <a:rPr sz="2400" spc="0" dirty="0" smtClean="0">
                <a:latin typeface="Arial"/>
                <a:cs typeface="Arial"/>
              </a:rPr>
              <a:t>.</a:t>
            </a:r>
            <a:endParaRPr sz="2400">
              <a:latin typeface="Arial"/>
              <a:cs typeface="Arial"/>
            </a:endParaRPr>
          </a:p>
          <a:p>
            <a:pPr>
              <a:lnSpc>
                <a:spcPts val="600"/>
              </a:lnSpc>
              <a:spcBef>
                <a:spcPts val="4"/>
              </a:spcBef>
            </a:pPr>
            <a:endParaRPr sz="600"/>
          </a:p>
          <a:p>
            <a:pPr marL="419100" marR="98425" algn="ctr">
              <a:lnSpc>
                <a:spcPts val="2590"/>
              </a:lnSpc>
            </a:pPr>
            <a:r>
              <a:rPr sz="2400" i="1" dirty="0" smtClean="0">
                <a:solidFill>
                  <a:srgbClr val="FF33CC"/>
                </a:solidFill>
                <a:latin typeface="Arial"/>
                <a:cs typeface="Arial"/>
              </a:rPr>
              <a:t>used</a:t>
            </a:r>
            <a:r>
              <a:rPr sz="2400" i="1" spc="5" dirty="0" smtClean="0">
                <a:solidFill>
                  <a:srgbClr val="FF33CC"/>
                </a:solidFill>
                <a:latin typeface="Arial"/>
                <a:cs typeface="Arial"/>
              </a:rPr>
              <a:t> </a:t>
            </a:r>
            <a:r>
              <a:rPr sz="2400" i="1" spc="0" dirty="0" smtClean="0">
                <a:solidFill>
                  <a:srgbClr val="FF33CC"/>
                </a:solidFill>
                <a:latin typeface="Arial"/>
                <a:cs typeface="Arial"/>
              </a:rPr>
              <a:t>to</a:t>
            </a:r>
            <a:r>
              <a:rPr sz="2400" i="1" spc="-20" dirty="0" smtClean="0">
                <a:solidFill>
                  <a:srgbClr val="FF33CC"/>
                </a:solidFill>
                <a:latin typeface="Arial"/>
                <a:cs typeface="Arial"/>
              </a:rPr>
              <a:t> </a:t>
            </a:r>
            <a:r>
              <a:rPr sz="2400" i="1" spc="0" dirty="0" smtClean="0">
                <a:solidFill>
                  <a:srgbClr val="FF33CC"/>
                </a:solidFill>
                <a:latin typeface="Arial"/>
                <a:cs typeface="Arial"/>
              </a:rPr>
              <a:t>d</a:t>
            </a:r>
            <a:r>
              <a:rPr sz="2400" i="1" spc="-10" dirty="0" smtClean="0">
                <a:solidFill>
                  <a:srgbClr val="FF33CC"/>
                </a:solidFill>
                <a:latin typeface="Arial"/>
                <a:cs typeface="Arial"/>
              </a:rPr>
              <a:t>i</a:t>
            </a:r>
            <a:r>
              <a:rPr sz="2400" i="1" spc="0" dirty="0" smtClean="0">
                <a:solidFill>
                  <a:srgbClr val="FF33CC"/>
                </a:solidFill>
                <a:latin typeface="Arial"/>
                <a:cs typeface="Arial"/>
              </a:rPr>
              <a:t>scri</a:t>
            </a:r>
            <a:r>
              <a:rPr sz="2400" i="1" spc="-20" dirty="0" smtClean="0">
                <a:solidFill>
                  <a:srgbClr val="FF33CC"/>
                </a:solidFill>
                <a:latin typeface="Arial"/>
                <a:cs typeface="Arial"/>
              </a:rPr>
              <a:t>m</a:t>
            </a:r>
            <a:r>
              <a:rPr sz="2400" i="1" spc="0" dirty="0" smtClean="0">
                <a:solidFill>
                  <a:srgbClr val="FF33CC"/>
                </a:solidFill>
                <a:latin typeface="Arial"/>
                <a:cs typeface="Arial"/>
              </a:rPr>
              <a:t>inate</a:t>
            </a:r>
            <a:r>
              <a:rPr sz="2400" i="1" spc="35" dirty="0" smtClean="0">
                <a:solidFill>
                  <a:srgbClr val="FF33CC"/>
                </a:solidFill>
                <a:latin typeface="Arial"/>
                <a:cs typeface="Arial"/>
              </a:rPr>
              <a:t> </a:t>
            </a:r>
            <a:r>
              <a:rPr sz="2400" i="1" spc="0" dirty="0" smtClean="0">
                <a:solidFill>
                  <a:srgbClr val="FF33CC"/>
                </a:solidFill>
                <a:latin typeface="Arial"/>
                <a:cs typeface="Arial"/>
              </a:rPr>
              <a:t>de</a:t>
            </a:r>
            <a:r>
              <a:rPr sz="2400" i="1" spc="-10" dirty="0" smtClean="0">
                <a:solidFill>
                  <a:srgbClr val="FF33CC"/>
                </a:solidFill>
                <a:latin typeface="Arial"/>
                <a:cs typeface="Arial"/>
              </a:rPr>
              <a:t>a</a:t>
            </a:r>
            <a:r>
              <a:rPr sz="2400" i="1" spc="0" dirty="0" smtClean="0">
                <a:solidFill>
                  <a:srgbClr val="FF33CC"/>
                </a:solidFill>
                <a:latin typeface="Arial"/>
                <a:cs typeface="Arial"/>
              </a:rPr>
              <a:t>d</a:t>
            </a:r>
            <a:r>
              <a:rPr sz="2400" i="1" spc="10" dirty="0" smtClean="0">
                <a:solidFill>
                  <a:srgbClr val="FF33CC"/>
                </a:solidFill>
                <a:latin typeface="Arial"/>
                <a:cs typeface="Arial"/>
              </a:rPr>
              <a:t> </a:t>
            </a:r>
            <a:r>
              <a:rPr sz="2400" i="1" spc="0" dirty="0" smtClean="0">
                <a:solidFill>
                  <a:srgbClr val="FF33CC"/>
                </a:solidFill>
                <a:latin typeface="Arial"/>
                <a:cs typeface="Arial"/>
              </a:rPr>
              <a:t>cel</a:t>
            </a:r>
            <a:r>
              <a:rPr sz="2400" i="1" spc="-15" dirty="0" smtClean="0">
                <a:solidFill>
                  <a:srgbClr val="FF33CC"/>
                </a:solidFill>
                <a:latin typeface="Arial"/>
                <a:cs typeface="Arial"/>
              </a:rPr>
              <a:t>l</a:t>
            </a:r>
            <a:r>
              <a:rPr sz="2400" i="1" spc="0" dirty="0" smtClean="0">
                <a:solidFill>
                  <a:srgbClr val="FF33CC"/>
                </a:solidFill>
                <a:latin typeface="Arial"/>
                <a:cs typeface="Arial"/>
              </a:rPr>
              <a:t>s</a:t>
            </a:r>
            <a:r>
              <a:rPr sz="2400" i="1" spc="25" dirty="0" smtClean="0">
                <a:solidFill>
                  <a:srgbClr val="FF33CC"/>
                </a:solidFill>
                <a:latin typeface="Arial"/>
                <a:cs typeface="Arial"/>
              </a:rPr>
              <a:t> </a:t>
            </a:r>
            <a:r>
              <a:rPr sz="2400" i="1" spc="0" dirty="0" smtClean="0">
                <a:solidFill>
                  <a:srgbClr val="FF33CC"/>
                </a:solidFill>
                <a:latin typeface="Arial"/>
                <a:cs typeface="Arial"/>
              </a:rPr>
              <a:t>f</a:t>
            </a:r>
            <a:r>
              <a:rPr sz="2400" i="1" spc="5" dirty="0" smtClean="0">
                <a:solidFill>
                  <a:srgbClr val="FF33CC"/>
                </a:solidFill>
                <a:latin typeface="Arial"/>
                <a:cs typeface="Arial"/>
              </a:rPr>
              <a:t>r</a:t>
            </a:r>
            <a:r>
              <a:rPr sz="2400" i="1" spc="0" dirty="0" smtClean="0">
                <a:solidFill>
                  <a:srgbClr val="FF33CC"/>
                </a:solidFill>
                <a:latin typeface="Arial"/>
                <a:cs typeface="Arial"/>
              </a:rPr>
              <a:t>om</a:t>
            </a:r>
            <a:r>
              <a:rPr sz="2400" i="1" spc="-25" dirty="0" smtClean="0">
                <a:solidFill>
                  <a:srgbClr val="FF33CC"/>
                </a:solidFill>
                <a:latin typeface="Arial"/>
                <a:cs typeface="Arial"/>
              </a:rPr>
              <a:t> </a:t>
            </a:r>
            <a:r>
              <a:rPr sz="2400" i="1" spc="5" dirty="0" smtClean="0">
                <a:solidFill>
                  <a:srgbClr val="FF33CC"/>
                </a:solidFill>
                <a:latin typeface="Arial"/>
                <a:cs typeface="Arial"/>
              </a:rPr>
              <a:t>t</a:t>
            </a:r>
            <a:r>
              <a:rPr sz="2400" i="1" spc="0" dirty="0" smtClean="0">
                <a:solidFill>
                  <a:srgbClr val="FF33CC"/>
                </a:solidFill>
                <a:latin typeface="Arial"/>
                <a:cs typeface="Arial"/>
              </a:rPr>
              <a:t>he</a:t>
            </a:r>
            <a:r>
              <a:rPr sz="2400" i="1" spc="-15" dirty="0" smtClean="0">
                <a:solidFill>
                  <a:srgbClr val="FF33CC"/>
                </a:solidFill>
                <a:latin typeface="Arial"/>
                <a:cs typeface="Arial"/>
              </a:rPr>
              <a:t> </a:t>
            </a:r>
            <a:r>
              <a:rPr sz="2400" i="1" spc="0" dirty="0" smtClean="0">
                <a:solidFill>
                  <a:srgbClr val="FF33CC"/>
                </a:solidFill>
                <a:latin typeface="Arial"/>
                <a:cs typeface="Arial"/>
              </a:rPr>
              <a:t>l</a:t>
            </a:r>
            <a:r>
              <a:rPr sz="2400" i="1" spc="-10" dirty="0" smtClean="0">
                <a:solidFill>
                  <a:srgbClr val="FF33CC"/>
                </a:solidFill>
                <a:latin typeface="Arial"/>
                <a:cs typeface="Arial"/>
              </a:rPr>
              <a:t>i</a:t>
            </a:r>
            <a:r>
              <a:rPr sz="2400" i="1" spc="0" dirty="0" smtClean="0">
                <a:solidFill>
                  <a:srgbClr val="FF33CC"/>
                </a:solidFill>
                <a:latin typeface="Arial"/>
                <a:cs typeface="Arial"/>
              </a:rPr>
              <a:t>ve</a:t>
            </a:r>
            <a:r>
              <a:rPr sz="2400" i="1" spc="45" dirty="0" smtClean="0">
                <a:solidFill>
                  <a:srgbClr val="FF33CC"/>
                </a:solidFill>
                <a:latin typeface="Arial"/>
                <a:cs typeface="Arial"/>
              </a:rPr>
              <a:t> </a:t>
            </a:r>
            <a:r>
              <a:rPr sz="2400" i="1" spc="0" dirty="0" smtClean="0">
                <a:solidFill>
                  <a:srgbClr val="FF33CC"/>
                </a:solidFill>
                <a:latin typeface="Arial"/>
                <a:cs typeface="Arial"/>
              </a:rPr>
              <a:t>on</a:t>
            </a:r>
            <a:r>
              <a:rPr sz="2400" i="1" spc="-10" dirty="0" smtClean="0">
                <a:solidFill>
                  <a:srgbClr val="FF33CC"/>
                </a:solidFill>
                <a:latin typeface="Arial"/>
                <a:cs typeface="Arial"/>
              </a:rPr>
              <a:t>e</a:t>
            </a:r>
            <a:r>
              <a:rPr sz="2400" i="1" spc="0" dirty="0" smtClean="0">
                <a:solidFill>
                  <a:srgbClr val="FF33CC"/>
                </a:solidFill>
                <a:latin typeface="Arial"/>
                <a:cs typeface="Arial"/>
              </a:rPr>
              <a:t>s </a:t>
            </a:r>
            <a:r>
              <a:rPr sz="2400" i="1" spc="5" dirty="0" smtClean="0">
                <a:solidFill>
                  <a:srgbClr val="FF33CC"/>
                </a:solidFill>
                <a:latin typeface="Arial"/>
                <a:cs typeface="Arial"/>
              </a:rPr>
              <a:t>t</a:t>
            </a:r>
            <a:r>
              <a:rPr sz="2400" i="1" spc="0" dirty="0" smtClean="0">
                <a:solidFill>
                  <a:srgbClr val="FF33CC"/>
                </a:solidFill>
                <a:latin typeface="Arial"/>
                <a:cs typeface="Arial"/>
              </a:rPr>
              <a:t>hat are expressing</a:t>
            </a:r>
            <a:r>
              <a:rPr sz="2400" i="1" spc="15" dirty="0" smtClean="0">
                <a:solidFill>
                  <a:srgbClr val="FF33CC"/>
                </a:solidFill>
                <a:latin typeface="Arial"/>
                <a:cs typeface="Arial"/>
              </a:rPr>
              <a:t> </a:t>
            </a:r>
            <a:r>
              <a:rPr sz="2400" i="1" spc="0" dirty="0" smtClean="0">
                <a:solidFill>
                  <a:srgbClr val="FF33CC"/>
                </a:solidFill>
                <a:latin typeface="Arial"/>
                <a:cs typeface="Arial"/>
              </a:rPr>
              <a:t>the </a:t>
            </a:r>
            <a:r>
              <a:rPr sz="2400" i="1" spc="-10" dirty="0" smtClean="0">
                <a:solidFill>
                  <a:srgbClr val="FF33CC"/>
                </a:solidFill>
                <a:latin typeface="Arial"/>
                <a:cs typeface="Arial"/>
              </a:rPr>
              <a:t>d</a:t>
            </a:r>
            <a:r>
              <a:rPr sz="2400" i="1" spc="0" dirty="0" smtClean="0">
                <a:solidFill>
                  <a:srgbClr val="FF33CC"/>
                </a:solidFill>
                <a:latin typeface="Arial"/>
                <a:cs typeface="Arial"/>
              </a:rPr>
              <a:t>esired</a:t>
            </a:r>
            <a:r>
              <a:rPr sz="2400" i="1" spc="15" dirty="0" smtClean="0">
                <a:solidFill>
                  <a:srgbClr val="FF33CC"/>
                </a:solidFill>
                <a:latin typeface="Arial"/>
                <a:cs typeface="Arial"/>
              </a:rPr>
              <a:t> </a:t>
            </a:r>
            <a:r>
              <a:rPr sz="2400" i="1" spc="0" dirty="0" smtClean="0">
                <a:solidFill>
                  <a:srgbClr val="FF33CC"/>
                </a:solidFill>
                <a:latin typeface="Arial"/>
                <a:cs typeface="Arial"/>
              </a:rPr>
              <a:t>fluorescence</a:t>
            </a:r>
            <a:r>
              <a:rPr sz="2300" i="1" spc="0" dirty="0" smtClean="0">
                <a:solidFill>
                  <a:srgbClr val="FF33CC"/>
                </a:solidFill>
                <a:latin typeface="Arial"/>
                <a:cs typeface="Arial"/>
              </a:rPr>
              <a:t>.</a:t>
            </a:r>
            <a:endParaRPr sz="23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335915">
              <a:lnSpc>
                <a:spcPct val="100000"/>
              </a:lnSpc>
            </a:pPr>
            <a:r>
              <a:rPr sz="4000" spc="-30" dirty="0" smtClean="0">
                <a:solidFill>
                  <a:srgbClr val="775F54"/>
                </a:solidFill>
                <a:latin typeface="Arial"/>
                <a:cs typeface="Arial"/>
              </a:rPr>
              <a:t>How</a:t>
            </a:r>
            <a:r>
              <a:rPr sz="4000" spc="-5" dirty="0" smtClean="0">
                <a:solidFill>
                  <a:srgbClr val="775F54"/>
                </a:solidFill>
                <a:latin typeface="Arial"/>
                <a:cs typeface="Arial"/>
              </a:rPr>
              <a:t> </a:t>
            </a:r>
            <a:r>
              <a:rPr sz="4000" spc="-20" dirty="0" smtClean="0">
                <a:solidFill>
                  <a:srgbClr val="775F54"/>
                </a:solidFill>
                <a:latin typeface="Arial"/>
                <a:cs typeface="Arial"/>
              </a:rPr>
              <a:t>to</a:t>
            </a:r>
            <a:r>
              <a:rPr sz="4000" spc="10" dirty="0" smtClean="0">
                <a:solidFill>
                  <a:srgbClr val="775F54"/>
                </a:solidFill>
                <a:latin typeface="Arial"/>
                <a:cs typeface="Arial"/>
              </a:rPr>
              <a:t> </a:t>
            </a:r>
            <a:r>
              <a:rPr sz="4000" spc="-20" dirty="0" smtClean="0">
                <a:solidFill>
                  <a:srgbClr val="775F54"/>
                </a:solidFill>
                <a:latin typeface="Arial"/>
                <a:cs typeface="Arial"/>
              </a:rPr>
              <a:t>di</a:t>
            </a:r>
            <a:r>
              <a:rPr sz="4000" spc="-85" dirty="0" smtClean="0">
                <a:solidFill>
                  <a:srgbClr val="775F54"/>
                </a:solidFill>
                <a:latin typeface="Arial"/>
                <a:cs typeface="Arial"/>
              </a:rPr>
              <a:t>f</a:t>
            </a:r>
            <a:r>
              <a:rPr sz="4000" spc="-20" dirty="0" smtClean="0">
                <a:solidFill>
                  <a:srgbClr val="775F54"/>
                </a:solidFill>
                <a:latin typeface="Arial"/>
                <a:cs typeface="Arial"/>
              </a:rPr>
              <a:t>ferentia</a:t>
            </a:r>
            <a:r>
              <a:rPr sz="4000" spc="-10" dirty="0" smtClean="0">
                <a:solidFill>
                  <a:srgbClr val="775F54"/>
                </a:solidFill>
                <a:latin typeface="Arial"/>
                <a:cs typeface="Arial"/>
              </a:rPr>
              <a:t>t</a:t>
            </a:r>
            <a:r>
              <a:rPr sz="4000" spc="-25" dirty="0" smtClean="0">
                <a:solidFill>
                  <a:srgbClr val="775F54"/>
                </a:solidFill>
                <a:latin typeface="Arial"/>
                <a:cs typeface="Arial"/>
              </a:rPr>
              <a:t>e</a:t>
            </a:r>
            <a:r>
              <a:rPr sz="4000" spc="20" dirty="0" smtClean="0">
                <a:solidFill>
                  <a:srgbClr val="775F54"/>
                </a:solidFill>
                <a:latin typeface="Arial"/>
                <a:cs typeface="Arial"/>
              </a:rPr>
              <a:t> </a:t>
            </a:r>
            <a:r>
              <a:rPr sz="4000" spc="-25" dirty="0" smtClean="0">
                <a:solidFill>
                  <a:srgbClr val="775F54"/>
                </a:solidFill>
                <a:latin typeface="Arial"/>
                <a:cs typeface="Arial"/>
              </a:rPr>
              <a:t>dim</a:t>
            </a:r>
            <a:r>
              <a:rPr sz="4000" spc="-5" dirty="0" smtClean="0">
                <a:solidFill>
                  <a:srgbClr val="775F54"/>
                </a:solidFill>
                <a:latin typeface="Arial"/>
                <a:cs typeface="Arial"/>
              </a:rPr>
              <a:t> </a:t>
            </a:r>
            <a:r>
              <a:rPr sz="4000" spc="-30" dirty="0" smtClean="0">
                <a:solidFill>
                  <a:srgbClr val="775F54"/>
                </a:solidFill>
                <a:latin typeface="Arial"/>
                <a:cs typeface="Arial"/>
              </a:rPr>
              <a:t>&amp;</a:t>
            </a:r>
            <a:r>
              <a:rPr sz="4000" spc="-5" dirty="0" smtClean="0">
                <a:solidFill>
                  <a:srgbClr val="775F54"/>
                </a:solidFill>
                <a:latin typeface="Arial"/>
                <a:cs typeface="Arial"/>
              </a:rPr>
              <a:t> </a:t>
            </a:r>
            <a:r>
              <a:rPr sz="4000" spc="-20" dirty="0" smtClean="0">
                <a:solidFill>
                  <a:srgbClr val="775F54"/>
                </a:solidFill>
                <a:latin typeface="Arial"/>
                <a:cs typeface="Arial"/>
              </a:rPr>
              <a:t>bright</a:t>
            </a:r>
            <a:endParaRPr sz="4000">
              <a:latin typeface="Arial"/>
              <a:cs typeface="Arial"/>
            </a:endParaRPr>
          </a:p>
          <a:p>
            <a:pPr marL="335915">
              <a:lnSpc>
                <a:spcPct val="100000"/>
              </a:lnSpc>
            </a:pPr>
            <a:r>
              <a:rPr sz="4000" spc="-25" dirty="0" smtClean="0">
                <a:solidFill>
                  <a:srgbClr val="775F54"/>
                </a:solidFill>
                <a:latin typeface="Arial"/>
                <a:cs typeface="Arial"/>
              </a:rPr>
              <a:t>exp</a:t>
            </a:r>
            <a:r>
              <a:rPr sz="4000" spc="-10" dirty="0" smtClean="0">
                <a:solidFill>
                  <a:srgbClr val="775F54"/>
                </a:solidFill>
                <a:latin typeface="Arial"/>
                <a:cs typeface="Arial"/>
              </a:rPr>
              <a:t>r</a:t>
            </a:r>
            <a:r>
              <a:rPr sz="4000" spc="-25" dirty="0" smtClean="0">
                <a:solidFill>
                  <a:srgbClr val="775F54"/>
                </a:solidFill>
                <a:latin typeface="Arial"/>
                <a:cs typeface="Arial"/>
              </a:rPr>
              <a:t>es</a:t>
            </a:r>
            <a:r>
              <a:rPr sz="4000" spc="-10" dirty="0" smtClean="0">
                <a:solidFill>
                  <a:srgbClr val="775F54"/>
                </a:solidFill>
                <a:latin typeface="Arial"/>
                <a:cs typeface="Arial"/>
              </a:rPr>
              <a:t>s</a:t>
            </a:r>
            <a:r>
              <a:rPr sz="4000" spc="-20" dirty="0" smtClean="0">
                <a:solidFill>
                  <a:srgbClr val="775F54"/>
                </a:solidFill>
                <a:latin typeface="Arial"/>
                <a:cs typeface="Arial"/>
              </a:rPr>
              <a:t>ion</a:t>
            </a:r>
            <a:r>
              <a:rPr sz="4000" spc="10" dirty="0" smtClean="0">
                <a:solidFill>
                  <a:srgbClr val="775F54"/>
                </a:solidFill>
                <a:latin typeface="Arial"/>
                <a:cs typeface="Arial"/>
              </a:rPr>
              <a:t> </a:t>
            </a:r>
            <a:r>
              <a:rPr sz="4000" spc="-20" dirty="0" smtClean="0">
                <a:solidFill>
                  <a:srgbClr val="775F54"/>
                </a:solidFill>
                <a:latin typeface="Arial"/>
                <a:cs typeface="Arial"/>
              </a:rPr>
              <a:t>of</a:t>
            </a:r>
            <a:r>
              <a:rPr sz="4000" spc="-5" dirty="0" smtClean="0">
                <a:solidFill>
                  <a:srgbClr val="775F54"/>
                </a:solidFill>
                <a:latin typeface="Arial"/>
                <a:cs typeface="Arial"/>
              </a:rPr>
              <a:t> </a:t>
            </a:r>
            <a:r>
              <a:rPr sz="4000" spc="-25" dirty="0" smtClean="0">
                <a:solidFill>
                  <a:srgbClr val="775F54"/>
                </a:solidFill>
                <a:latin typeface="Arial"/>
                <a:cs typeface="Arial"/>
              </a:rPr>
              <a:t>an</a:t>
            </a:r>
            <a:r>
              <a:rPr sz="4000" spc="15" dirty="0" smtClean="0">
                <a:solidFill>
                  <a:srgbClr val="775F54"/>
                </a:solidFill>
                <a:latin typeface="Arial"/>
                <a:cs typeface="Arial"/>
              </a:rPr>
              <a:t> </a:t>
            </a:r>
            <a:r>
              <a:rPr sz="4000" spc="-20" dirty="0" smtClean="0">
                <a:solidFill>
                  <a:srgbClr val="775F54"/>
                </a:solidFill>
                <a:latin typeface="Arial"/>
                <a:cs typeface="Arial"/>
              </a:rPr>
              <a:t>antigen?</a:t>
            </a:r>
            <a:endParaRPr sz="40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65226" y="2024379"/>
            <a:ext cx="3907790" cy="1777364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332740" marR="12700" indent="-320675">
              <a:lnSpc>
                <a:spcPct val="100000"/>
              </a:lnSpc>
              <a:buClr>
                <a:srgbClr val="DD8046"/>
              </a:buClr>
              <a:buSzPct val="58620"/>
              <a:buFont typeface="Wingdings"/>
              <a:buChar char=""/>
              <a:tabLst>
                <a:tab pos="332740" algn="l"/>
              </a:tabLst>
            </a:pPr>
            <a:r>
              <a:rPr sz="2900" spc="0" dirty="0" smtClean="0">
                <a:solidFill>
                  <a:srgbClr val="FF5E1B"/>
                </a:solidFill>
                <a:latin typeface="Arial"/>
                <a:cs typeface="Arial"/>
              </a:rPr>
              <a:t>Dim</a:t>
            </a:r>
            <a:r>
              <a:rPr sz="2900" spc="-10" dirty="0" smtClean="0">
                <a:solidFill>
                  <a:srgbClr val="FF5E1B"/>
                </a:solidFill>
                <a:latin typeface="Arial"/>
                <a:cs typeface="Arial"/>
              </a:rPr>
              <a:t> </a:t>
            </a:r>
            <a:r>
              <a:rPr sz="2900" spc="0" dirty="0" smtClean="0">
                <a:latin typeface="Arial"/>
                <a:cs typeface="Arial"/>
              </a:rPr>
              <a:t>:</a:t>
            </a:r>
            <a:r>
              <a:rPr sz="2900" spc="-20" dirty="0" smtClean="0">
                <a:latin typeface="Arial"/>
                <a:cs typeface="Arial"/>
              </a:rPr>
              <a:t> </a:t>
            </a:r>
            <a:r>
              <a:rPr sz="2900" spc="0" dirty="0" smtClean="0">
                <a:latin typeface="Arial"/>
                <a:cs typeface="Arial"/>
              </a:rPr>
              <a:t>cells</a:t>
            </a:r>
            <a:r>
              <a:rPr sz="2900" spc="-10" dirty="0" smtClean="0">
                <a:latin typeface="Arial"/>
                <a:cs typeface="Arial"/>
              </a:rPr>
              <a:t> </a:t>
            </a:r>
            <a:r>
              <a:rPr sz="2900" spc="0" dirty="0" smtClean="0">
                <a:latin typeface="Arial"/>
                <a:cs typeface="Arial"/>
              </a:rPr>
              <a:t>are p</a:t>
            </a:r>
            <a:r>
              <a:rPr sz="2900" spc="5" dirty="0" smtClean="0">
                <a:latin typeface="Arial"/>
                <a:cs typeface="Arial"/>
              </a:rPr>
              <a:t>r</a:t>
            </a:r>
            <a:r>
              <a:rPr sz="2900" spc="0" dirty="0" smtClean="0">
                <a:latin typeface="Arial"/>
                <a:cs typeface="Arial"/>
              </a:rPr>
              <a:t>es</a:t>
            </a:r>
            <a:r>
              <a:rPr sz="2900" spc="5" dirty="0" smtClean="0">
                <a:latin typeface="Arial"/>
                <a:cs typeface="Arial"/>
              </a:rPr>
              <a:t>e</a:t>
            </a:r>
            <a:r>
              <a:rPr sz="2900" spc="0" dirty="0" smtClean="0">
                <a:latin typeface="Arial"/>
                <a:cs typeface="Arial"/>
              </a:rPr>
              <a:t>nt</a:t>
            </a:r>
            <a:r>
              <a:rPr sz="2900" spc="-50" dirty="0" smtClean="0">
                <a:latin typeface="Arial"/>
                <a:cs typeface="Arial"/>
              </a:rPr>
              <a:t> </a:t>
            </a:r>
            <a:r>
              <a:rPr sz="2900" spc="0" dirty="0" smtClean="0">
                <a:latin typeface="Arial"/>
                <a:cs typeface="Arial"/>
              </a:rPr>
              <a:t>m</a:t>
            </a:r>
            <a:r>
              <a:rPr sz="2900" spc="5" dirty="0" smtClean="0">
                <a:latin typeface="Arial"/>
                <a:cs typeface="Arial"/>
              </a:rPr>
              <a:t>o</a:t>
            </a:r>
            <a:r>
              <a:rPr sz="2900" spc="0" dirty="0" smtClean="0">
                <a:latin typeface="Arial"/>
                <a:cs typeface="Arial"/>
              </a:rPr>
              <a:t>re</a:t>
            </a:r>
            <a:r>
              <a:rPr sz="2900" spc="-35" dirty="0" smtClean="0">
                <a:latin typeface="Arial"/>
                <a:cs typeface="Arial"/>
              </a:rPr>
              <a:t> </a:t>
            </a:r>
            <a:r>
              <a:rPr sz="2900" spc="0" dirty="0" smtClean="0">
                <a:latin typeface="Arial"/>
                <a:cs typeface="Arial"/>
              </a:rPr>
              <a:t>tow</a:t>
            </a:r>
            <a:r>
              <a:rPr sz="2900" spc="5" dirty="0" smtClean="0">
                <a:latin typeface="Arial"/>
                <a:cs typeface="Arial"/>
              </a:rPr>
              <a:t>a</a:t>
            </a:r>
            <a:r>
              <a:rPr sz="2900" spc="0" dirty="0" smtClean="0">
                <a:latin typeface="Arial"/>
                <a:cs typeface="Arial"/>
              </a:rPr>
              <a:t>r</a:t>
            </a:r>
            <a:r>
              <a:rPr sz="2900" spc="5" dirty="0" smtClean="0">
                <a:latin typeface="Arial"/>
                <a:cs typeface="Arial"/>
              </a:rPr>
              <a:t>d</a:t>
            </a:r>
            <a:r>
              <a:rPr sz="2900" spc="0" dirty="0" smtClean="0">
                <a:latin typeface="Arial"/>
                <a:cs typeface="Arial"/>
              </a:rPr>
              <a:t>s the</a:t>
            </a:r>
            <a:r>
              <a:rPr sz="2900" spc="-20" dirty="0" smtClean="0">
                <a:latin typeface="Arial"/>
                <a:cs typeface="Arial"/>
              </a:rPr>
              <a:t> </a:t>
            </a:r>
            <a:r>
              <a:rPr sz="2900" spc="0" dirty="0" smtClean="0">
                <a:latin typeface="Arial"/>
                <a:cs typeface="Arial"/>
              </a:rPr>
              <a:t>o</a:t>
            </a:r>
            <a:r>
              <a:rPr sz="2900" spc="5" dirty="0" smtClean="0">
                <a:latin typeface="Arial"/>
                <a:cs typeface="Arial"/>
              </a:rPr>
              <a:t>r</a:t>
            </a:r>
            <a:r>
              <a:rPr sz="2900" spc="0" dirty="0" smtClean="0">
                <a:latin typeface="Arial"/>
                <a:cs typeface="Arial"/>
              </a:rPr>
              <a:t>ig</a:t>
            </a:r>
            <a:r>
              <a:rPr sz="2900" spc="5" dirty="0" smtClean="0">
                <a:latin typeface="Arial"/>
                <a:cs typeface="Arial"/>
              </a:rPr>
              <a:t>i</a:t>
            </a:r>
            <a:r>
              <a:rPr sz="2900" spc="0" dirty="0" smtClean="0">
                <a:latin typeface="Arial"/>
                <a:cs typeface="Arial"/>
              </a:rPr>
              <a:t>n</a:t>
            </a:r>
            <a:r>
              <a:rPr sz="2900" spc="5" dirty="0" smtClean="0">
                <a:latin typeface="Arial"/>
                <a:cs typeface="Arial"/>
              </a:rPr>
              <a:t>(</a:t>
            </a:r>
            <a:r>
              <a:rPr sz="2900" spc="0" dirty="0" smtClean="0">
                <a:latin typeface="Arial"/>
                <a:cs typeface="Arial"/>
              </a:rPr>
              <a:t>0)</a:t>
            </a:r>
            <a:r>
              <a:rPr sz="2900" spc="-55" dirty="0" smtClean="0">
                <a:latin typeface="Arial"/>
                <a:cs typeface="Arial"/>
              </a:rPr>
              <a:t> </a:t>
            </a:r>
            <a:r>
              <a:rPr sz="2900" spc="0" dirty="0" smtClean="0">
                <a:latin typeface="Arial"/>
                <a:cs typeface="Arial"/>
              </a:rPr>
              <a:t>on</a:t>
            </a:r>
            <a:r>
              <a:rPr sz="2900" spc="-5" dirty="0" smtClean="0">
                <a:latin typeface="Arial"/>
                <a:cs typeface="Arial"/>
              </a:rPr>
              <a:t> </a:t>
            </a:r>
            <a:r>
              <a:rPr sz="2900" spc="0" dirty="0" smtClean="0">
                <a:latin typeface="Arial"/>
                <a:cs typeface="Arial"/>
              </a:rPr>
              <a:t>x</a:t>
            </a:r>
            <a:r>
              <a:rPr sz="2900" spc="15" dirty="0" smtClean="0">
                <a:latin typeface="Arial"/>
                <a:cs typeface="Arial"/>
              </a:rPr>
              <a:t>(</a:t>
            </a:r>
            <a:r>
              <a:rPr sz="2900" spc="5" dirty="0" smtClean="0">
                <a:solidFill>
                  <a:srgbClr val="FF0000"/>
                </a:solidFill>
                <a:latin typeface="Arial"/>
                <a:cs typeface="Arial"/>
              </a:rPr>
              <a:t>red</a:t>
            </a:r>
            <a:r>
              <a:rPr sz="2900" spc="0" dirty="0" smtClean="0">
                <a:latin typeface="Arial"/>
                <a:cs typeface="Arial"/>
              </a:rPr>
              <a:t>)</a:t>
            </a:r>
            <a:endParaRPr sz="2900">
              <a:latin typeface="Arial"/>
              <a:cs typeface="Arial"/>
            </a:endParaRPr>
          </a:p>
          <a:p>
            <a:pPr marL="332740">
              <a:lnSpc>
                <a:spcPct val="100000"/>
              </a:lnSpc>
            </a:pPr>
            <a:r>
              <a:rPr sz="2900" dirty="0" smtClean="0">
                <a:latin typeface="Arial"/>
                <a:cs typeface="Arial"/>
              </a:rPr>
              <a:t>-</a:t>
            </a:r>
            <a:r>
              <a:rPr sz="2900" spc="-10" dirty="0" smtClean="0">
                <a:latin typeface="Arial"/>
                <a:cs typeface="Arial"/>
              </a:rPr>
              <a:t> </a:t>
            </a:r>
            <a:r>
              <a:rPr sz="2900" spc="0" dirty="0" smtClean="0">
                <a:latin typeface="Arial"/>
                <a:cs typeface="Arial"/>
              </a:rPr>
              <a:t>y</a:t>
            </a:r>
            <a:r>
              <a:rPr sz="2900" spc="-15" dirty="0" smtClean="0">
                <a:latin typeface="Arial"/>
                <a:cs typeface="Arial"/>
              </a:rPr>
              <a:t> </a:t>
            </a:r>
            <a:r>
              <a:rPr sz="2900" spc="0" dirty="0" smtClean="0">
                <a:latin typeface="Arial"/>
                <a:cs typeface="Arial"/>
              </a:rPr>
              <a:t>axis </a:t>
            </a:r>
            <a:r>
              <a:rPr sz="2900" spc="-5" dirty="0" smtClean="0">
                <a:latin typeface="Arial"/>
                <a:cs typeface="Arial"/>
              </a:rPr>
              <a:t>(</a:t>
            </a:r>
            <a:r>
              <a:rPr sz="2900" spc="0" dirty="0" smtClean="0">
                <a:solidFill>
                  <a:srgbClr val="FF41FF"/>
                </a:solidFill>
                <a:latin typeface="Arial"/>
                <a:cs typeface="Arial"/>
              </a:rPr>
              <a:t>p</a:t>
            </a:r>
            <a:r>
              <a:rPr sz="2900" spc="10" dirty="0" smtClean="0">
                <a:solidFill>
                  <a:srgbClr val="FF41FF"/>
                </a:solidFill>
                <a:latin typeface="Arial"/>
                <a:cs typeface="Arial"/>
              </a:rPr>
              <a:t>i</a:t>
            </a:r>
            <a:r>
              <a:rPr sz="2900" spc="0" dirty="0" smtClean="0">
                <a:solidFill>
                  <a:srgbClr val="FF41FF"/>
                </a:solidFill>
                <a:latin typeface="Arial"/>
                <a:cs typeface="Arial"/>
              </a:rPr>
              <a:t>nk</a:t>
            </a:r>
            <a:r>
              <a:rPr sz="2900" spc="0" dirty="0" smtClean="0">
                <a:latin typeface="Arial"/>
                <a:cs typeface="Arial"/>
              </a:rPr>
              <a:t>)</a:t>
            </a:r>
            <a:endParaRPr sz="29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65226" y="4413122"/>
            <a:ext cx="3623945" cy="221932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332740" marR="12700" indent="-320675">
              <a:lnSpc>
                <a:spcPct val="100000"/>
              </a:lnSpc>
              <a:buClr>
                <a:srgbClr val="DD8046"/>
              </a:buClr>
              <a:buSzPct val="60344"/>
              <a:buFont typeface="Wingdings"/>
              <a:buChar char=""/>
              <a:tabLst>
                <a:tab pos="332740" algn="l"/>
              </a:tabLst>
            </a:pPr>
            <a:r>
              <a:rPr sz="2900" spc="0" dirty="0" smtClean="0">
                <a:solidFill>
                  <a:srgbClr val="FF5E1B"/>
                </a:solidFill>
                <a:latin typeface="Arial"/>
                <a:cs typeface="Arial"/>
              </a:rPr>
              <a:t>Brig</a:t>
            </a:r>
            <a:r>
              <a:rPr sz="2900" spc="10" dirty="0" smtClean="0">
                <a:solidFill>
                  <a:srgbClr val="FF5E1B"/>
                </a:solidFill>
                <a:latin typeface="Arial"/>
                <a:cs typeface="Arial"/>
              </a:rPr>
              <a:t>h</a:t>
            </a:r>
            <a:r>
              <a:rPr sz="2900" spc="0" dirty="0" smtClean="0">
                <a:solidFill>
                  <a:srgbClr val="FF5E1B"/>
                </a:solidFill>
                <a:latin typeface="Arial"/>
                <a:cs typeface="Arial"/>
              </a:rPr>
              <a:t>t</a:t>
            </a:r>
            <a:r>
              <a:rPr sz="2900" spc="-30" dirty="0" smtClean="0">
                <a:solidFill>
                  <a:srgbClr val="FF5E1B"/>
                </a:solidFill>
                <a:latin typeface="Arial"/>
                <a:cs typeface="Arial"/>
              </a:rPr>
              <a:t> </a:t>
            </a:r>
            <a:r>
              <a:rPr sz="2900" spc="0" dirty="0" smtClean="0">
                <a:latin typeface="Arial"/>
                <a:cs typeface="Arial"/>
              </a:rPr>
              <a:t>:</a:t>
            </a:r>
            <a:r>
              <a:rPr sz="2900" spc="-20" dirty="0" smtClean="0">
                <a:latin typeface="Arial"/>
                <a:cs typeface="Arial"/>
              </a:rPr>
              <a:t> </a:t>
            </a:r>
            <a:r>
              <a:rPr sz="2900" spc="0" dirty="0" smtClean="0">
                <a:latin typeface="Arial"/>
                <a:cs typeface="Arial"/>
              </a:rPr>
              <a:t>cel</a:t>
            </a:r>
            <a:r>
              <a:rPr sz="2900" spc="5" dirty="0" smtClean="0">
                <a:latin typeface="Arial"/>
                <a:cs typeface="Arial"/>
              </a:rPr>
              <a:t>l</a:t>
            </a:r>
            <a:r>
              <a:rPr sz="2900" spc="0" dirty="0" smtClean="0">
                <a:latin typeface="Arial"/>
                <a:cs typeface="Arial"/>
              </a:rPr>
              <a:t>s</a:t>
            </a:r>
            <a:r>
              <a:rPr sz="2900" spc="-15" dirty="0" smtClean="0">
                <a:latin typeface="Arial"/>
                <a:cs typeface="Arial"/>
              </a:rPr>
              <a:t> </a:t>
            </a:r>
            <a:r>
              <a:rPr sz="2900" spc="0" dirty="0" smtClean="0">
                <a:latin typeface="Arial"/>
                <a:cs typeface="Arial"/>
              </a:rPr>
              <a:t>a</a:t>
            </a:r>
            <a:r>
              <a:rPr sz="2900" spc="5" dirty="0" smtClean="0">
                <a:latin typeface="Arial"/>
                <a:cs typeface="Arial"/>
              </a:rPr>
              <a:t>r</a:t>
            </a:r>
            <a:r>
              <a:rPr sz="2900" spc="0" dirty="0" smtClean="0">
                <a:latin typeface="Arial"/>
                <a:cs typeface="Arial"/>
              </a:rPr>
              <a:t>e p</a:t>
            </a:r>
            <a:r>
              <a:rPr sz="2900" spc="5" dirty="0" smtClean="0">
                <a:latin typeface="Arial"/>
                <a:cs typeface="Arial"/>
              </a:rPr>
              <a:t>r</a:t>
            </a:r>
            <a:r>
              <a:rPr sz="2900" spc="0" dirty="0" smtClean="0">
                <a:latin typeface="Arial"/>
                <a:cs typeface="Arial"/>
              </a:rPr>
              <a:t>es</a:t>
            </a:r>
            <a:r>
              <a:rPr sz="2900" spc="5" dirty="0" smtClean="0">
                <a:latin typeface="Arial"/>
                <a:cs typeface="Arial"/>
              </a:rPr>
              <a:t>e</a:t>
            </a:r>
            <a:r>
              <a:rPr sz="2900" spc="0" dirty="0" smtClean="0">
                <a:latin typeface="Arial"/>
                <a:cs typeface="Arial"/>
              </a:rPr>
              <a:t>nt</a:t>
            </a:r>
            <a:r>
              <a:rPr sz="2900" spc="-50" dirty="0" smtClean="0">
                <a:latin typeface="Arial"/>
                <a:cs typeface="Arial"/>
              </a:rPr>
              <a:t> </a:t>
            </a:r>
            <a:r>
              <a:rPr sz="2900" spc="0" dirty="0" smtClean="0">
                <a:latin typeface="Arial"/>
                <a:cs typeface="Arial"/>
              </a:rPr>
              <a:t>aw</a:t>
            </a:r>
            <a:r>
              <a:rPr sz="2900" spc="10" dirty="0" smtClean="0">
                <a:latin typeface="Arial"/>
                <a:cs typeface="Arial"/>
              </a:rPr>
              <a:t>a</a:t>
            </a:r>
            <a:r>
              <a:rPr sz="2900" spc="0" dirty="0" smtClean="0">
                <a:latin typeface="Arial"/>
                <a:cs typeface="Arial"/>
              </a:rPr>
              <a:t>y</a:t>
            </a:r>
            <a:r>
              <a:rPr sz="2900" spc="-25" dirty="0" smtClean="0">
                <a:latin typeface="Arial"/>
                <a:cs typeface="Arial"/>
              </a:rPr>
              <a:t> </a:t>
            </a:r>
            <a:r>
              <a:rPr sz="2900" spc="0" dirty="0" smtClean="0">
                <a:latin typeface="Arial"/>
                <a:cs typeface="Arial"/>
              </a:rPr>
              <a:t>from the</a:t>
            </a:r>
            <a:r>
              <a:rPr sz="2900" spc="-20" dirty="0" smtClean="0">
                <a:latin typeface="Arial"/>
                <a:cs typeface="Arial"/>
              </a:rPr>
              <a:t> </a:t>
            </a:r>
            <a:r>
              <a:rPr sz="2900" spc="0" dirty="0" smtClean="0">
                <a:latin typeface="Arial"/>
                <a:cs typeface="Arial"/>
              </a:rPr>
              <a:t>o</a:t>
            </a:r>
            <a:r>
              <a:rPr sz="2900" spc="5" dirty="0" smtClean="0">
                <a:latin typeface="Arial"/>
                <a:cs typeface="Arial"/>
              </a:rPr>
              <a:t>r</a:t>
            </a:r>
            <a:r>
              <a:rPr sz="2900" spc="0" dirty="0" smtClean="0">
                <a:latin typeface="Arial"/>
                <a:cs typeface="Arial"/>
              </a:rPr>
              <a:t>ig</a:t>
            </a:r>
            <a:r>
              <a:rPr sz="2900" spc="5" dirty="0" smtClean="0">
                <a:latin typeface="Arial"/>
                <a:cs typeface="Arial"/>
              </a:rPr>
              <a:t>i</a:t>
            </a:r>
            <a:r>
              <a:rPr sz="2900" spc="0" dirty="0" smtClean="0">
                <a:latin typeface="Arial"/>
                <a:cs typeface="Arial"/>
              </a:rPr>
              <a:t>n</a:t>
            </a:r>
            <a:r>
              <a:rPr sz="2900" spc="5" dirty="0" smtClean="0">
                <a:latin typeface="Arial"/>
                <a:cs typeface="Arial"/>
              </a:rPr>
              <a:t>(</a:t>
            </a:r>
            <a:r>
              <a:rPr sz="2900" spc="0" dirty="0" smtClean="0">
                <a:latin typeface="Arial"/>
                <a:cs typeface="Arial"/>
              </a:rPr>
              <a:t>0)</a:t>
            </a:r>
            <a:r>
              <a:rPr sz="2900" spc="-55" dirty="0" smtClean="0">
                <a:latin typeface="Arial"/>
                <a:cs typeface="Arial"/>
              </a:rPr>
              <a:t> </a:t>
            </a:r>
            <a:r>
              <a:rPr sz="2900" spc="0" dirty="0" smtClean="0">
                <a:latin typeface="Arial"/>
                <a:cs typeface="Arial"/>
              </a:rPr>
              <a:t>on x</a:t>
            </a:r>
            <a:r>
              <a:rPr sz="2900" spc="5" dirty="0" smtClean="0">
                <a:latin typeface="Arial"/>
                <a:cs typeface="Arial"/>
              </a:rPr>
              <a:t>(</a:t>
            </a:r>
            <a:r>
              <a:rPr sz="2900" spc="0" dirty="0" smtClean="0">
                <a:solidFill>
                  <a:srgbClr val="6AFF0E"/>
                </a:solidFill>
                <a:latin typeface="Arial"/>
                <a:cs typeface="Arial"/>
              </a:rPr>
              <a:t>g</a:t>
            </a:r>
            <a:r>
              <a:rPr sz="2900" spc="5" dirty="0" smtClean="0">
                <a:solidFill>
                  <a:srgbClr val="6AFF0E"/>
                </a:solidFill>
                <a:latin typeface="Arial"/>
                <a:cs typeface="Arial"/>
              </a:rPr>
              <a:t>r</a:t>
            </a:r>
            <a:r>
              <a:rPr sz="2900" spc="0" dirty="0" smtClean="0">
                <a:solidFill>
                  <a:srgbClr val="6AFF0E"/>
                </a:solidFill>
                <a:latin typeface="Arial"/>
                <a:cs typeface="Arial"/>
              </a:rPr>
              <a:t>ee</a:t>
            </a:r>
            <a:r>
              <a:rPr sz="2900" spc="5" dirty="0" smtClean="0">
                <a:solidFill>
                  <a:srgbClr val="6AFF0E"/>
                </a:solidFill>
                <a:latin typeface="Arial"/>
                <a:cs typeface="Arial"/>
              </a:rPr>
              <a:t>n</a:t>
            </a:r>
            <a:r>
              <a:rPr sz="2900" spc="0" dirty="0" smtClean="0">
                <a:latin typeface="Arial"/>
                <a:cs typeface="Arial"/>
              </a:rPr>
              <a:t>)</a:t>
            </a:r>
            <a:r>
              <a:rPr sz="2900" spc="-50" dirty="0" smtClean="0">
                <a:latin typeface="Arial"/>
                <a:cs typeface="Arial"/>
              </a:rPr>
              <a:t> </a:t>
            </a:r>
            <a:r>
              <a:rPr sz="2900" spc="0" dirty="0" smtClean="0">
                <a:latin typeface="Arial"/>
                <a:cs typeface="Arial"/>
              </a:rPr>
              <a:t>&amp; y</a:t>
            </a:r>
            <a:r>
              <a:rPr sz="2900" spc="-5" dirty="0" smtClean="0">
                <a:latin typeface="Arial"/>
                <a:cs typeface="Arial"/>
              </a:rPr>
              <a:t>(</a:t>
            </a:r>
            <a:r>
              <a:rPr sz="2900" spc="0" dirty="0" smtClean="0">
                <a:solidFill>
                  <a:srgbClr val="FFFF00"/>
                </a:solidFill>
                <a:latin typeface="Arial"/>
                <a:cs typeface="Arial"/>
              </a:rPr>
              <a:t>yel</a:t>
            </a:r>
            <a:r>
              <a:rPr sz="2900" spc="5" dirty="0" smtClean="0">
                <a:solidFill>
                  <a:srgbClr val="FFFF00"/>
                </a:solidFill>
                <a:latin typeface="Arial"/>
                <a:cs typeface="Arial"/>
              </a:rPr>
              <a:t>l</a:t>
            </a:r>
            <a:r>
              <a:rPr sz="2900" spc="0" dirty="0" smtClean="0">
                <a:solidFill>
                  <a:srgbClr val="FFFF00"/>
                </a:solidFill>
                <a:latin typeface="Arial"/>
                <a:cs typeface="Arial"/>
              </a:rPr>
              <a:t>o</a:t>
            </a:r>
            <a:r>
              <a:rPr sz="2900" spc="10" dirty="0" smtClean="0">
                <a:solidFill>
                  <a:srgbClr val="FFFF00"/>
                </a:solidFill>
                <a:latin typeface="Arial"/>
                <a:cs typeface="Arial"/>
              </a:rPr>
              <a:t>w</a:t>
            </a:r>
            <a:r>
              <a:rPr sz="2900" spc="0" dirty="0" smtClean="0">
                <a:latin typeface="Arial"/>
                <a:cs typeface="Arial"/>
              </a:rPr>
              <a:t>) axis.</a:t>
            </a:r>
            <a:endParaRPr sz="290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4817364" y="1603247"/>
            <a:ext cx="3945636" cy="445922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6682740" y="3232404"/>
            <a:ext cx="586740" cy="113385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6806310" y="3241548"/>
            <a:ext cx="423799" cy="956437"/>
          </a:xfrm>
          <a:custGeom>
            <a:avLst/>
            <a:gdLst/>
            <a:ahLst/>
            <a:cxnLst/>
            <a:rect l="l" t="t" r="r" b="b"/>
            <a:pathLst>
              <a:path w="423799" h="956437">
                <a:moveTo>
                  <a:pt x="14605" y="840358"/>
                </a:moveTo>
                <a:lnTo>
                  <a:pt x="9271" y="840994"/>
                </a:lnTo>
                <a:lnTo>
                  <a:pt x="3810" y="841756"/>
                </a:lnTo>
                <a:lnTo>
                  <a:pt x="0" y="846708"/>
                </a:lnTo>
                <a:lnTo>
                  <a:pt x="635" y="852169"/>
                </a:lnTo>
                <a:lnTo>
                  <a:pt x="14350" y="956437"/>
                </a:lnTo>
                <a:lnTo>
                  <a:pt x="33259" y="942213"/>
                </a:lnTo>
                <a:lnTo>
                  <a:pt x="31115" y="942213"/>
                </a:lnTo>
                <a:lnTo>
                  <a:pt x="12827" y="934465"/>
                </a:lnTo>
                <a:lnTo>
                  <a:pt x="27009" y="900715"/>
                </a:lnTo>
                <a:lnTo>
                  <a:pt x="20320" y="849502"/>
                </a:lnTo>
                <a:lnTo>
                  <a:pt x="19558" y="844169"/>
                </a:lnTo>
                <a:lnTo>
                  <a:pt x="14605" y="840358"/>
                </a:lnTo>
                <a:close/>
              </a:path>
              <a:path w="423799" h="956437">
                <a:moveTo>
                  <a:pt x="27009" y="900715"/>
                </a:moveTo>
                <a:lnTo>
                  <a:pt x="12827" y="934465"/>
                </a:lnTo>
                <a:lnTo>
                  <a:pt x="31115" y="942213"/>
                </a:lnTo>
                <a:lnTo>
                  <a:pt x="33302" y="937006"/>
                </a:lnTo>
                <a:lnTo>
                  <a:pt x="31750" y="937006"/>
                </a:lnTo>
                <a:lnTo>
                  <a:pt x="16002" y="930401"/>
                </a:lnTo>
                <a:lnTo>
                  <a:pt x="29554" y="920195"/>
                </a:lnTo>
                <a:lnTo>
                  <a:pt x="27009" y="900715"/>
                </a:lnTo>
                <a:close/>
              </a:path>
              <a:path w="423799" h="956437">
                <a:moveTo>
                  <a:pt x="90932" y="874140"/>
                </a:moveTo>
                <a:lnTo>
                  <a:pt x="86487" y="877315"/>
                </a:lnTo>
                <a:lnTo>
                  <a:pt x="45371" y="908282"/>
                </a:lnTo>
                <a:lnTo>
                  <a:pt x="31115" y="942213"/>
                </a:lnTo>
                <a:lnTo>
                  <a:pt x="33259" y="942213"/>
                </a:lnTo>
                <a:lnTo>
                  <a:pt x="98425" y="893190"/>
                </a:lnTo>
                <a:lnTo>
                  <a:pt x="102743" y="889888"/>
                </a:lnTo>
                <a:lnTo>
                  <a:pt x="103632" y="883665"/>
                </a:lnTo>
                <a:lnTo>
                  <a:pt x="97028" y="875029"/>
                </a:lnTo>
                <a:lnTo>
                  <a:pt x="90932" y="874140"/>
                </a:lnTo>
                <a:close/>
              </a:path>
              <a:path w="423799" h="956437">
                <a:moveTo>
                  <a:pt x="29554" y="920195"/>
                </a:moveTo>
                <a:lnTo>
                  <a:pt x="16002" y="930401"/>
                </a:lnTo>
                <a:lnTo>
                  <a:pt x="31750" y="937006"/>
                </a:lnTo>
                <a:lnTo>
                  <a:pt x="29554" y="920195"/>
                </a:lnTo>
                <a:close/>
              </a:path>
              <a:path w="423799" h="956437">
                <a:moveTo>
                  <a:pt x="45371" y="908282"/>
                </a:moveTo>
                <a:lnTo>
                  <a:pt x="29554" y="920195"/>
                </a:lnTo>
                <a:lnTo>
                  <a:pt x="31750" y="937006"/>
                </a:lnTo>
                <a:lnTo>
                  <a:pt x="33302" y="937006"/>
                </a:lnTo>
                <a:lnTo>
                  <a:pt x="45371" y="908282"/>
                </a:lnTo>
                <a:close/>
              </a:path>
              <a:path w="423799" h="956437">
                <a:moveTo>
                  <a:pt x="405511" y="0"/>
                </a:moveTo>
                <a:lnTo>
                  <a:pt x="27009" y="900715"/>
                </a:lnTo>
                <a:lnTo>
                  <a:pt x="29554" y="920195"/>
                </a:lnTo>
                <a:lnTo>
                  <a:pt x="45371" y="908282"/>
                </a:lnTo>
                <a:lnTo>
                  <a:pt x="423799" y="7619"/>
                </a:lnTo>
                <a:lnTo>
                  <a:pt x="405511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5992367" y="3226307"/>
            <a:ext cx="1272539" cy="643127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6130290" y="3236214"/>
            <a:ext cx="1094359" cy="480822"/>
          </a:xfrm>
          <a:custGeom>
            <a:avLst/>
            <a:gdLst/>
            <a:ahLst/>
            <a:cxnLst/>
            <a:rect l="l" t="t" r="r" b="b"/>
            <a:pathLst>
              <a:path w="1094359" h="480822">
                <a:moveTo>
                  <a:pt x="72771" y="377063"/>
                </a:moveTo>
                <a:lnTo>
                  <a:pt x="66548" y="377952"/>
                </a:lnTo>
                <a:lnTo>
                  <a:pt x="63246" y="382397"/>
                </a:lnTo>
                <a:lnTo>
                  <a:pt x="0" y="466344"/>
                </a:lnTo>
                <a:lnTo>
                  <a:pt x="109727" y="480822"/>
                </a:lnTo>
                <a:lnTo>
                  <a:pt x="114681" y="477012"/>
                </a:lnTo>
                <a:lnTo>
                  <a:pt x="115315" y="471550"/>
                </a:lnTo>
                <a:lnTo>
                  <a:pt x="115842" y="467868"/>
                </a:lnTo>
                <a:lnTo>
                  <a:pt x="21971" y="467868"/>
                </a:lnTo>
                <a:lnTo>
                  <a:pt x="14224" y="449580"/>
                </a:lnTo>
                <a:lnTo>
                  <a:pt x="48118" y="435372"/>
                </a:lnTo>
                <a:lnTo>
                  <a:pt x="79121" y="394208"/>
                </a:lnTo>
                <a:lnTo>
                  <a:pt x="82423" y="389890"/>
                </a:lnTo>
                <a:lnTo>
                  <a:pt x="81534" y="383667"/>
                </a:lnTo>
                <a:lnTo>
                  <a:pt x="77088" y="380365"/>
                </a:lnTo>
                <a:lnTo>
                  <a:pt x="72771" y="377063"/>
                </a:lnTo>
                <a:close/>
              </a:path>
              <a:path w="1094359" h="480822">
                <a:moveTo>
                  <a:pt x="48118" y="435372"/>
                </a:moveTo>
                <a:lnTo>
                  <a:pt x="14224" y="449580"/>
                </a:lnTo>
                <a:lnTo>
                  <a:pt x="21971" y="467868"/>
                </a:lnTo>
                <a:lnTo>
                  <a:pt x="29544" y="464693"/>
                </a:lnTo>
                <a:lnTo>
                  <a:pt x="26035" y="464693"/>
                </a:lnTo>
                <a:lnTo>
                  <a:pt x="19431" y="448944"/>
                </a:lnTo>
                <a:lnTo>
                  <a:pt x="37895" y="448944"/>
                </a:lnTo>
                <a:lnTo>
                  <a:pt x="48118" y="435372"/>
                </a:lnTo>
                <a:close/>
              </a:path>
              <a:path w="1094359" h="480822">
                <a:moveTo>
                  <a:pt x="55673" y="453738"/>
                </a:moveTo>
                <a:lnTo>
                  <a:pt x="21971" y="467868"/>
                </a:lnTo>
                <a:lnTo>
                  <a:pt x="115842" y="467868"/>
                </a:lnTo>
                <a:lnTo>
                  <a:pt x="116077" y="466217"/>
                </a:lnTo>
                <a:lnTo>
                  <a:pt x="112268" y="461137"/>
                </a:lnTo>
                <a:lnTo>
                  <a:pt x="106807" y="460502"/>
                </a:lnTo>
                <a:lnTo>
                  <a:pt x="55673" y="453738"/>
                </a:lnTo>
                <a:close/>
              </a:path>
              <a:path w="1094359" h="480822">
                <a:moveTo>
                  <a:pt x="19431" y="448944"/>
                </a:moveTo>
                <a:lnTo>
                  <a:pt x="26035" y="464693"/>
                </a:lnTo>
                <a:lnTo>
                  <a:pt x="36222" y="451166"/>
                </a:lnTo>
                <a:lnTo>
                  <a:pt x="19431" y="448944"/>
                </a:lnTo>
                <a:close/>
              </a:path>
              <a:path w="1094359" h="480822">
                <a:moveTo>
                  <a:pt x="36222" y="451166"/>
                </a:moveTo>
                <a:lnTo>
                  <a:pt x="26035" y="464693"/>
                </a:lnTo>
                <a:lnTo>
                  <a:pt x="29544" y="464693"/>
                </a:lnTo>
                <a:lnTo>
                  <a:pt x="55673" y="453738"/>
                </a:lnTo>
                <a:lnTo>
                  <a:pt x="36222" y="451166"/>
                </a:lnTo>
                <a:close/>
              </a:path>
              <a:path w="1094359" h="480822">
                <a:moveTo>
                  <a:pt x="1086739" y="0"/>
                </a:moveTo>
                <a:lnTo>
                  <a:pt x="48118" y="435372"/>
                </a:lnTo>
                <a:lnTo>
                  <a:pt x="36222" y="451166"/>
                </a:lnTo>
                <a:lnTo>
                  <a:pt x="55673" y="453738"/>
                </a:lnTo>
                <a:lnTo>
                  <a:pt x="1094359" y="18287"/>
                </a:lnTo>
                <a:lnTo>
                  <a:pt x="1086739" y="0"/>
                </a:lnTo>
                <a:close/>
              </a:path>
              <a:path w="1094359" h="480822">
                <a:moveTo>
                  <a:pt x="37895" y="448944"/>
                </a:moveTo>
                <a:lnTo>
                  <a:pt x="19431" y="448944"/>
                </a:lnTo>
                <a:lnTo>
                  <a:pt x="36222" y="451166"/>
                </a:lnTo>
                <a:lnTo>
                  <a:pt x="37895" y="44894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7662671" y="2446020"/>
            <a:ext cx="504444" cy="2055875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7761605" y="2455798"/>
            <a:ext cx="366268" cy="1879219"/>
          </a:xfrm>
          <a:custGeom>
            <a:avLst/>
            <a:gdLst/>
            <a:ahLst/>
            <a:cxnLst/>
            <a:rect l="l" t="t" r="r" b="b"/>
            <a:pathLst>
              <a:path w="366268" h="1879219">
                <a:moveTo>
                  <a:pt x="12700" y="1766189"/>
                </a:moveTo>
                <a:lnTo>
                  <a:pt x="2540" y="1769999"/>
                </a:lnTo>
                <a:lnTo>
                  <a:pt x="0" y="1775714"/>
                </a:lnTo>
                <a:lnTo>
                  <a:pt x="38989" y="1879219"/>
                </a:lnTo>
                <a:lnTo>
                  <a:pt x="53750" y="1861565"/>
                </a:lnTo>
                <a:lnTo>
                  <a:pt x="52070" y="1861565"/>
                </a:lnTo>
                <a:lnTo>
                  <a:pt x="32512" y="1858264"/>
                </a:lnTo>
                <a:lnTo>
                  <a:pt x="38633" y="1822059"/>
                </a:lnTo>
                <a:lnTo>
                  <a:pt x="20447" y="1773808"/>
                </a:lnTo>
                <a:lnTo>
                  <a:pt x="18415" y="1768728"/>
                </a:lnTo>
                <a:lnTo>
                  <a:pt x="12700" y="1766189"/>
                </a:lnTo>
                <a:close/>
              </a:path>
              <a:path w="366268" h="1879219">
                <a:moveTo>
                  <a:pt x="38633" y="1822059"/>
                </a:moveTo>
                <a:lnTo>
                  <a:pt x="32512" y="1858264"/>
                </a:lnTo>
                <a:lnTo>
                  <a:pt x="52070" y="1861565"/>
                </a:lnTo>
                <a:lnTo>
                  <a:pt x="52950" y="1856358"/>
                </a:lnTo>
                <a:lnTo>
                  <a:pt x="51562" y="1856358"/>
                </a:lnTo>
                <a:lnTo>
                  <a:pt x="34671" y="1853564"/>
                </a:lnTo>
                <a:lnTo>
                  <a:pt x="45582" y="1840495"/>
                </a:lnTo>
                <a:lnTo>
                  <a:pt x="38633" y="1822059"/>
                </a:lnTo>
                <a:close/>
              </a:path>
              <a:path w="366268" h="1879219">
                <a:moveTo>
                  <a:pt x="100965" y="1781048"/>
                </a:moveTo>
                <a:lnTo>
                  <a:pt x="94742" y="1781683"/>
                </a:lnTo>
                <a:lnTo>
                  <a:pt x="91186" y="1785874"/>
                </a:lnTo>
                <a:lnTo>
                  <a:pt x="58184" y="1825401"/>
                </a:lnTo>
                <a:lnTo>
                  <a:pt x="52070" y="1861565"/>
                </a:lnTo>
                <a:lnTo>
                  <a:pt x="53750" y="1861565"/>
                </a:lnTo>
                <a:lnTo>
                  <a:pt x="106425" y="1798574"/>
                </a:lnTo>
                <a:lnTo>
                  <a:pt x="109854" y="1794256"/>
                </a:lnTo>
                <a:lnTo>
                  <a:pt x="109347" y="1788033"/>
                </a:lnTo>
                <a:lnTo>
                  <a:pt x="105155" y="1784603"/>
                </a:lnTo>
                <a:lnTo>
                  <a:pt x="100965" y="1781048"/>
                </a:lnTo>
                <a:close/>
              </a:path>
              <a:path w="366268" h="1879219">
                <a:moveTo>
                  <a:pt x="45582" y="1840495"/>
                </a:moveTo>
                <a:lnTo>
                  <a:pt x="34671" y="1853564"/>
                </a:lnTo>
                <a:lnTo>
                  <a:pt x="51562" y="1856358"/>
                </a:lnTo>
                <a:lnTo>
                  <a:pt x="45582" y="1840495"/>
                </a:lnTo>
                <a:close/>
              </a:path>
              <a:path w="366268" h="1879219">
                <a:moveTo>
                  <a:pt x="58184" y="1825401"/>
                </a:moveTo>
                <a:lnTo>
                  <a:pt x="45582" y="1840495"/>
                </a:lnTo>
                <a:lnTo>
                  <a:pt x="51562" y="1856358"/>
                </a:lnTo>
                <a:lnTo>
                  <a:pt x="52950" y="1856358"/>
                </a:lnTo>
                <a:lnTo>
                  <a:pt x="58184" y="1825401"/>
                </a:lnTo>
                <a:close/>
              </a:path>
              <a:path w="366268" h="1879219">
                <a:moveTo>
                  <a:pt x="346710" y="0"/>
                </a:moveTo>
                <a:lnTo>
                  <a:pt x="38633" y="1822059"/>
                </a:lnTo>
                <a:lnTo>
                  <a:pt x="45582" y="1840495"/>
                </a:lnTo>
                <a:lnTo>
                  <a:pt x="58184" y="1825401"/>
                </a:lnTo>
                <a:lnTo>
                  <a:pt x="366268" y="3301"/>
                </a:lnTo>
                <a:lnTo>
                  <a:pt x="34671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5839967" y="2438400"/>
            <a:ext cx="2319528" cy="697991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5977890" y="2447798"/>
            <a:ext cx="2142109" cy="552576"/>
          </a:xfrm>
          <a:custGeom>
            <a:avLst/>
            <a:gdLst/>
            <a:ahLst/>
            <a:cxnLst/>
            <a:rect l="l" t="t" r="r" b="b"/>
            <a:pathLst>
              <a:path w="2142109" h="552576">
                <a:moveTo>
                  <a:pt x="80010" y="443991"/>
                </a:moveTo>
                <a:lnTo>
                  <a:pt x="76073" y="447801"/>
                </a:lnTo>
                <a:lnTo>
                  <a:pt x="0" y="520446"/>
                </a:lnTo>
                <a:lnTo>
                  <a:pt x="100711" y="550926"/>
                </a:lnTo>
                <a:lnTo>
                  <a:pt x="105918" y="552576"/>
                </a:lnTo>
                <a:lnTo>
                  <a:pt x="111379" y="549528"/>
                </a:lnTo>
                <a:lnTo>
                  <a:pt x="113030" y="544322"/>
                </a:lnTo>
                <a:lnTo>
                  <a:pt x="114554" y="539114"/>
                </a:lnTo>
                <a:lnTo>
                  <a:pt x="111633" y="533526"/>
                </a:lnTo>
                <a:lnTo>
                  <a:pt x="84997" y="525526"/>
                </a:lnTo>
                <a:lnTo>
                  <a:pt x="21336" y="525526"/>
                </a:lnTo>
                <a:lnTo>
                  <a:pt x="16763" y="506222"/>
                </a:lnTo>
                <a:lnTo>
                  <a:pt x="52492" y="497693"/>
                </a:lnTo>
                <a:lnTo>
                  <a:pt x="89662" y="462152"/>
                </a:lnTo>
                <a:lnTo>
                  <a:pt x="93725" y="458342"/>
                </a:lnTo>
                <a:lnTo>
                  <a:pt x="93852" y="452119"/>
                </a:lnTo>
                <a:lnTo>
                  <a:pt x="86233" y="444246"/>
                </a:lnTo>
                <a:lnTo>
                  <a:pt x="80010" y="443991"/>
                </a:lnTo>
                <a:close/>
              </a:path>
              <a:path w="2142109" h="552576">
                <a:moveTo>
                  <a:pt x="52492" y="497693"/>
                </a:moveTo>
                <a:lnTo>
                  <a:pt x="16763" y="506222"/>
                </a:lnTo>
                <a:lnTo>
                  <a:pt x="21336" y="525526"/>
                </a:lnTo>
                <a:lnTo>
                  <a:pt x="31445" y="523113"/>
                </a:lnTo>
                <a:lnTo>
                  <a:pt x="25908" y="523113"/>
                </a:lnTo>
                <a:lnTo>
                  <a:pt x="21971" y="506475"/>
                </a:lnTo>
                <a:lnTo>
                  <a:pt x="43307" y="506475"/>
                </a:lnTo>
                <a:lnTo>
                  <a:pt x="52492" y="497693"/>
                </a:lnTo>
                <a:close/>
              </a:path>
              <a:path w="2142109" h="552576">
                <a:moveTo>
                  <a:pt x="56906" y="517035"/>
                </a:moveTo>
                <a:lnTo>
                  <a:pt x="21336" y="525526"/>
                </a:lnTo>
                <a:lnTo>
                  <a:pt x="84997" y="525526"/>
                </a:lnTo>
                <a:lnTo>
                  <a:pt x="56906" y="517035"/>
                </a:lnTo>
                <a:close/>
              </a:path>
              <a:path w="2142109" h="552576">
                <a:moveTo>
                  <a:pt x="21971" y="506475"/>
                </a:moveTo>
                <a:lnTo>
                  <a:pt x="25908" y="523113"/>
                </a:lnTo>
                <a:lnTo>
                  <a:pt x="38182" y="511376"/>
                </a:lnTo>
                <a:lnTo>
                  <a:pt x="21971" y="506475"/>
                </a:lnTo>
                <a:close/>
              </a:path>
              <a:path w="2142109" h="552576">
                <a:moveTo>
                  <a:pt x="38182" y="511376"/>
                </a:moveTo>
                <a:lnTo>
                  <a:pt x="25908" y="523113"/>
                </a:lnTo>
                <a:lnTo>
                  <a:pt x="31445" y="523113"/>
                </a:lnTo>
                <a:lnTo>
                  <a:pt x="56906" y="517035"/>
                </a:lnTo>
                <a:lnTo>
                  <a:pt x="38182" y="511376"/>
                </a:lnTo>
                <a:close/>
              </a:path>
              <a:path w="2142109" h="552576">
                <a:moveTo>
                  <a:pt x="2137410" y="0"/>
                </a:moveTo>
                <a:lnTo>
                  <a:pt x="52492" y="497693"/>
                </a:lnTo>
                <a:lnTo>
                  <a:pt x="38182" y="511376"/>
                </a:lnTo>
                <a:lnTo>
                  <a:pt x="56906" y="517035"/>
                </a:lnTo>
                <a:lnTo>
                  <a:pt x="2142109" y="19303"/>
                </a:lnTo>
                <a:lnTo>
                  <a:pt x="2137410" y="0"/>
                </a:lnTo>
                <a:close/>
              </a:path>
              <a:path w="2142109" h="552576">
                <a:moveTo>
                  <a:pt x="43307" y="506475"/>
                </a:moveTo>
                <a:lnTo>
                  <a:pt x="21971" y="506475"/>
                </a:lnTo>
                <a:lnTo>
                  <a:pt x="38182" y="511376"/>
                </a:lnTo>
                <a:lnTo>
                  <a:pt x="43307" y="50647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" name="object 14"/>
          <p:cNvSpPr txBox="1"/>
          <p:nvPr/>
        </p:nvSpPr>
        <p:spPr>
          <a:xfrm>
            <a:off x="7300086" y="3049778"/>
            <a:ext cx="445134" cy="28511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800" dirty="0" smtClean="0">
                <a:latin typeface="Arial"/>
                <a:cs typeface="Arial"/>
              </a:rPr>
              <a:t>DIM</a:t>
            </a:r>
            <a:endParaRPr sz="180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8197342" y="2243963"/>
            <a:ext cx="889635" cy="28511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800" dirty="0" smtClean="0">
                <a:latin typeface="Arial"/>
                <a:cs typeface="Arial"/>
              </a:rPr>
              <a:t>BRIGHT</a:t>
            </a:r>
            <a:endParaRPr sz="180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4745482" y="3654297"/>
            <a:ext cx="637540" cy="55943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>
              <a:lnSpc>
                <a:spcPct val="100000"/>
              </a:lnSpc>
            </a:pPr>
            <a:r>
              <a:rPr sz="1800" spc="-170" dirty="0" smtClean="0">
                <a:latin typeface="Arial"/>
                <a:cs typeface="Arial"/>
              </a:rPr>
              <a:t>Y</a:t>
            </a:r>
            <a:r>
              <a:rPr sz="1800" spc="0" dirty="0" smtClean="0">
                <a:latin typeface="Arial"/>
                <a:cs typeface="Arial"/>
              </a:rPr>
              <a:t>-a</a:t>
            </a:r>
            <a:r>
              <a:rPr sz="1800" spc="-15" dirty="0" smtClean="0">
                <a:latin typeface="Arial"/>
                <a:cs typeface="Arial"/>
              </a:rPr>
              <a:t>x</a:t>
            </a:r>
            <a:r>
              <a:rPr sz="1800" spc="0" dirty="0" smtClean="0">
                <a:latin typeface="Arial"/>
                <a:cs typeface="Arial"/>
              </a:rPr>
              <a:t>is </a:t>
            </a:r>
            <a:r>
              <a:rPr sz="1800" spc="-5" dirty="0" smtClean="0">
                <a:latin typeface="Arial"/>
                <a:cs typeface="Arial"/>
              </a:rPr>
              <a:t>CD4</a:t>
            </a:r>
            <a:endParaRPr sz="180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6623050" y="5563819"/>
            <a:ext cx="657225" cy="55943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>
              <a:lnSpc>
                <a:spcPct val="100000"/>
              </a:lnSpc>
            </a:pPr>
            <a:r>
              <a:rPr sz="1800" spc="-15" dirty="0" smtClean="0">
                <a:latin typeface="Arial"/>
                <a:cs typeface="Arial"/>
              </a:rPr>
              <a:t>X</a:t>
            </a:r>
            <a:r>
              <a:rPr sz="1800" spc="0" dirty="0" smtClean="0">
                <a:latin typeface="Arial"/>
                <a:cs typeface="Arial"/>
              </a:rPr>
              <a:t>-a</a:t>
            </a:r>
            <a:r>
              <a:rPr sz="1800" spc="-20" dirty="0" smtClean="0">
                <a:latin typeface="Arial"/>
                <a:cs typeface="Arial"/>
              </a:rPr>
              <a:t>x</a:t>
            </a:r>
            <a:r>
              <a:rPr sz="1800" spc="0" dirty="0" smtClean="0">
                <a:latin typeface="Arial"/>
                <a:cs typeface="Arial"/>
              </a:rPr>
              <a:t>is </a:t>
            </a:r>
            <a:r>
              <a:rPr sz="1800" spc="-5" dirty="0" smtClean="0">
                <a:latin typeface="Arial"/>
                <a:cs typeface="Arial"/>
              </a:rPr>
              <a:t>CD8</a:t>
            </a:r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4000" spc="-40" dirty="0" smtClean="0">
                <a:solidFill>
                  <a:srgbClr val="775F54"/>
                </a:solidFill>
                <a:latin typeface="Arial"/>
                <a:cs typeface="Arial"/>
              </a:rPr>
              <a:t>W</a:t>
            </a:r>
            <a:r>
              <a:rPr sz="4000" spc="-45" dirty="0" smtClean="0">
                <a:solidFill>
                  <a:srgbClr val="775F54"/>
                </a:solidFill>
                <a:latin typeface="Arial"/>
                <a:cs typeface="Arial"/>
              </a:rPr>
              <a:t>H</a:t>
            </a:r>
            <a:r>
              <a:rPr sz="4000" spc="-335" dirty="0" smtClean="0">
                <a:solidFill>
                  <a:srgbClr val="775F54"/>
                </a:solidFill>
                <a:latin typeface="Arial"/>
                <a:cs typeface="Arial"/>
              </a:rPr>
              <a:t>A</a:t>
            </a:r>
            <a:r>
              <a:rPr sz="4000" spc="-25" dirty="0" smtClean="0">
                <a:solidFill>
                  <a:srgbClr val="775F54"/>
                </a:solidFill>
                <a:latin typeface="Arial"/>
                <a:cs typeface="Arial"/>
              </a:rPr>
              <a:t>T</a:t>
            </a:r>
            <a:r>
              <a:rPr sz="4000" spc="-70" dirty="0" smtClean="0">
                <a:solidFill>
                  <a:srgbClr val="775F54"/>
                </a:solidFill>
                <a:latin typeface="Arial"/>
                <a:cs typeface="Arial"/>
              </a:rPr>
              <a:t> </a:t>
            </a:r>
            <a:r>
              <a:rPr sz="4000" spc="-20" dirty="0" smtClean="0">
                <a:solidFill>
                  <a:srgbClr val="775F54"/>
                </a:solidFill>
                <a:latin typeface="Arial"/>
                <a:cs typeface="Arial"/>
              </a:rPr>
              <a:t>IS</a:t>
            </a:r>
            <a:r>
              <a:rPr sz="4000" spc="-5" dirty="0" smtClean="0">
                <a:solidFill>
                  <a:srgbClr val="775F54"/>
                </a:solidFill>
                <a:latin typeface="Arial"/>
                <a:cs typeface="Arial"/>
              </a:rPr>
              <a:t> </a:t>
            </a:r>
            <a:r>
              <a:rPr sz="4000" spc="-45" dirty="0" smtClean="0">
                <a:solidFill>
                  <a:srgbClr val="775F54"/>
                </a:solidFill>
                <a:latin typeface="Arial"/>
                <a:cs typeface="Arial"/>
              </a:rPr>
              <a:t>U</a:t>
            </a:r>
            <a:r>
              <a:rPr sz="4000" spc="-25" dirty="0" smtClean="0">
                <a:solidFill>
                  <a:srgbClr val="775F54"/>
                </a:solidFill>
                <a:latin typeface="Arial"/>
                <a:cs typeface="Arial"/>
              </a:rPr>
              <a:t>NIQ</a:t>
            </a:r>
            <a:r>
              <a:rPr sz="4000" spc="-45" dirty="0" smtClean="0">
                <a:solidFill>
                  <a:srgbClr val="775F54"/>
                </a:solidFill>
                <a:latin typeface="Arial"/>
                <a:cs typeface="Arial"/>
              </a:rPr>
              <a:t>U</a:t>
            </a:r>
            <a:r>
              <a:rPr sz="4000" spc="-30" dirty="0" smtClean="0">
                <a:solidFill>
                  <a:srgbClr val="775F54"/>
                </a:solidFill>
                <a:latin typeface="Arial"/>
                <a:cs typeface="Arial"/>
              </a:rPr>
              <a:t>E</a:t>
            </a:r>
            <a:r>
              <a:rPr sz="4000" spc="15" dirty="0" smtClean="0">
                <a:solidFill>
                  <a:srgbClr val="775F54"/>
                </a:solidFill>
                <a:latin typeface="Arial"/>
                <a:cs typeface="Arial"/>
              </a:rPr>
              <a:t> </a:t>
            </a:r>
            <a:r>
              <a:rPr sz="4000" spc="-20" dirty="0" smtClean="0">
                <a:solidFill>
                  <a:srgbClr val="775F54"/>
                </a:solidFill>
                <a:latin typeface="Arial"/>
                <a:cs typeface="Arial"/>
              </a:rPr>
              <a:t>IN</a:t>
            </a:r>
            <a:endParaRPr sz="4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4000" spc="-30" dirty="0" smtClean="0">
                <a:solidFill>
                  <a:srgbClr val="775F54"/>
                </a:solidFill>
                <a:latin typeface="Arial"/>
                <a:cs typeface="Arial"/>
              </a:rPr>
              <a:t>FLO</a:t>
            </a:r>
            <a:r>
              <a:rPr sz="4000" spc="-55" dirty="0" smtClean="0">
                <a:solidFill>
                  <a:srgbClr val="775F54"/>
                </a:solidFill>
                <a:latin typeface="Arial"/>
                <a:cs typeface="Arial"/>
              </a:rPr>
              <a:t>W</a:t>
            </a:r>
            <a:r>
              <a:rPr sz="4000" spc="-30" dirty="0" smtClean="0">
                <a:solidFill>
                  <a:srgbClr val="775F54"/>
                </a:solidFill>
                <a:latin typeface="Arial"/>
                <a:cs typeface="Arial"/>
              </a:rPr>
              <a:t>CY</a:t>
            </a:r>
            <a:r>
              <a:rPr sz="4000" spc="-110" dirty="0" smtClean="0">
                <a:solidFill>
                  <a:srgbClr val="775F54"/>
                </a:solidFill>
                <a:latin typeface="Arial"/>
                <a:cs typeface="Arial"/>
              </a:rPr>
              <a:t>T</a:t>
            </a:r>
            <a:r>
              <a:rPr sz="4000" spc="-35" dirty="0" smtClean="0">
                <a:solidFill>
                  <a:srgbClr val="775F54"/>
                </a:solidFill>
                <a:latin typeface="Arial"/>
                <a:cs typeface="Arial"/>
              </a:rPr>
              <a:t>OME</a:t>
            </a:r>
            <a:r>
              <a:rPr sz="4000" spc="-40" dirty="0" smtClean="0">
                <a:solidFill>
                  <a:srgbClr val="775F54"/>
                </a:solidFill>
                <a:latin typeface="Arial"/>
                <a:cs typeface="Arial"/>
              </a:rPr>
              <a:t>T</a:t>
            </a:r>
            <a:r>
              <a:rPr sz="4000" spc="-110" dirty="0" smtClean="0">
                <a:solidFill>
                  <a:srgbClr val="775F54"/>
                </a:solidFill>
                <a:latin typeface="Arial"/>
                <a:cs typeface="Arial"/>
              </a:rPr>
              <a:t>R</a:t>
            </a:r>
            <a:r>
              <a:rPr sz="4000" spc="-30" dirty="0" smtClean="0">
                <a:solidFill>
                  <a:srgbClr val="775F54"/>
                </a:solidFill>
                <a:latin typeface="Arial"/>
                <a:cs typeface="Arial"/>
              </a:rPr>
              <a:t>Y</a:t>
            </a:r>
            <a:endParaRPr sz="40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91387" y="2206371"/>
            <a:ext cx="7922895" cy="399034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332740" indent="-320675">
              <a:lnSpc>
                <a:spcPct val="100000"/>
              </a:lnSpc>
              <a:buClr>
                <a:srgbClr val="DD8046"/>
              </a:buClr>
              <a:buSzPct val="60344"/>
              <a:buFont typeface="Wingdings"/>
              <a:buChar char=""/>
              <a:tabLst>
                <a:tab pos="332740" algn="l"/>
              </a:tabLst>
            </a:pPr>
            <a:r>
              <a:rPr sz="2900" spc="0" dirty="0" smtClean="0">
                <a:latin typeface="Arial"/>
                <a:cs typeface="Arial"/>
              </a:rPr>
              <a:t>MU</a:t>
            </a:r>
            <a:r>
              <a:rPr sz="2900" spc="-204" dirty="0" smtClean="0">
                <a:latin typeface="Arial"/>
                <a:cs typeface="Arial"/>
              </a:rPr>
              <a:t>L</a:t>
            </a:r>
            <a:r>
              <a:rPr sz="2900" spc="0" dirty="0" smtClean="0">
                <a:latin typeface="Arial"/>
                <a:cs typeface="Arial"/>
              </a:rPr>
              <a:t>TI</a:t>
            </a:r>
            <a:r>
              <a:rPr sz="2900" spc="-225" dirty="0" smtClean="0">
                <a:latin typeface="Arial"/>
                <a:cs typeface="Arial"/>
              </a:rPr>
              <a:t>P</a:t>
            </a:r>
            <a:r>
              <a:rPr sz="2900" spc="0" dirty="0" smtClean="0">
                <a:latin typeface="Arial"/>
                <a:cs typeface="Arial"/>
              </a:rPr>
              <a:t>ARAMETRIC</a:t>
            </a:r>
            <a:endParaRPr sz="2900">
              <a:latin typeface="Arial"/>
              <a:cs typeface="Arial"/>
            </a:endParaRPr>
          </a:p>
          <a:p>
            <a:pPr>
              <a:lnSpc>
                <a:spcPts val="700"/>
              </a:lnSpc>
              <a:spcBef>
                <a:spcPts val="4"/>
              </a:spcBef>
              <a:buClr>
                <a:srgbClr val="DD8046"/>
              </a:buClr>
              <a:buFont typeface="Wingdings"/>
              <a:buChar char=""/>
            </a:pPr>
            <a:endParaRPr sz="700"/>
          </a:p>
          <a:p>
            <a:pPr marL="332740" marR="327660" indent="-320675">
              <a:lnSpc>
                <a:spcPct val="120100"/>
              </a:lnSpc>
              <a:buClr>
                <a:srgbClr val="DD8046"/>
              </a:buClr>
              <a:buSzPct val="60344"/>
              <a:buFont typeface="Wingdings"/>
              <a:buChar char=""/>
              <a:tabLst>
                <a:tab pos="332740" algn="l"/>
              </a:tabLst>
            </a:pPr>
            <a:r>
              <a:rPr sz="2900" spc="0" dirty="0" smtClean="0">
                <a:latin typeface="Arial"/>
                <a:cs typeface="Arial"/>
              </a:rPr>
              <a:t>RAP</a:t>
            </a:r>
            <a:r>
              <a:rPr sz="2900" spc="-10" dirty="0" smtClean="0">
                <a:latin typeface="Arial"/>
                <a:cs typeface="Arial"/>
              </a:rPr>
              <a:t>I</a:t>
            </a:r>
            <a:r>
              <a:rPr sz="2900" spc="0" dirty="0" smtClean="0">
                <a:latin typeface="Arial"/>
                <a:cs typeface="Arial"/>
              </a:rPr>
              <a:t>D</a:t>
            </a:r>
            <a:r>
              <a:rPr sz="2900" spc="-160" dirty="0" smtClean="0">
                <a:latin typeface="Arial"/>
                <a:cs typeface="Arial"/>
              </a:rPr>
              <a:t> </a:t>
            </a:r>
            <a:r>
              <a:rPr sz="2900" spc="0" dirty="0" smtClean="0">
                <a:latin typeface="Arial"/>
                <a:cs typeface="Arial"/>
              </a:rPr>
              <a:t>ANA</a:t>
            </a:r>
            <a:r>
              <a:rPr sz="2900" spc="-220" dirty="0" smtClean="0">
                <a:latin typeface="Arial"/>
                <a:cs typeface="Arial"/>
              </a:rPr>
              <a:t>L</a:t>
            </a:r>
            <a:r>
              <a:rPr sz="2900" spc="0" dirty="0" smtClean="0">
                <a:latin typeface="Arial"/>
                <a:cs typeface="Arial"/>
              </a:rPr>
              <a:t>Y</a:t>
            </a:r>
            <a:r>
              <a:rPr sz="2900" spc="-10" dirty="0" smtClean="0">
                <a:latin typeface="Arial"/>
                <a:cs typeface="Arial"/>
              </a:rPr>
              <a:t>S</a:t>
            </a:r>
            <a:r>
              <a:rPr sz="2900" spc="0" dirty="0" smtClean="0">
                <a:latin typeface="Arial"/>
                <a:cs typeface="Arial"/>
              </a:rPr>
              <a:t>IS OF</a:t>
            </a:r>
            <a:r>
              <a:rPr sz="2900" spc="-20" dirty="0" smtClean="0">
                <a:latin typeface="Arial"/>
                <a:cs typeface="Arial"/>
              </a:rPr>
              <a:t> </a:t>
            </a:r>
            <a:r>
              <a:rPr sz="2900" spc="0" dirty="0" smtClean="0">
                <a:latin typeface="Arial"/>
                <a:cs typeface="Arial"/>
              </a:rPr>
              <a:t>LARGE NUMBER</a:t>
            </a:r>
            <a:r>
              <a:rPr sz="2900" spc="-20" dirty="0" smtClean="0">
                <a:latin typeface="Arial"/>
                <a:cs typeface="Arial"/>
              </a:rPr>
              <a:t> </a:t>
            </a:r>
            <a:r>
              <a:rPr sz="2900" spc="0" dirty="0" smtClean="0">
                <a:latin typeface="Arial"/>
                <a:cs typeface="Arial"/>
              </a:rPr>
              <a:t>OF CEL</a:t>
            </a:r>
            <a:r>
              <a:rPr sz="2900" spc="5" dirty="0" smtClean="0">
                <a:latin typeface="Arial"/>
                <a:cs typeface="Arial"/>
              </a:rPr>
              <a:t>L</a:t>
            </a:r>
            <a:r>
              <a:rPr sz="2900" spc="0" dirty="0" smtClean="0">
                <a:latin typeface="Arial"/>
                <a:cs typeface="Arial"/>
              </a:rPr>
              <a:t>S</a:t>
            </a:r>
            <a:endParaRPr sz="2900">
              <a:latin typeface="Arial"/>
              <a:cs typeface="Arial"/>
            </a:endParaRPr>
          </a:p>
          <a:p>
            <a:pPr>
              <a:lnSpc>
                <a:spcPts val="1300"/>
              </a:lnSpc>
              <a:spcBef>
                <a:spcPts val="92"/>
              </a:spcBef>
              <a:buClr>
                <a:srgbClr val="DD8046"/>
              </a:buClr>
              <a:buFont typeface="Wingdings"/>
              <a:buChar char=""/>
            </a:pPr>
            <a:endParaRPr sz="1300"/>
          </a:p>
          <a:p>
            <a:pPr marL="332740" indent="-320675">
              <a:lnSpc>
                <a:spcPct val="100000"/>
              </a:lnSpc>
              <a:buClr>
                <a:srgbClr val="DD8046"/>
              </a:buClr>
              <a:buSzPct val="60344"/>
              <a:buFont typeface="Wingdings"/>
              <a:buChar char=""/>
              <a:tabLst>
                <a:tab pos="332740" algn="l"/>
              </a:tabLst>
            </a:pPr>
            <a:r>
              <a:rPr sz="2900" spc="0" dirty="0" smtClean="0">
                <a:latin typeface="Arial"/>
                <a:cs typeface="Arial"/>
              </a:rPr>
              <a:t>INFORM</a:t>
            </a:r>
            <a:r>
              <a:rPr sz="2900" spc="-215" dirty="0" smtClean="0">
                <a:latin typeface="Arial"/>
                <a:cs typeface="Arial"/>
              </a:rPr>
              <a:t>A</a:t>
            </a:r>
            <a:r>
              <a:rPr sz="2900" spc="0" dirty="0" smtClean="0">
                <a:latin typeface="Arial"/>
                <a:cs typeface="Arial"/>
              </a:rPr>
              <a:t>TION</a:t>
            </a:r>
            <a:r>
              <a:rPr sz="2900" spc="-200" dirty="0" smtClean="0">
                <a:latin typeface="Arial"/>
                <a:cs typeface="Arial"/>
              </a:rPr>
              <a:t> </a:t>
            </a:r>
            <a:r>
              <a:rPr sz="2900" spc="-225" dirty="0" smtClean="0">
                <a:latin typeface="Arial"/>
                <a:cs typeface="Arial"/>
              </a:rPr>
              <a:t>A</a:t>
            </a:r>
            <a:r>
              <a:rPr sz="2900" spc="0" dirty="0" smtClean="0">
                <a:latin typeface="Arial"/>
                <a:cs typeface="Arial"/>
              </a:rPr>
              <a:t>T</a:t>
            </a:r>
            <a:r>
              <a:rPr sz="2900" spc="-204" dirty="0" smtClean="0">
                <a:latin typeface="Arial"/>
                <a:cs typeface="Arial"/>
              </a:rPr>
              <a:t> </a:t>
            </a:r>
            <a:r>
              <a:rPr sz="2900" spc="0" dirty="0" smtClean="0">
                <a:latin typeface="Arial"/>
                <a:cs typeface="Arial"/>
              </a:rPr>
              <a:t>A</a:t>
            </a:r>
            <a:r>
              <a:rPr sz="2900" spc="-175" dirty="0" smtClean="0">
                <a:latin typeface="Arial"/>
                <a:cs typeface="Arial"/>
              </a:rPr>
              <a:t> </a:t>
            </a:r>
            <a:r>
              <a:rPr sz="2900" spc="0" dirty="0" smtClean="0">
                <a:latin typeface="Arial"/>
                <a:cs typeface="Arial"/>
              </a:rPr>
              <a:t>SINGLE</a:t>
            </a:r>
            <a:r>
              <a:rPr sz="2900" spc="-25" dirty="0" smtClean="0">
                <a:latin typeface="Arial"/>
                <a:cs typeface="Arial"/>
              </a:rPr>
              <a:t> </a:t>
            </a:r>
            <a:r>
              <a:rPr sz="2900" spc="0" dirty="0" smtClean="0">
                <a:latin typeface="Arial"/>
                <a:cs typeface="Arial"/>
              </a:rPr>
              <a:t>CELL</a:t>
            </a:r>
            <a:r>
              <a:rPr sz="2900" spc="-114" dirty="0" smtClean="0">
                <a:latin typeface="Arial"/>
                <a:cs typeface="Arial"/>
              </a:rPr>
              <a:t> </a:t>
            </a:r>
            <a:r>
              <a:rPr sz="2900" spc="0" dirty="0" smtClean="0">
                <a:latin typeface="Arial"/>
                <a:cs typeface="Arial"/>
              </a:rPr>
              <a:t>LEV</a:t>
            </a:r>
            <a:r>
              <a:rPr sz="2900" spc="-10" dirty="0" smtClean="0">
                <a:latin typeface="Arial"/>
                <a:cs typeface="Arial"/>
              </a:rPr>
              <a:t>E</a:t>
            </a:r>
            <a:r>
              <a:rPr sz="2900" spc="0" dirty="0" smtClean="0">
                <a:latin typeface="Arial"/>
                <a:cs typeface="Arial"/>
              </a:rPr>
              <a:t>L</a:t>
            </a:r>
            <a:endParaRPr sz="2900">
              <a:latin typeface="Arial"/>
              <a:cs typeface="Arial"/>
            </a:endParaRPr>
          </a:p>
          <a:p>
            <a:pPr>
              <a:lnSpc>
                <a:spcPts val="1300"/>
              </a:lnSpc>
              <a:spcBef>
                <a:spcPts val="91"/>
              </a:spcBef>
              <a:buClr>
                <a:srgbClr val="DD8046"/>
              </a:buClr>
              <a:buFont typeface="Wingdings"/>
              <a:buChar char=""/>
            </a:pPr>
            <a:endParaRPr sz="1300"/>
          </a:p>
          <a:p>
            <a:pPr marL="332740" indent="-320675">
              <a:lnSpc>
                <a:spcPct val="100000"/>
              </a:lnSpc>
              <a:buClr>
                <a:srgbClr val="DD8046"/>
              </a:buClr>
              <a:buSzPct val="60344"/>
              <a:buFont typeface="Wingdings"/>
              <a:buChar char=""/>
              <a:tabLst>
                <a:tab pos="332740" algn="l"/>
              </a:tabLst>
            </a:pPr>
            <a:r>
              <a:rPr sz="2900" spc="0" dirty="0" smtClean="0">
                <a:latin typeface="Arial"/>
                <a:cs typeface="Arial"/>
              </a:rPr>
              <a:t>DET</a:t>
            </a:r>
            <a:r>
              <a:rPr sz="2900" spc="-15" dirty="0" smtClean="0">
                <a:latin typeface="Arial"/>
                <a:cs typeface="Arial"/>
              </a:rPr>
              <a:t>E</a:t>
            </a:r>
            <a:r>
              <a:rPr sz="2900" spc="0" dirty="0" smtClean="0">
                <a:latin typeface="Arial"/>
                <a:cs typeface="Arial"/>
              </a:rPr>
              <a:t>CTION</a:t>
            </a:r>
            <a:r>
              <a:rPr sz="2900" spc="-10" dirty="0" smtClean="0">
                <a:latin typeface="Arial"/>
                <a:cs typeface="Arial"/>
              </a:rPr>
              <a:t> </a:t>
            </a:r>
            <a:r>
              <a:rPr sz="2900" spc="0" dirty="0" smtClean="0">
                <a:latin typeface="Arial"/>
                <a:cs typeface="Arial"/>
              </a:rPr>
              <a:t>OF</a:t>
            </a:r>
            <a:r>
              <a:rPr sz="2900" spc="-20" dirty="0" smtClean="0">
                <a:latin typeface="Arial"/>
                <a:cs typeface="Arial"/>
              </a:rPr>
              <a:t> </a:t>
            </a:r>
            <a:r>
              <a:rPr sz="2900" spc="0" dirty="0" smtClean="0">
                <a:latin typeface="Arial"/>
                <a:cs typeface="Arial"/>
              </a:rPr>
              <a:t>RARE</a:t>
            </a:r>
            <a:r>
              <a:rPr sz="2900" spc="-10" dirty="0" smtClean="0">
                <a:latin typeface="Arial"/>
                <a:cs typeface="Arial"/>
              </a:rPr>
              <a:t> </a:t>
            </a:r>
            <a:r>
              <a:rPr sz="2900" spc="0" dirty="0" smtClean="0">
                <a:latin typeface="Arial"/>
                <a:cs typeface="Arial"/>
              </a:rPr>
              <a:t>C</a:t>
            </a:r>
            <a:r>
              <a:rPr sz="2900" spc="-10" dirty="0" smtClean="0">
                <a:latin typeface="Arial"/>
                <a:cs typeface="Arial"/>
              </a:rPr>
              <a:t>E</a:t>
            </a:r>
            <a:r>
              <a:rPr sz="2900" spc="0" dirty="0" smtClean="0">
                <a:latin typeface="Arial"/>
                <a:cs typeface="Arial"/>
              </a:rPr>
              <a:t>LL</a:t>
            </a:r>
            <a:r>
              <a:rPr sz="2900" spc="-114" dirty="0" smtClean="0">
                <a:latin typeface="Arial"/>
                <a:cs typeface="Arial"/>
              </a:rPr>
              <a:t> </a:t>
            </a:r>
            <a:r>
              <a:rPr sz="2900" spc="0" dirty="0" smtClean="0">
                <a:latin typeface="Arial"/>
                <a:cs typeface="Arial"/>
              </a:rPr>
              <a:t>P</a:t>
            </a:r>
            <a:r>
              <a:rPr sz="2900" spc="-15" dirty="0" smtClean="0">
                <a:latin typeface="Arial"/>
                <a:cs typeface="Arial"/>
              </a:rPr>
              <a:t>O</a:t>
            </a:r>
            <a:r>
              <a:rPr sz="2900" spc="0" dirty="0" smtClean="0">
                <a:latin typeface="Arial"/>
                <a:cs typeface="Arial"/>
              </a:rPr>
              <a:t>PUL</a:t>
            </a:r>
            <a:r>
              <a:rPr sz="2900" spc="-225" dirty="0" smtClean="0">
                <a:latin typeface="Arial"/>
                <a:cs typeface="Arial"/>
              </a:rPr>
              <a:t>A</a:t>
            </a:r>
            <a:r>
              <a:rPr sz="2900" spc="0" dirty="0" smtClean="0">
                <a:latin typeface="Arial"/>
                <a:cs typeface="Arial"/>
              </a:rPr>
              <a:t>TI</a:t>
            </a:r>
            <a:r>
              <a:rPr sz="2900" spc="-10" dirty="0" smtClean="0">
                <a:latin typeface="Arial"/>
                <a:cs typeface="Arial"/>
              </a:rPr>
              <a:t>O</a:t>
            </a:r>
            <a:r>
              <a:rPr sz="2900" spc="0" dirty="0" smtClean="0">
                <a:latin typeface="Arial"/>
                <a:cs typeface="Arial"/>
              </a:rPr>
              <a:t>NS</a:t>
            </a:r>
            <a:endParaRPr sz="2900">
              <a:latin typeface="Arial"/>
              <a:cs typeface="Arial"/>
            </a:endParaRPr>
          </a:p>
          <a:p>
            <a:pPr>
              <a:lnSpc>
                <a:spcPts val="700"/>
              </a:lnSpc>
              <a:spcBef>
                <a:spcPts val="11"/>
              </a:spcBef>
              <a:buClr>
                <a:srgbClr val="DD8046"/>
              </a:buClr>
              <a:buFont typeface="Wingdings"/>
              <a:buChar char=""/>
            </a:pPr>
            <a:endParaRPr sz="700"/>
          </a:p>
          <a:p>
            <a:pPr marL="332740" marR="220979" indent="-320675">
              <a:lnSpc>
                <a:spcPct val="120000"/>
              </a:lnSpc>
              <a:buClr>
                <a:srgbClr val="DD8046"/>
              </a:buClr>
              <a:buSzPct val="60344"/>
              <a:buFont typeface="Wingdings"/>
              <a:buChar char=""/>
              <a:tabLst>
                <a:tab pos="332740" algn="l"/>
              </a:tabLst>
            </a:pPr>
            <a:r>
              <a:rPr sz="2900" spc="0" dirty="0" smtClean="0">
                <a:latin typeface="Arial"/>
                <a:cs typeface="Arial"/>
              </a:rPr>
              <a:t>ALLOWS</a:t>
            </a:r>
            <a:r>
              <a:rPr sz="2900" spc="-25" dirty="0" smtClean="0">
                <a:latin typeface="Arial"/>
                <a:cs typeface="Arial"/>
              </a:rPr>
              <a:t> </a:t>
            </a:r>
            <a:r>
              <a:rPr sz="2900" spc="0" dirty="0" smtClean="0">
                <a:latin typeface="Arial"/>
                <a:cs typeface="Arial"/>
              </a:rPr>
              <a:t>PHY</a:t>
            </a:r>
            <a:r>
              <a:rPr sz="2900" spc="-15" dirty="0" smtClean="0">
                <a:latin typeface="Arial"/>
                <a:cs typeface="Arial"/>
              </a:rPr>
              <a:t>S</a:t>
            </a:r>
            <a:r>
              <a:rPr sz="2900" spc="0" dirty="0" smtClean="0">
                <a:latin typeface="Arial"/>
                <a:cs typeface="Arial"/>
              </a:rPr>
              <a:t>ICAL</a:t>
            </a:r>
            <a:r>
              <a:rPr sz="2900" spc="-110" dirty="0" smtClean="0">
                <a:latin typeface="Arial"/>
                <a:cs typeface="Arial"/>
              </a:rPr>
              <a:t> </a:t>
            </a:r>
            <a:r>
              <a:rPr sz="2900" spc="0" dirty="0" smtClean="0">
                <a:latin typeface="Arial"/>
                <a:cs typeface="Arial"/>
              </a:rPr>
              <a:t>ISOL</a:t>
            </a:r>
            <a:r>
              <a:rPr sz="2900" spc="-220" dirty="0" smtClean="0">
                <a:latin typeface="Arial"/>
                <a:cs typeface="Arial"/>
              </a:rPr>
              <a:t>A</a:t>
            </a:r>
            <a:r>
              <a:rPr sz="2900" spc="0" dirty="0" smtClean="0">
                <a:latin typeface="Arial"/>
                <a:cs typeface="Arial"/>
              </a:rPr>
              <a:t>TION</a:t>
            </a:r>
            <a:r>
              <a:rPr sz="2900" spc="-30" dirty="0" smtClean="0">
                <a:latin typeface="Arial"/>
                <a:cs typeface="Arial"/>
              </a:rPr>
              <a:t> </a:t>
            </a:r>
            <a:r>
              <a:rPr sz="2900" spc="0" dirty="0" smtClean="0">
                <a:latin typeface="Arial"/>
                <a:cs typeface="Arial"/>
              </a:rPr>
              <a:t>OF</a:t>
            </a:r>
            <a:r>
              <a:rPr sz="2900" spc="-20" dirty="0" smtClean="0">
                <a:latin typeface="Arial"/>
                <a:cs typeface="Arial"/>
              </a:rPr>
              <a:t> </a:t>
            </a:r>
            <a:r>
              <a:rPr sz="2900" spc="0" dirty="0" smtClean="0">
                <a:latin typeface="Arial"/>
                <a:cs typeface="Arial"/>
              </a:rPr>
              <a:t>CEL</a:t>
            </a:r>
            <a:r>
              <a:rPr sz="2900" spc="5" dirty="0" smtClean="0">
                <a:latin typeface="Arial"/>
                <a:cs typeface="Arial"/>
              </a:rPr>
              <a:t>L</a:t>
            </a:r>
            <a:r>
              <a:rPr sz="2900" spc="0" dirty="0" smtClean="0">
                <a:latin typeface="Arial"/>
                <a:cs typeface="Arial"/>
              </a:rPr>
              <a:t>S OF</a:t>
            </a:r>
            <a:r>
              <a:rPr sz="2900" spc="-20" dirty="0" smtClean="0">
                <a:latin typeface="Arial"/>
                <a:cs typeface="Arial"/>
              </a:rPr>
              <a:t> </a:t>
            </a:r>
            <a:r>
              <a:rPr sz="2900" spc="0" dirty="0" smtClean="0">
                <a:latin typeface="Arial"/>
                <a:cs typeface="Arial"/>
              </a:rPr>
              <a:t>INTERE</a:t>
            </a:r>
            <a:r>
              <a:rPr sz="2900" spc="-10" dirty="0" smtClean="0">
                <a:latin typeface="Arial"/>
                <a:cs typeface="Arial"/>
              </a:rPr>
              <a:t>S</a:t>
            </a:r>
            <a:r>
              <a:rPr sz="2900" spc="0" dirty="0" smtClean="0">
                <a:latin typeface="Arial"/>
                <a:cs typeface="Arial"/>
              </a:rPr>
              <a:t>T</a:t>
            </a:r>
            <a:endParaRPr sz="29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1524000"/>
            <a:ext cx="9144000" cy="1143000"/>
          </a:xfrm>
          <a:custGeom>
            <a:avLst/>
            <a:gdLst/>
            <a:ahLst/>
            <a:cxnLst/>
            <a:rect l="l" t="t" r="r" b="b"/>
            <a:pathLst>
              <a:path w="9144000" h="1143000">
                <a:moveTo>
                  <a:pt x="0" y="1143000"/>
                </a:moveTo>
                <a:lnTo>
                  <a:pt x="9144000" y="1143000"/>
                </a:lnTo>
                <a:lnTo>
                  <a:pt x="9144000" y="0"/>
                </a:lnTo>
                <a:lnTo>
                  <a:pt x="0" y="0"/>
                </a:lnTo>
                <a:lnTo>
                  <a:pt x="0" y="1143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0" y="1600200"/>
            <a:ext cx="1295400" cy="990600"/>
          </a:xfrm>
          <a:custGeom>
            <a:avLst/>
            <a:gdLst/>
            <a:ahLst/>
            <a:cxnLst/>
            <a:rect l="l" t="t" r="r" b="b"/>
            <a:pathLst>
              <a:path w="1295400" h="990600">
                <a:moveTo>
                  <a:pt x="0" y="990600"/>
                </a:moveTo>
                <a:lnTo>
                  <a:pt x="1295400" y="990600"/>
                </a:lnTo>
                <a:lnTo>
                  <a:pt x="1295400" y="0"/>
                </a:lnTo>
                <a:lnTo>
                  <a:pt x="0" y="0"/>
                </a:lnTo>
                <a:lnTo>
                  <a:pt x="0" y="990600"/>
                </a:lnTo>
                <a:close/>
              </a:path>
            </a:pathLst>
          </a:custGeom>
          <a:solidFill>
            <a:srgbClr val="DD804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371600" y="1600200"/>
            <a:ext cx="7772400" cy="990600"/>
          </a:xfrm>
          <a:custGeom>
            <a:avLst/>
            <a:gdLst/>
            <a:ahLst/>
            <a:cxnLst/>
            <a:rect l="l" t="t" r="r" b="b"/>
            <a:pathLst>
              <a:path w="7772400" h="990600">
                <a:moveTo>
                  <a:pt x="0" y="990600"/>
                </a:moveTo>
                <a:lnTo>
                  <a:pt x="7772400" y="990600"/>
                </a:lnTo>
                <a:lnTo>
                  <a:pt x="7772400" y="0"/>
                </a:lnTo>
                <a:lnTo>
                  <a:pt x="0" y="0"/>
                </a:lnTo>
                <a:lnTo>
                  <a:pt x="0" y="990600"/>
                </a:lnTo>
                <a:close/>
              </a:path>
            </a:pathLst>
          </a:custGeom>
          <a:solidFill>
            <a:srgbClr val="93B6D2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1450594" y="1410461"/>
            <a:ext cx="5129530" cy="134874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4400" dirty="0" smtClean="0">
                <a:solidFill>
                  <a:srgbClr val="FFFFFF"/>
                </a:solidFill>
                <a:latin typeface="Arial"/>
                <a:cs typeface="Arial"/>
              </a:rPr>
              <a:t>USES </a:t>
            </a:r>
            <a:r>
              <a:rPr sz="4400" spc="-20" dirty="0" smtClean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4400" spc="0" dirty="0" smtClean="0">
                <a:solidFill>
                  <a:srgbClr val="FFFFFF"/>
                </a:solidFill>
                <a:latin typeface="Arial"/>
                <a:cs typeface="Arial"/>
              </a:rPr>
              <a:t>F</a:t>
            </a:r>
            <a:endParaRPr sz="44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4400" dirty="0" smtClean="0">
                <a:solidFill>
                  <a:srgbClr val="FFFFFF"/>
                </a:solidFill>
                <a:latin typeface="Arial"/>
                <a:cs typeface="Arial"/>
              </a:rPr>
              <a:t>FLO</a:t>
            </a:r>
            <a:r>
              <a:rPr sz="4400" spc="-15" dirty="0" smtClean="0">
                <a:solidFill>
                  <a:srgbClr val="FFFFFF"/>
                </a:solidFill>
                <a:latin typeface="Arial"/>
                <a:cs typeface="Arial"/>
              </a:rPr>
              <a:t>W</a:t>
            </a:r>
            <a:r>
              <a:rPr sz="4400" spc="0" dirty="0" smtClean="0">
                <a:solidFill>
                  <a:srgbClr val="FFFFFF"/>
                </a:solidFill>
                <a:latin typeface="Arial"/>
                <a:cs typeface="Arial"/>
              </a:rPr>
              <a:t>CY</a:t>
            </a:r>
            <a:r>
              <a:rPr sz="4400" spc="-85" dirty="0" smtClean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sz="4400" spc="0" dirty="0" smtClean="0">
                <a:solidFill>
                  <a:srgbClr val="FFFFFF"/>
                </a:solidFill>
                <a:latin typeface="Arial"/>
                <a:cs typeface="Arial"/>
              </a:rPr>
              <a:t>OMET</a:t>
            </a:r>
            <a:r>
              <a:rPr sz="4400" spc="-90" dirty="0" smtClean="0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sz="4400" spc="0" dirty="0" smtClean="0">
                <a:solidFill>
                  <a:srgbClr val="FFFFFF"/>
                </a:solidFill>
                <a:latin typeface="Arial"/>
                <a:cs typeface="Arial"/>
              </a:rPr>
              <a:t>Y</a:t>
            </a:r>
            <a:endParaRPr sz="4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274065" rIns="0" bIns="0" rtlCol="0">
            <a:noAutofit/>
          </a:bodyPr>
          <a:lstStyle/>
          <a:p>
            <a:pPr marL="339090">
              <a:lnSpc>
                <a:spcPct val="100000"/>
              </a:lnSpc>
            </a:pPr>
            <a:r>
              <a:rPr sz="4400" dirty="0" smtClean="0">
                <a:solidFill>
                  <a:srgbClr val="775F54"/>
                </a:solidFill>
                <a:latin typeface="Arial"/>
                <a:cs typeface="Arial"/>
              </a:rPr>
              <a:t>AP</a:t>
            </a:r>
            <a:r>
              <a:rPr sz="4400" spc="5" dirty="0" smtClean="0">
                <a:solidFill>
                  <a:srgbClr val="775F54"/>
                </a:solidFill>
                <a:latin typeface="Arial"/>
                <a:cs typeface="Arial"/>
              </a:rPr>
              <a:t>P</a:t>
            </a:r>
            <a:r>
              <a:rPr sz="4400" spc="0" dirty="0" smtClean="0">
                <a:solidFill>
                  <a:srgbClr val="775F54"/>
                </a:solidFill>
                <a:latin typeface="Arial"/>
                <a:cs typeface="Arial"/>
              </a:rPr>
              <a:t>LIC</a:t>
            </a:r>
            <a:r>
              <a:rPr sz="4400" spc="-315" dirty="0" smtClean="0">
                <a:solidFill>
                  <a:srgbClr val="775F54"/>
                </a:solidFill>
                <a:latin typeface="Arial"/>
                <a:cs typeface="Arial"/>
              </a:rPr>
              <a:t>A</a:t>
            </a:r>
            <a:r>
              <a:rPr sz="4400" spc="0" dirty="0" smtClean="0">
                <a:solidFill>
                  <a:srgbClr val="775F54"/>
                </a:solidFill>
                <a:latin typeface="Arial"/>
                <a:cs typeface="Arial"/>
              </a:rPr>
              <a:t>TIONS</a:t>
            </a:r>
            <a:endParaRPr sz="44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91387" y="2206371"/>
            <a:ext cx="7021830" cy="334581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332740" indent="-320675">
              <a:lnSpc>
                <a:spcPct val="100000"/>
              </a:lnSpc>
              <a:buClr>
                <a:srgbClr val="DD8046"/>
              </a:buClr>
              <a:buSzPct val="60344"/>
              <a:buFont typeface="Wingdings"/>
              <a:buChar char=""/>
              <a:tabLst>
                <a:tab pos="332740" algn="l"/>
              </a:tabLst>
            </a:pPr>
            <a:r>
              <a:rPr sz="2900" spc="0" dirty="0" smtClean="0">
                <a:latin typeface="Arial"/>
                <a:cs typeface="Arial"/>
              </a:rPr>
              <a:t>ANA</a:t>
            </a:r>
            <a:r>
              <a:rPr sz="2900" spc="-220" dirty="0" smtClean="0">
                <a:latin typeface="Arial"/>
                <a:cs typeface="Arial"/>
              </a:rPr>
              <a:t>L</a:t>
            </a:r>
            <a:r>
              <a:rPr sz="2900" spc="0" dirty="0" smtClean="0">
                <a:latin typeface="Arial"/>
                <a:cs typeface="Arial"/>
              </a:rPr>
              <a:t>Y</a:t>
            </a:r>
            <a:r>
              <a:rPr sz="2900" spc="-10" dirty="0" smtClean="0">
                <a:latin typeface="Arial"/>
                <a:cs typeface="Arial"/>
              </a:rPr>
              <a:t>S</a:t>
            </a:r>
            <a:r>
              <a:rPr sz="2900" spc="0" dirty="0" smtClean="0">
                <a:latin typeface="Arial"/>
                <a:cs typeface="Arial"/>
              </a:rPr>
              <a:t>IS</a:t>
            </a:r>
            <a:endParaRPr sz="2900">
              <a:latin typeface="Arial"/>
              <a:cs typeface="Arial"/>
            </a:endParaRPr>
          </a:p>
          <a:p>
            <a:pPr>
              <a:lnSpc>
                <a:spcPts val="1200"/>
              </a:lnSpc>
              <a:spcBef>
                <a:spcPts val="71"/>
              </a:spcBef>
              <a:buClr>
                <a:srgbClr val="DD8046"/>
              </a:buClr>
              <a:buFont typeface="Wingdings"/>
              <a:buChar char=""/>
            </a:pPr>
            <a:endParaRPr sz="1200"/>
          </a:p>
          <a:p>
            <a:pPr marL="652780" lvl="1" indent="-274320">
              <a:lnSpc>
                <a:spcPct val="100000"/>
              </a:lnSpc>
              <a:buClr>
                <a:srgbClr val="93B6D2"/>
              </a:buClr>
              <a:buSzPct val="69230"/>
              <a:buFont typeface="Wingdings 2"/>
              <a:buChar char="□"/>
              <a:tabLst>
                <a:tab pos="652780" algn="l"/>
              </a:tabLst>
            </a:pPr>
            <a:r>
              <a:rPr sz="2600" spc="0" dirty="0" smtClean="0">
                <a:latin typeface="Arial"/>
                <a:cs typeface="Arial"/>
              </a:rPr>
              <a:t>Immu</a:t>
            </a:r>
            <a:r>
              <a:rPr sz="2600" spc="5" dirty="0" smtClean="0">
                <a:latin typeface="Arial"/>
                <a:cs typeface="Arial"/>
              </a:rPr>
              <a:t>n</a:t>
            </a:r>
            <a:r>
              <a:rPr sz="2600" spc="0" dirty="0" smtClean="0">
                <a:latin typeface="Arial"/>
                <a:cs typeface="Arial"/>
              </a:rPr>
              <a:t>o</a:t>
            </a:r>
            <a:r>
              <a:rPr sz="2600" spc="5" dirty="0" smtClean="0">
                <a:latin typeface="Arial"/>
                <a:cs typeface="Arial"/>
              </a:rPr>
              <a:t>p</a:t>
            </a:r>
            <a:r>
              <a:rPr sz="2600" spc="0" dirty="0" smtClean="0">
                <a:latin typeface="Arial"/>
                <a:cs typeface="Arial"/>
              </a:rPr>
              <a:t>h</a:t>
            </a:r>
            <a:r>
              <a:rPr sz="2600" spc="5" dirty="0" smtClean="0">
                <a:latin typeface="Arial"/>
                <a:cs typeface="Arial"/>
              </a:rPr>
              <a:t>e</a:t>
            </a:r>
            <a:r>
              <a:rPr sz="2600" spc="0" dirty="0" smtClean="0">
                <a:latin typeface="Arial"/>
                <a:cs typeface="Arial"/>
              </a:rPr>
              <a:t>n</a:t>
            </a:r>
            <a:r>
              <a:rPr sz="2600" spc="5" dirty="0" smtClean="0">
                <a:latin typeface="Arial"/>
                <a:cs typeface="Arial"/>
              </a:rPr>
              <a:t>o</a:t>
            </a:r>
            <a:r>
              <a:rPr sz="2600" spc="0" dirty="0" smtClean="0">
                <a:latin typeface="Arial"/>
                <a:cs typeface="Arial"/>
              </a:rPr>
              <a:t>typi</a:t>
            </a:r>
            <a:r>
              <a:rPr sz="2600" spc="5" dirty="0" smtClean="0">
                <a:latin typeface="Arial"/>
                <a:cs typeface="Arial"/>
              </a:rPr>
              <a:t>n</a:t>
            </a:r>
            <a:r>
              <a:rPr sz="2600" spc="0" dirty="0" smtClean="0">
                <a:latin typeface="Arial"/>
                <a:cs typeface="Arial"/>
              </a:rPr>
              <a:t>g</a:t>
            </a:r>
            <a:endParaRPr sz="2600">
              <a:latin typeface="Arial"/>
              <a:cs typeface="Arial"/>
            </a:endParaRPr>
          </a:p>
          <a:p>
            <a:pPr lvl="1">
              <a:lnSpc>
                <a:spcPts val="1200"/>
              </a:lnSpc>
              <a:spcBef>
                <a:spcPts val="26"/>
              </a:spcBef>
              <a:buClr>
                <a:srgbClr val="93B6D2"/>
              </a:buClr>
              <a:buFont typeface="Wingdings 2"/>
              <a:buChar char="□"/>
            </a:pPr>
            <a:endParaRPr sz="1200"/>
          </a:p>
          <a:p>
            <a:pPr marL="652780" lvl="1" indent="-274320">
              <a:lnSpc>
                <a:spcPct val="100000"/>
              </a:lnSpc>
              <a:buClr>
                <a:srgbClr val="93B6D2"/>
              </a:buClr>
              <a:buSzPct val="69230"/>
              <a:buFont typeface="Wingdings 2"/>
              <a:buChar char="□"/>
              <a:tabLst>
                <a:tab pos="652780" algn="l"/>
              </a:tabLst>
            </a:pPr>
            <a:r>
              <a:rPr sz="2600" spc="0" dirty="0" smtClean="0">
                <a:latin typeface="Arial"/>
                <a:cs typeface="Arial"/>
              </a:rPr>
              <a:t>D</a:t>
            </a:r>
            <a:r>
              <a:rPr sz="2600" spc="5" dirty="0" smtClean="0">
                <a:latin typeface="Arial"/>
                <a:cs typeface="Arial"/>
              </a:rPr>
              <a:t>y</a:t>
            </a:r>
            <a:r>
              <a:rPr sz="2600" spc="0" dirty="0" smtClean="0">
                <a:latin typeface="Arial"/>
                <a:cs typeface="Arial"/>
              </a:rPr>
              <a:t>es</a:t>
            </a:r>
            <a:r>
              <a:rPr sz="2600" spc="-20" dirty="0" smtClean="0">
                <a:latin typeface="Arial"/>
                <a:cs typeface="Arial"/>
              </a:rPr>
              <a:t> </a:t>
            </a:r>
            <a:r>
              <a:rPr sz="2600" spc="0" dirty="0" smtClean="0">
                <a:latin typeface="Arial"/>
                <a:cs typeface="Arial"/>
              </a:rPr>
              <a:t>that</a:t>
            </a:r>
            <a:r>
              <a:rPr sz="2600" spc="5" dirty="0" smtClean="0">
                <a:latin typeface="Arial"/>
                <a:cs typeface="Arial"/>
              </a:rPr>
              <a:t> </a:t>
            </a:r>
            <a:r>
              <a:rPr sz="2600" spc="0" dirty="0" smtClean="0">
                <a:latin typeface="Arial"/>
                <a:cs typeface="Arial"/>
              </a:rPr>
              <a:t>bind</a:t>
            </a:r>
            <a:r>
              <a:rPr sz="2600" spc="5" dirty="0" smtClean="0">
                <a:latin typeface="Arial"/>
                <a:cs typeface="Arial"/>
              </a:rPr>
              <a:t> </a:t>
            </a:r>
            <a:r>
              <a:rPr sz="2600" spc="-10" dirty="0" smtClean="0">
                <a:latin typeface="Arial"/>
                <a:cs typeface="Arial"/>
              </a:rPr>
              <a:t>t</a:t>
            </a:r>
            <a:r>
              <a:rPr sz="2600" spc="0" dirty="0" smtClean="0">
                <a:latin typeface="Arial"/>
                <a:cs typeface="Arial"/>
              </a:rPr>
              <a:t>o</a:t>
            </a:r>
            <a:r>
              <a:rPr sz="2600" spc="10" dirty="0" smtClean="0">
                <a:latin typeface="Arial"/>
                <a:cs typeface="Arial"/>
              </a:rPr>
              <a:t> </a:t>
            </a:r>
            <a:r>
              <a:rPr sz="2600" spc="0" dirty="0" smtClean="0">
                <a:latin typeface="Arial"/>
                <a:cs typeface="Arial"/>
              </a:rPr>
              <a:t>n</a:t>
            </a:r>
            <a:r>
              <a:rPr sz="2600" spc="5" dirty="0" smtClean="0">
                <a:latin typeface="Arial"/>
                <a:cs typeface="Arial"/>
              </a:rPr>
              <a:t>u</a:t>
            </a:r>
            <a:r>
              <a:rPr sz="2600" spc="0" dirty="0" smtClean="0">
                <a:latin typeface="Arial"/>
                <a:cs typeface="Arial"/>
              </a:rPr>
              <a:t>cl</a:t>
            </a:r>
            <a:r>
              <a:rPr sz="2600" spc="5" dirty="0" smtClean="0">
                <a:latin typeface="Arial"/>
                <a:cs typeface="Arial"/>
              </a:rPr>
              <a:t>e</a:t>
            </a:r>
            <a:r>
              <a:rPr sz="2600" spc="0" dirty="0" smtClean="0">
                <a:latin typeface="Arial"/>
                <a:cs typeface="Arial"/>
              </a:rPr>
              <a:t>ic</a:t>
            </a:r>
            <a:r>
              <a:rPr sz="2600" spc="-25" dirty="0" smtClean="0">
                <a:latin typeface="Arial"/>
                <a:cs typeface="Arial"/>
              </a:rPr>
              <a:t> </a:t>
            </a:r>
            <a:r>
              <a:rPr sz="2600" spc="0" dirty="0" smtClean="0">
                <a:latin typeface="Arial"/>
                <a:cs typeface="Arial"/>
              </a:rPr>
              <a:t>a</a:t>
            </a:r>
            <a:r>
              <a:rPr sz="2600" spc="5" dirty="0" smtClean="0">
                <a:latin typeface="Arial"/>
                <a:cs typeface="Arial"/>
              </a:rPr>
              <a:t>c</a:t>
            </a:r>
            <a:r>
              <a:rPr sz="2600" spc="0" dirty="0" smtClean="0">
                <a:latin typeface="Arial"/>
                <a:cs typeface="Arial"/>
              </a:rPr>
              <a:t>ids</a:t>
            </a:r>
            <a:r>
              <a:rPr sz="2600" spc="-10" dirty="0" smtClean="0">
                <a:latin typeface="Arial"/>
                <a:cs typeface="Arial"/>
              </a:rPr>
              <a:t> </a:t>
            </a:r>
            <a:r>
              <a:rPr sz="2600" spc="0" dirty="0" smtClean="0">
                <a:latin typeface="Arial"/>
                <a:cs typeface="Arial"/>
              </a:rPr>
              <a:t>(DN</a:t>
            </a:r>
            <a:r>
              <a:rPr sz="2600" spc="5" dirty="0" smtClean="0">
                <a:latin typeface="Arial"/>
                <a:cs typeface="Arial"/>
              </a:rPr>
              <a:t>A</a:t>
            </a:r>
            <a:r>
              <a:rPr sz="2600" spc="0" dirty="0" smtClean="0">
                <a:latin typeface="Arial"/>
                <a:cs typeface="Arial"/>
              </a:rPr>
              <a:t>,</a:t>
            </a:r>
            <a:r>
              <a:rPr sz="2600" spc="-20" dirty="0" smtClean="0">
                <a:latin typeface="Arial"/>
                <a:cs typeface="Arial"/>
              </a:rPr>
              <a:t> </a:t>
            </a:r>
            <a:r>
              <a:rPr sz="2600" spc="0" dirty="0" smtClean="0">
                <a:latin typeface="Arial"/>
                <a:cs typeface="Arial"/>
              </a:rPr>
              <a:t>R</a:t>
            </a:r>
            <a:r>
              <a:rPr sz="2600" spc="5" dirty="0" smtClean="0">
                <a:latin typeface="Arial"/>
                <a:cs typeface="Arial"/>
              </a:rPr>
              <a:t>N</a:t>
            </a:r>
            <a:r>
              <a:rPr sz="2600" spc="0" dirty="0" smtClean="0">
                <a:latin typeface="Arial"/>
                <a:cs typeface="Arial"/>
              </a:rPr>
              <a:t>A)</a:t>
            </a:r>
            <a:endParaRPr sz="2600">
              <a:latin typeface="Arial"/>
              <a:cs typeface="Arial"/>
            </a:endParaRPr>
          </a:p>
          <a:p>
            <a:pPr lvl="1">
              <a:lnSpc>
                <a:spcPts val="1200"/>
              </a:lnSpc>
              <a:spcBef>
                <a:spcPts val="23"/>
              </a:spcBef>
              <a:buClr>
                <a:srgbClr val="93B6D2"/>
              </a:buClr>
              <a:buFont typeface="Wingdings 2"/>
              <a:buChar char="□"/>
            </a:pPr>
            <a:endParaRPr sz="1200"/>
          </a:p>
          <a:p>
            <a:pPr marL="652780" lvl="1" indent="-274320">
              <a:lnSpc>
                <a:spcPct val="100000"/>
              </a:lnSpc>
              <a:buClr>
                <a:srgbClr val="93B6D2"/>
              </a:buClr>
              <a:buSzPct val="69230"/>
              <a:buFont typeface="Wingdings 2"/>
              <a:buChar char="□"/>
              <a:tabLst>
                <a:tab pos="652780" algn="l"/>
              </a:tabLst>
            </a:pPr>
            <a:r>
              <a:rPr sz="2600" spc="0" dirty="0" smtClean="0">
                <a:latin typeface="Arial"/>
                <a:cs typeface="Arial"/>
              </a:rPr>
              <a:t>F</a:t>
            </a:r>
            <a:r>
              <a:rPr sz="2600" spc="5" dirty="0" smtClean="0">
                <a:latin typeface="Arial"/>
                <a:cs typeface="Arial"/>
              </a:rPr>
              <a:t>u</a:t>
            </a:r>
            <a:r>
              <a:rPr sz="2600" spc="0" dirty="0" smtClean="0">
                <a:latin typeface="Arial"/>
                <a:cs typeface="Arial"/>
              </a:rPr>
              <a:t>n</a:t>
            </a:r>
            <a:r>
              <a:rPr sz="2600" spc="5" dirty="0" smtClean="0">
                <a:latin typeface="Arial"/>
                <a:cs typeface="Arial"/>
              </a:rPr>
              <a:t>c</a:t>
            </a:r>
            <a:r>
              <a:rPr sz="2600" spc="0" dirty="0" smtClean="0">
                <a:latin typeface="Arial"/>
                <a:cs typeface="Arial"/>
              </a:rPr>
              <a:t>tional</a:t>
            </a:r>
            <a:r>
              <a:rPr sz="2600" spc="-25" dirty="0" smtClean="0">
                <a:latin typeface="Arial"/>
                <a:cs typeface="Arial"/>
              </a:rPr>
              <a:t> </a:t>
            </a:r>
            <a:r>
              <a:rPr sz="2600" spc="0" dirty="0" smtClean="0">
                <a:latin typeface="Arial"/>
                <a:cs typeface="Arial"/>
              </a:rPr>
              <a:t>a</a:t>
            </a:r>
            <a:r>
              <a:rPr sz="2600" spc="5" dirty="0" smtClean="0">
                <a:latin typeface="Arial"/>
                <a:cs typeface="Arial"/>
              </a:rPr>
              <a:t>s</a:t>
            </a:r>
            <a:r>
              <a:rPr sz="2600" spc="0" dirty="0" smtClean="0">
                <a:latin typeface="Arial"/>
                <a:cs typeface="Arial"/>
              </a:rPr>
              <a:t>s</a:t>
            </a:r>
            <a:r>
              <a:rPr sz="2600" spc="5" dirty="0" smtClean="0">
                <a:latin typeface="Arial"/>
                <a:cs typeface="Arial"/>
              </a:rPr>
              <a:t>a</a:t>
            </a:r>
            <a:r>
              <a:rPr sz="2600" spc="0" dirty="0" smtClean="0">
                <a:latin typeface="Arial"/>
                <a:cs typeface="Arial"/>
              </a:rPr>
              <a:t>ys</a:t>
            </a:r>
            <a:endParaRPr sz="2600">
              <a:latin typeface="Arial"/>
              <a:cs typeface="Arial"/>
            </a:endParaRPr>
          </a:p>
          <a:p>
            <a:pPr lvl="1">
              <a:lnSpc>
                <a:spcPts val="1300"/>
              </a:lnSpc>
              <a:spcBef>
                <a:spcPts val="56"/>
              </a:spcBef>
              <a:buClr>
                <a:srgbClr val="93B6D2"/>
              </a:buClr>
              <a:buFont typeface="Wingdings 2"/>
              <a:buChar char="□"/>
            </a:pPr>
            <a:endParaRPr sz="1300"/>
          </a:p>
          <a:p>
            <a:pPr marL="332740" indent="-320675">
              <a:lnSpc>
                <a:spcPct val="100000"/>
              </a:lnSpc>
              <a:buClr>
                <a:srgbClr val="DD8046"/>
              </a:buClr>
              <a:buSzPct val="60344"/>
              <a:buFont typeface="Wingdings"/>
              <a:buChar char=""/>
              <a:tabLst>
                <a:tab pos="332740" algn="l"/>
              </a:tabLst>
            </a:pPr>
            <a:r>
              <a:rPr sz="2900" spc="0" dirty="0" smtClean="0">
                <a:latin typeface="Arial"/>
                <a:cs typeface="Arial"/>
              </a:rPr>
              <a:t>CELL</a:t>
            </a:r>
            <a:r>
              <a:rPr sz="2900" spc="-120" dirty="0" smtClean="0">
                <a:latin typeface="Arial"/>
                <a:cs typeface="Arial"/>
              </a:rPr>
              <a:t> </a:t>
            </a:r>
            <a:r>
              <a:rPr sz="2900" spc="0" dirty="0" smtClean="0">
                <a:latin typeface="Arial"/>
                <a:cs typeface="Arial"/>
              </a:rPr>
              <a:t>COUNTING</a:t>
            </a:r>
            <a:endParaRPr sz="2900">
              <a:latin typeface="Arial"/>
              <a:cs typeface="Arial"/>
            </a:endParaRPr>
          </a:p>
          <a:p>
            <a:pPr>
              <a:lnSpc>
                <a:spcPts val="1300"/>
              </a:lnSpc>
              <a:spcBef>
                <a:spcPts val="94"/>
              </a:spcBef>
              <a:buClr>
                <a:srgbClr val="DD8046"/>
              </a:buClr>
              <a:buFont typeface="Wingdings"/>
              <a:buChar char=""/>
            </a:pPr>
            <a:endParaRPr sz="1300"/>
          </a:p>
          <a:p>
            <a:pPr marL="332740" indent="-320675">
              <a:lnSpc>
                <a:spcPct val="100000"/>
              </a:lnSpc>
              <a:buClr>
                <a:srgbClr val="DD8046"/>
              </a:buClr>
              <a:buSzPct val="60344"/>
              <a:buFont typeface="Wingdings"/>
              <a:buChar char=""/>
              <a:tabLst>
                <a:tab pos="332740" algn="l"/>
              </a:tabLst>
            </a:pPr>
            <a:r>
              <a:rPr sz="2900" spc="0" dirty="0" smtClean="0">
                <a:latin typeface="Arial"/>
                <a:cs typeface="Arial"/>
              </a:rPr>
              <a:t>CELL</a:t>
            </a:r>
            <a:r>
              <a:rPr sz="2900" spc="-114" dirty="0" smtClean="0">
                <a:latin typeface="Arial"/>
                <a:cs typeface="Arial"/>
              </a:rPr>
              <a:t> </a:t>
            </a:r>
            <a:r>
              <a:rPr sz="2900" spc="0" dirty="0" smtClean="0">
                <a:latin typeface="Arial"/>
                <a:cs typeface="Arial"/>
              </a:rPr>
              <a:t>SO</a:t>
            </a:r>
            <a:r>
              <a:rPr sz="2900" spc="-55" dirty="0" smtClean="0">
                <a:latin typeface="Arial"/>
                <a:cs typeface="Arial"/>
              </a:rPr>
              <a:t>R</a:t>
            </a:r>
            <a:r>
              <a:rPr sz="2900" spc="0" dirty="0" smtClean="0">
                <a:latin typeface="Arial"/>
                <a:cs typeface="Arial"/>
              </a:rPr>
              <a:t>TING</a:t>
            </a:r>
            <a:endParaRPr sz="29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274065" rIns="0" bIns="0" rtlCol="0">
            <a:noAutofit/>
          </a:bodyPr>
          <a:lstStyle/>
          <a:p>
            <a:pPr marL="339090">
              <a:lnSpc>
                <a:spcPct val="100000"/>
              </a:lnSpc>
            </a:pPr>
            <a:r>
              <a:rPr sz="4400" dirty="0" smtClean="0">
                <a:solidFill>
                  <a:srgbClr val="775F54"/>
                </a:solidFill>
                <a:latin typeface="Arial"/>
                <a:cs typeface="Arial"/>
              </a:rPr>
              <a:t>CLINI</a:t>
            </a:r>
            <a:r>
              <a:rPr sz="4400" spc="5" dirty="0" smtClean="0">
                <a:solidFill>
                  <a:srgbClr val="775F54"/>
                </a:solidFill>
                <a:latin typeface="Arial"/>
                <a:cs typeface="Arial"/>
              </a:rPr>
              <a:t>C</a:t>
            </a:r>
            <a:r>
              <a:rPr sz="4400" spc="0" dirty="0" smtClean="0">
                <a:solidFill>
                  <a:srgbClr val="775F54"/>
                </a:solidFill>
                <a:latin typeface="Arial"/>
                <a:cs typeface="Arial"/>
              </a:rPr>
              <a:t>AL</a:t>
            </a:r>
            <a:r>
              <a:rPr sz="4400" spc="-415" dirty="0" smtClean="0">
                <a:solidFill>
                  <a:srgbClr val="775F54"/>
                </a:solidFill>
                <a:latin typeface="Arial"/>
                <a:cs typeface="Arial"/>
              </a:rPr>
              <a:t> </a:t>
            </a:r>
            <a:r>
              <a:rPr sz="4400" spc="0" dirty="0" smtClean="0">
                <a:solidFill>
                  <a:srgbClr val="775F54"/>
                </a:solidFill>
                <a:latin typeface="Arial"/>
                <a:cs typeface="Arial"/>
              </a:rPr>
              <a:t>AP</a:t>
            </a:r>
            <a:r>
              <a:rPr sz="4400" spc="5" dirty="0" smtClean="0">
                <a:solidFill>
                  <a:srgbClr val="775F54"/>
                </a:solidFill>
                <a:latin typeface="Arial"/>
                <a:cs typeface="Arial"/>
              </a:rPr>
              <a:t>P</a:t>
            </a:r>
            <a:r>
              <a:rPr sz="4400" spc="0" dirty="0" smtClean="0">
                <a:solidFill>
                  <a:srgbClr val="775F54"/>
                </a:solidFill>
                <a:latin typeface="Arial"/>
                <a:cs typeface="Arial"/>
              </a:rPr>
              <a:t>LIC</a:t>
            </a:r>
            <a:r>
              <a:rPr sz="4400" spc="-315" dirty="0" smtClean="0">
                <a:solidFill>
                  <a:srgbClr val="775F54"/>
                </a:solidFill>
                <a:latin typeface="Arial"/>
                <a:cs typeface="Arial"/>
              </a:rPr>
              <a:t>A</a:t>
            </a:r>
            <a:r>
              <a:rPr sz="4400" spc="0" dirty="0" smtClean="0">
                <a:solidFill>
                  <a:srgbClr val="775F54"/>
                </a:solidFill>
                <a:latin typeface="Arial"/>
                <a:cs typeface="Arial"/>
              </a:rPr>
              <a:t>TIONS</a:t>
            </a:r>
            <a:endParaRPr sz="44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854958" y="1788414"/>
            <a:ext cx="4861560" cy="859536"/>
          </a:xfrm>
          <a:custGeom>
            <a:avLst/>
            <a:gdLst/>
            <a:ahLst/>
            <a:cxnLst/>
            <a:rect l="l" t="t" r="r" b="b"/>
            <a:pathLst>
              <a:path w="4861559" h="859536">
                <a:moveTo>
                  <a:pt x="4431792" y="0"/>
                </a:moveTo>
                <a:lnTo>
                  <a:pt x="4431792" y="107441"/>
                </a:lnTo>
                <a:lnTo>
                  <a:pt x="0" y="107441"/>
                </a:lnTo>
                <a:lnTo>
                  <a:pt x="0" y="752094"/>
                </a:lnTo>
                <a:lnTo>
                  <a:pt x="4431792" y="752094"/>
                </a:lnTo>
                <a:lnTo>
                  <a:pt x="4431792" y="859536"/>
                </a:lnTo>
                <a:lnTo>
                  <a:pt x="4861560" y="429768"/>
                </a:lnTo>
                <a:lnTo>
                  <a:pt x="4431792" y="0"/>
                </a:lnTo>
                <a:close/>
              </a:path>
            </a:pathLst>
          </a:custGeom>
          <a:solidFill>
            <a:srgbClr val="F1D7C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3853434" y="1865629"/>
            <a:ext cx="2343785" cy="28511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84785" indent="-172720">
              <a:lnSpc>
                <a:spcPct val="100000"/>
              </a:lnSpc>
              <a:buFont typeface="Arial"/>
              <a:buChar char="•"/>
              <a:tabLst>
                <a:tab pos="184785" algn="l"/>
              </a:tabLst>
            </a:pPr>
            <a:r>
              <a:rPr sz="1800" spc="0" dirty="0" smtClean="0">
                <a:latin typeface="Arial"/>
                <a:cs typeface="Arial"/>
              </a:rPr>
              <a:t>A</a:t>
            </a:r>
            <a:r>
              <a:rPr sz="1800" spc="-10" dirty="0" smtClean="0">
                <a:latin typeface="Arial"/>
                <a:cs typeface="Arial"/>
              </a:rPr>
              <a:t>b</a:t>
            </a:r>
            <a:r>
              <a:rPr sz="1800" spc="0" dirty="0" smtClean="0">
                <a:latin typeface="Arial"/>
                <a:cs typeface="Arial"/>
              </a:rPr>
              <a:t>so</a:t>
            </a:r>
            <a:r>
              <a:rPr sz="1800" spc="-10" dirty="0" smtClean="0">
                <a:latin typeface="Arial"/>
                <a:cs typeface="Arial"/>
              </a:rPr>
              <a:t>l</a:t>
            </a:r>
            <a:r>
              <a:rPr sz="1800" spc="0" dirty="0" smtClean="0">
                <a:latin typeface="Arial"/>
                <a:cs typeface="Arial"/>
              </a:rPr>
              <a:t>ute</a:t>
            </a:r>
            <a:r>
              <a:rPr sz="1800" spc="5" dirty="0" smtClean="0">
                <a:latin typeface="Arial"/>
                <a:cs typeface="Arial"/>
              </a:rPr>
              <a:t> </a:t>
            </a:r>
            <a:r>
              <a:rPr sz="1800" spc="0" dirty="0" smtClean="0">
                <a:latin typeface="Arial"/>
                <a:cs typeface="Arial"/>
              </a:rPr>
              <a:t>C</a:t>
            </a:r>
            <a:r>
              <a:rPr sz="1800" spc="-10" dirty="0" smtClean="0">
                <a:latin typeface="Arial"/>
                <a:cs typeface="Arial"/>
              </a:rPr>
              <a:t>D</a:t>
            </a:r>
            <a:r>
              <a:rPr sz="1800" spc="0" dirty="0" smtClean="0">
                <a:latin typeface="Arial"/>
                <a:cs typeface="Arial"/>
              </a:rPr>
              <a:t>4</a:t>
            </a:r>
            <a:r>
              <a:rPr sz="1800" spc="5" dirty="0" smtClean="0">
                <a:latin typeface="Arial"/>
                <a:cs typeface="Arial"/>
              </a:rPr>
              <a:t> </a:t>
            </a:r>
            <a:r>
              <a:rPr sz="1800" spc="0" dirty="0" smtClean="0">
                <a:latin typeface="Arial"/>
                <a:cs typeface="Arial"/>
              </a:rPr>
              <a:t>co</a:t>
            </a:r>
            <a:r>
              <a:rPr sz="1800" spc="-10" dirty="0" smtClean="0">
                <a:latin typeface="Arial"/>
                <a:cs typeface="Arial"/>
              </a:rPr>
              <a:t>u</a:t>
            </a:r>
            <a:r>
              <a:rPr sz="1800" spc="0" dirty="0" smtClean="0">
                <a:latin typeface="Arial"/>
                <a:cs typeface="Arial"/>
              </a:rPr>
              <a:t>nts</a:t>
            </a:r>
            <a:endParaRPr sz="180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613409" y="1788414"/>
            <a:ext cx="3241548" cy="859536"/>
          </a:xfrm>
          <a:custGeom>
            <a:avLst/>
            <a:gdLst/>
            <a:ahLst/>
            <a:cxnLst/>
            <a:rect l="l" t="t" r="r" b="b"/>
            <a:pathLst>
              <a:path w="3241548" h="859536">
                <a:moveTo>
                  <a:pt x="3098291" y="0"/>
                </a:moveTo>
                <a:lnTo>
                  <a:pt x="129256" y="675"/>
                </a:lnTo>
                <a:lnTo>
                  <a:pt x="87954" y="11063"/>
                </a:lnTo>
                <a:lnTo>
                  <a:pt x="52416" y="32476"/>
                </a:lnTo>
                <a:lnTo>
                  <a:pt x="24603" y="62954"/>
                </a:lnTo>
                <a:lnTo>
                  <a:pt x="6477" y="100534"/>
                </a:lnTo>
                <a:lnTo>
                  <a:pt x="0" y="143256"/>
                </a:lnTo>
                <a:lnTo>
                  <a:pt x="659" y="716280"/>
                </a:lnTo>
                <a:lnTo>
                  <a:pt x="6278" y="758357"/>
                </a:lnTo>
                <a:lnTo>
                  <a:pt x="24234" y="796035"/>
                </a:lnTo>
                <a:lnTo>
                  <a:pt x="51908" y="826640"/>
                </a:lnTo>
                <a:lnTo>
                  <a:pt x="87339" y="848213"/>
                </a:lnTo>
                <a:lnTo>
                  <a:pt x="128565" y="858792"/>
                </a:lnTo>
                <a:lnTo>
                  <a:pt x="143256" y="859536"/>
                </a:lnTo>
                <a:lnTo>
                  <a:pt x="3112291" y="858860"/>
                </a:lnTo>
                <a:lnTo>
                  <a:pt x="3153593" y="848472"/>
                </a:lnTo>
                <a:lnTo>
                  <a:pt x="3189131" y="827059"/>
                </a:lnTo>
                <a:lnTo>
                  <a:pt x="3216944" y="796581"/>
                </a:lnTo>
                <a:lnTo>
                  <a:pt x="3235070" y="759001"/>
                </a:lnTo>
                <a:lnTo>
                  <a:pt x="3241548" y="716280"/>
                </a:lnTo>
                <a:lnTo>
                  <a:pt x="3240888" y="143256"/>
                </a:lnTo>
                <a:lnTo>
                  <a:pt x="3235269" y="101178"/>
                </a:lnTo>
                <a:lnTo>
                  <a:pt x="3217313" y="63500"/>
                </a:lnTo>
                <a:lnTo>
                  <a:pt x="3189639" y="32895"/>
                </a:lnTo>
                <a:lnTo>
                  <a:pt x="3154208" y="11322"/>
                </a:lnTo>
                <a:lnTo>
                  <a:pt x="3112982" y="743"/>
                </a:lnTo>
                <a:lnTo>
                  <a:pt x="3098291" y="0"/>
                </a:lnTo>
                <a:close/>
              </a:path>
            </a:pathLst>
          </a:custGeom>
          <a:solidFill>
            <a:srgbClr val="C7733E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613409" y="1788414"/>
            <a:ext cx="3241548" cy="859536"/>
          </a:xfrm>
          <a:custGeom>
            <a:avLst/>
            <a:gdLst/>
            <a:ahLst/>
            <a:cxnLst/>
            <a:rect l="l" t="t" r="r" b="b"/>
            <a:pathLst>
              <a:path w="3241548" h="859536">
                <a:moveTo>
                  <a:pt x="0" y="143256"/>
                </a:moveTo>
                <a:lnTo>
                  <a:pt x="6477" y="100534"/>
                </a:lnTo>
                <a:lnTo>
                  <a:pt x="24603" y="62954"/>
                </a:lnTo>
                <a:lnTo>
                  <a:pt x="52416" y="32476"/>
                </a:lnTo>
                <a:lnTo>
                  <a:pt x="87954" y="11063"/>
                </a:lnTo>
                <a:lnTo>
                  <a:pt x="129256" y="675"/>
                </a:lnTo>
                <a:lnTo>
                  <a:pt x="3098291" y="0"/>
                </a:lnTo>
                <a:lnTo>
                  <a:pt x="3112982" y="743"/>
                </a:lnTo>
                <a:lnTo>
                  <a:pt x="3154208" y="11322"/>
                </a:lnTo>
                <a:lnTo>
                  <a:pt x="3189639" y="32895"/>
                </a:lnTo>
                <a:lnTo>
                  <a:pt x="3217313" y="63500"/>
                </a:lnTo>
                <a:lnTo>
                  <a:pt x="3235269" y="101178"/>
                </a:lnTo>
                <a:lnTo>
                  <a:pt x="3241548" y="716280"/>
                </a:lnTo>
                <a:lnTo>
                  <a:pt x="3240804" y="730970"/>
                </a:lnTo>
                <a:lnTo>
                  <a:pt x="3230225" y="772196"/>
                </a:lnTo>
                <a:lnTo>
                  <a:pt x="3208652" y="807627"/>
                </a:lnTo>
                <a:lnTo>
                  <a:pt x="3178047" y="835301"/>
                </a:lnTo>
                <a:lnTo>
                  <a:pt x="3140369" y="853257"/>
                </a:lnTo>
                <a:lnTo>
                  <a:pt x="143256" y="859536"/>
                </a:lnTo>
                <a:lnTo>
                  <a:pt x="128565" y="858792"/>
                </a:lnTo>
                <a:lnTo>
                  <a:pt x="87339" y="848213"/>
                </a:lnTo>
                <a:lnTo>
                  <a:pt x="51908" y="826640"/>
                </a:lnTo>
                <a:lnTo>
                  <a:pt x="24234" y="796035"/>
                </a:lnTo>
                <a:lnTo>
                  <a:pt x="6278" y="758357"/>
                </a:lnTo>
                <a:lnTo>
                  <a:pt x="0" y="143256"/>
                </a:lnTo>
                <a:close/>
              </a:path>
            </a:pathLst>
          </a:custGeom>
          <a:ln w="19811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1512569" y="1987803"/>
            <a:ext cx="1440815" cy="40576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2600" dirty="0" smtClean="0">
                <a:solidFill>
                  <a:srgbClr val="FFFFFF"/>
                </a:solidFill>
                <a:latin typeface="Arial"/>
                <a:cs typeface="Arial"/>
              </a:rPr>
              <a:t>HIV/A</a:t>
            </a:r>
            <a:r>
              <a:rPr sz="2600" spc="-10" dirty="0" smtClean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2600" spc="0" dirty="0" smtClean="0">
                <a:solidFill>
                  <a:srgbClr val="FFFFFF"/>
                </a:solidFill>
                <a:latin typeface="Arial"/>
                <a:cs typeface="Arial"/>
              </a:rPr>
              <a:t>DS</a:t>
            </a:r>
            <a:endParaRPr sz="2600">
              <a:latin typeface="Arial"/>
              <a:cs typeface="Arial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3854958" y="2733294"/>
            <a:ext cx="4861560" cy="859535"/>
          </a:xfrm>
          <a:custGeom>
            <a:avLst/>
            <a:gdLst/>
            <a:ahLst/>
            <a:cxnLst/>
            <a:rect l="l" t="t" r="r" b="b"/>
            <a:pathLst>
              <a:path w="4861559" h="859535">
                <a:moveTo>
                  <a:pt x="4431792" y="0"/>
                </a:moveTo>
                <a:lnTo>
                  <a:pt x="4431792" y="107441"/>
                </a:lnTo>
                <a:lnTo>
                  <a:pt x="0" y="107441"/>
                </a:lnTo>
                <a:lnTo>
                  <a:pt x="0" y="752093"/>
                </a:lnTo>
                <a:lnTo>
                  <a:pt x="4431792" y="752093"/>
                </a:lnTo>
                <a:lnTo>
                  <a:pt x="4431792" y="859535"/>
                </a:lnTo>
                <a:lnTo>
                  <a:pt x="4861560" y="429767"/>
                </a:lnTo>
                <a:lnTo>
                  <a:pt x="4431792" y="0"/>
                </a:lnTo>
                <a:close/>
              </a:path>
            </a:pathLst>
          </a:custGeom>
          <a:solidFill>
            <a:srgbClr val="F1D7C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3853434" y="2811145"/>
            <a:ext cx="1759585" cy="28511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84785" indent="-172720">
              <a:lnSpc>
                <a:spcPct val="100000"/>
              </a:lnSpc>
              <a:buFont typeface="Arial"/>
              <a:buChar char="•"/>
              <a:tabLst>
                <a:tab pos="184785" algn="l"/>
              </a:tabLst>
            </a:pPr>
            <a:r>
              <a:rPr sz="1800" spc="0" dirty="0" smtClean="0">
                <a:latin typeface="Arial"/>
                <a:cs typeface="Arial"/>
              </a:rPr>
              <a:t>H</a:t>
            </a:r>
            <a:r>
              <a:rPr sz="1800" spc="-10" dirty="0" smtClean="0">
                <a:latin typeface="Arial"/>
                <a:cs typeface="Arial"/>
              </a:rPr>
              <a:t>L</a:t>
            </a:r>
            <a:r>
              <a:rPr sz="1800" spc="0" dirty="0" smtClean="0">
                <a:latin typeface="Arial"/>
                <a:cs typeface="Arial"/>
              </a:rPr>
              <a:t>A</a:t>
            </a:r>
            <a:r>
              <a:rPr sz="1800" spc="-100" dirty="0" smtClean="0">
                <a:latin typeface="Arial"/>
                <a:cs typeface="Arial"/>
              </a:rPr>
              <a:t> </a:t>
            </a:r>
            <a:r>
              <a:rPr sz="1800" spc="0" dirty="0" smtClean="0">
                <a:latin typeface="Arial"/>
                <a:cs typeface="Arial"/>
              </a:rPr>
              <a:t>B27</a:t>
            </a:r>
            <a:r>
              <a:rPr sz="1800" spc="5" dirty="0" smtClean="0">
                <a:latin typeface="Arial"/>
                <a:cs typeface="Arial"/>
              </a:rPr>
              <a:t> </a:t>
            </a:r>
            <a:r>
              <a:rPr sz="1800" spc="0" dirty="0" smtClean="0">
                <a:latin typeface="Arial"/>
                <a:cs typeface="Arial"/>
              </a:rPr>
              <a:t>ass</a:t>
            </a:r>
            <a:r>
              <a:rPr sz="1800" spc="-10" dirty="0" smtClean="0">
                <a:latin typeface="Arial"/>
                <a:cs typeface="Arial"/>
              </a:rPr>
              <a:t>a</a:t>
            </a:r>
            <a:r>
              <a:rPr sz="1800" spc="0" dirty="0" smtClean="0">
                <a:latin typeface="Arial"/>
                <a:cs typeface="Arial"/>
              </a:rPr>
              <a:t>y</a:t>
            </a:r>
            <a:endParaRPr sz="1800">
              <a:latin typeface="Arial"/>
              <a:cs typeface="Arial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613409" y="2733294"/>
            <a:ext cx="3241548" cy="859535"/>
          </a:xfrm>
          <a:custGeom>
            <a:avLst/>
            <a:gdLst/>
            <a:ahLst/>
            <a:cxnLst/>
            <a:rect l="l" t="t" r="r" b="b"/>
            <a:pathLst>
              <a:path w="3241548" h="859535">
                <a:moveTo>
                  <a:pt x="3098291" y="0"/>
                </a:moveTo>
                <a:lnTo>
                  <a:pt x="129256" y="675"/>
                </a:lnTo>
                <a:lnTo>
                  <a:pt x="87954" y="11063"/>
                </a:lnTo>
                <a:lnTo>
                  <a:pt x="52416" y="32476"/>
                </a:lnTo>
                <a:lnTo>
                  <a:pt x="24603" y="62954"/>
                </a:lnTo>
                <a:lnTo>
                  <a:pt x="6477" y="100534"/>
                </a:lnTo>
                <a:lnTo>
                  <a:pt x="0" y="143255"/>
                </a:lnTo>
                <a:lnTo>
                  <a:pt x="659" y="716279"/>
                </a:lnTo>
                <a:lnTo>
                  <a:pt x="6278" y="758357"/>
                </a:lnTo>
                <a:lnTo>
                  <a:pt x="24234" y="796035"/>
                </a:lnTo>
                <a:lnTo>
                  <a:pt x="51908" y="826640"/>
                </a:lnTo>
                <a:lnTo>
                  <a:pt x="87339" y="848213"/>
                </a:lnTo>
                <a:lnTo>
                  <a:pt x="128565" y="858792"/>
                </a:lnTo>
                <a:lnTo>
                  <a:pt x="143256" y="859535"/>
                </a:lnTo>
                <a:lnTo>
                  <a:pt x="3112291" y="858860"/>
                </a:lnTo>
                <a:lnTo>
                  <a:pt x="3153593" y="848472"/>
                </a:lnTo>
                <a:lnTo>
                  <a:pt x="3189131" y="827059"/>
                </a:lnTo>
                <a:lnTo>
                  <a:pt x="3216944" y="796581"/>
                </a:lnTo>
                <a:lnTo>
                  <a:pt x="3235070" y="759001"/>
                </a:lnTo>
                <a:lnTo>
                  <a:pt x="3241548" y="716279"/>
                </a:lnTo>
                <a:lnTo>
                  <a:pt x="3240888" y="143255"/>
                </a:lnTo>
                <a:lnTo>
                  <a:pt x="3235269" y="101178"/>
                </a:lnTo>
                <a:lnTo>
                  <a:pt x="3217313" y="63500"/>
                </a:lnTo>
                <a:lnTo>
                  <a:pt x="3189639" y="32895"/>
                </a:lnTo>
                <a:lnTo>
                  <a:pt x="3154208" y="11322"/>
                </a:lnTo>
                <a:lnTo>
                  <a:pt x="3112982" y="743"/>
                </a:lnTo>
                <a:lnTo>
                  <a:pt x="3098291" y="0"/>
                </a:lnTo>
                <a:close/>
              </a:path>
            </a:pathLst>
          </a:custGeom>
          <a:solidFill>
            <a:srgbClr val="D1825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613409" y="2733294"/>
            <a:ext cx="3241548" cy="859535"/>
          </a:xfrm>
          <a:custGeom>
            <a:avLst/>
            <a:gdLst/>
            <a:ahLst/>
            <a:cxnLst/>
            <a:rect l="l" t="t" r="r" b="b"/>
            <a:pathLst>
              <a:path w="3241548" h="859535">
                <a:moveTo>
                  <a:pt x="0" y="143255"/>
                </a:moveTo>
                <a:lnTo>
                  <a:pt x="6477" y="100534"/>
                </a:lnTo>
                <a:lnTo>
                  <a:pt x="24603" y="62954"/>
                </a:lnTo>
                <a:lnTo>
                  <a:pt x="52416" y="32476"/>
                </a:lnTo>
                <a:lnTo>
                  <a:pt x="87954" y="11063"/>
                </a:lnTo>
                <a:lnTo>
                  <a:pt x="129256" y="675"/>
                </a:lnTo>
                <a:lnTo>
                  <a:pt x="3098291" y="0"/>
                </a:lnTo>
                <a:lnTo>
                  <a:pt x="3112982" y="743"/>
                </a:lnTo>
                <a:lnTo>
                  <a:pt x="3154208" y="11322"/>
                </a:lnTo>
                <a:lnTo>
                  <a:pt x="3189639" y="32895"/>
                </a:lnTo>
                <a:lnTo>
                  <a:pt x="3217313" y="63500"/>
                </a:lnTo>
                <a:lnTo>
                  <a:pt x="3235269" y="101178"/>
                </a:lnTo>
                <a:lnTo>
                  <a:pt x="3241548" y="716279"/>
                </a:lnTo>
                <a:lnTo>
                  <a:pt x="3240804" y="730970"/>
                </a:lnTo>
                <a:lnTo>
                  <a:pt x="3230225" y="772196"/>
                </a:lnTo>
                <a:lnTo>
                  <a:pt x="3208652" y="807627"/>
                </a:lnTo>
                <a:lnTo>
                  <a:pt x="3178047" y="835301"/>
                </a:lnTo>
                <a:lnTo>
                  <a:pt x="3140369" y="853257"/>
                </a:lnTo>
                <a:lnTo>
                  <a:pt x="143256" y="859535"/>
                </a:lnTo>
                <a:lnTo>
                  <a:pt x="128565" y="858792"/>
                </a:lnTo>
                <a:lnTo>
                  <a:pt x="87339" y="848213"/>
                </a:lnTo>
                <a:lnTo>
                  <a:pt x="51908" y="826640"/>
                </a:lnTo>
                <a:lnTo>
                  <a:pt x="24234" y="796035"/>
                </a:lnTo>
                <a:lnTo>
                  <a:pt x="6278" y="758357"/>
                </a:lnTo>
                <a:lnTo>
                  <a:pt x="0" y="143255"/>
                </a:lnTo>
                <a:close/>
              </a:path>
            </a:pathLst>
          </a:custGeom>
          <a:ln w="19812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1494282" y="2933319"/>
            <a:ext cx="1476375" cy="40576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2600" dirty="0" smtClean="0">
                <a:solidFill>
                  <a:srgbClr val="FFFFFF"/>
                </a:solidFill>
                <a:latin typeface="Arial"/>
                <a:cs typeface="Arial"/>
              </a:rPr>
              <a:t>J</a:t>
            </a:r>
            <a:r>
              <a:rPr sz="2600" spc="5" dirty="0" smtClean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2600" spc="0" dirty="0" smtClean="0">
                <a:solidFill>
                  <a:srgbClr val="FFFFFF"/>
                </a:solidFill>
                <a:latin typeface="Arial"/>
                <a:cs typeface="Arial"/>
              </a:rPr>
              <a:t>int</a:t>
            </a:r>
            <a:r>
              <a:rPr sz="2600" spc="-2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600" spc="0" dirty="0" smtClean="0">
                <a:solidFill>
                  <a:srgbClr val="FFFFFF"/>
                </a:solidFill>
                <a:latin typeface="Arial"/>
                <a:cs typeface="Arial"/>
              </a:rPr>
              <a:t>Pain</a:t>
            </a:r>
            <a:endParaRPr sz="2600">
              <a:latin typeface="Arial"/>
              <a:cs typeface="Arial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3854958" y="3678173"/>
            <a:ext cx="4861560" cy="859536"/>
          </a:xfrm>
          <a:custGeom>
            <a:avLst/>
            <a:gdLst/>
            <a:ahLst/>
            <a:cxnLst/>
            <a:rect l="l" t="t" r="r" b="b"/>
            <a:pathLst>
              <a:path w="4861559" h="859536">
                <a:moveTo>
                  <a:pt x="4431792" y="0"/>
                </a:moveTo>
                <a:lnTo>
                  <a:pt x="4431792" y="107442"/>
                </a:lnTo>
                <a:lnTo>
                  <a:pt x="0" y="107442"/>
                </a:lnTo>
                <a:lnTo>
                  <a:pt x="0" y="752094"/>
                </a:lnTo>
                <a:lnTo>
                  <a:pt x="4431792" y="752094"/>
                </a:lnTo>
                <a:lnTo>
                  <a:pt x="4431792" y="859536"/>
                </a:lnTo>
                <a:lnTo>
                  <a:pt x="4861560" y="429768"/>
                </a:lnTo>
                <a:lnTo>
                  <a:pt x="4431792" y="0"/>
                </a:lnTo>
                <a:close/>
              </a:path>
            </a:pathLst>
          </a:custGeom>
          <a:solidFill>
            <a:srgbClr val="F1D7C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" name="object 14"/>
          <p:cNvSpPr txBox="1"/>
          <p:nvPr/>
        </p:nvSpPr>
        <p:spPr>
          <a:xfrm>
            <a:off x="3853434" y="3756659"/>
            <a:ext cx="3052445" cy="56261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84785" indent="-172720">
              <a:lnSpc>
                <a:spcPct val="100000"/>
              </a:lnSpc>
              <a:buFont typeface="Arial"/>
              <a:buChar char="•"/>
              <a:tabLst>
                <a:tab pos="184785" algn="l"/>
              </a:tabLst>
            </a:pPr>
            <a:r>
              <a:rPr sz="1800" spc="0" dirty="0" smtClean="0">
                <a:latin typeface="Arial"/>
                <a:cs typeface="Arial"/>
              </a:rPr>
              <a:t>D</a:t>
            </a:r>
            <a:r>
              <a:rPr sz="1800" spc="-10" dirty="0" smtClean="0">
                <a:latin typeface="Arial"/>
                <a:cs typeface="Arial"/>
              </a:rPr>
              <a:t>i</a:t>
            </a:r>
            <a:r>
              <a:rPr sz="1800" spc="0" dirty="0" smtClean="0">
                <a:latin typeface="Arial"/>
                <a:cs typeface="Arial"/>
              </a:rPr>
              <a:t>a</a:t>
            </a:r>
            <a:r>
              <a:rPr sz="1800" spc="-10" dirty="0" smtClean="0">
                <a:latin typeface="Arial"/>
                <a:cs typeface="Arial"/>
              </a:rPr>
              <a:t>g</a:t>
            </a:r>
            <a:r>
              <a:rPr sz="1800" spc="0" dirty="0" smtClean="0">
                <a:latin typeface="Arial"/>
                <a:cs typeface="Arial"/>
              </a:rPr>
              <a:t>n</a:t>
            </a:r>
            <a:r>
              <a:rPr sz="1800" spc="-10" dirty="0" smtClean="0">
                <a:latin typeface="Arial"/>
                <a:cs typeface="Arial"/>
              </a:rPr>
              <a:t>o</a:t>
            </a:r>
            <a:r>
              <a:rPr sz="1800" spc="0" dirty="0" smtClean="0">
                <a:latin typeface="Arial"/>
                <a:cs typeface="Arial"/>
              </a:rPr>
              <a:t>sis</a:t>
            </a:r>
            <a:r>
              <a:rPr sz="1800" spc="20" dirty="0" smtClean="0">
                <a:latin typeface="Arial"/>
                <a:cs typeface="Arial"/>
              </a:rPr>
              <a:t> </a:t>
            </a:r>
            <a:r>
              <a:rPr sz="1800" spc="0" dirty="0" smtClean="0">
                <a:latin typeface="Arial"/>
                <a:cs typeface="Arial"/>
              </a:rPr>
              <a:t>a</a:t>
            </a:r>
            <a:r>
              <a:rPr sz="1800" spc="-10" dirty="0" smtClean="0">
                <a:latin typeface="Arial"/>
                <a:cs typeface="Arial"/>
              </a:rPr>
              <a:t>n</a:t>
            </a:r>
            <a:r>
              <a:rPr sz="1800" spc="0" dirty="0" smtClean="0">
                <a:latin typeface="Arial"/>
                <a:cs typeface="Arial"/>
              </a:rPr>
              <a:t>d</a:t>
            </a:r>
            <a:r>
              <a:rPr sz="1800" spc="5" dirty="0" smtClean="0">
                <a:latin typeface="Arial"/>
                <a:cs typeface="Arial"/>
              </a:rPr>
              <a:t> </a:t>
            </a:r>
            <a:r>
              <a:rPr sz="1800" spc="0" dirty="0" smtClean="0">
                <a:latin typeface="Arial"/>
                <a:cs typeface="Arial"/>
              </a:rPr>
              <a:t>C</a:t>
            </a:r>
            <a:r>
              <a:rPr sz="1800" spc="-10" dirty="0" smtClean="0">
                <a:latin typeface="Arial"/>
                <a:cs typeface="Arial"/>
              </a:rPr>
              <a:t>l</a:t>
            </a:r>
            <a:r>
              <a:rPr sz="1800" spc="0" dirty="0" smtClean="0">
                <a:latin typeface="Arial"/>
                <a:cs typeface="Arial"/>
              </a:rPr>
              <a:t>ass</a:t>
            </a:r>
            <a:r>
              <a:rPr sz="1800" spc="-10" dirty="0" smtClean="0">
                <a:latin typeface="Arial"/>
                <a:cs typeface="Arial"/>
              </a:rPr>
              <a:t>i</a:t>
            </a:r>
            <a:r>
              <a:rPr sz="1800" spc="0" dirty="0" smtClean="0">
                <a:latin typeface="Arial"/>
                <a:cs typeface="Arial"/>
              </a:rPr>
              <a:t>ficati</a:t>
            </a:r>
            <a:r>
              <a:rPr sz="1800" spc="-10" dirty="0" smtClean="0">
                <a:latin typeface="Arial"/>
                <a:cs typeface="Arial"/>
              </a:rPr>
              <a:t>o</a:t>
            </a:r>
            <a:r>
              <a:rPr sz="1800" spc="0" dirty="0" smtClean="0">
                <a:latin typeface="Arial"/>
                <a:cs typeface="Arial"/>
              </a:rPr>
              <a:t>n</a:t>
            </a:r>
            <a:endParaRPr sz="1800">
              <a:latin typeface="Arial"/>
              <a:cs typeface="Arial"/>
            </a:endParaRPr>
          </a:p>
          <a:p>
            <a:pPr marL="184785" indent="-172720">
              <a:lnSpc>
                <a:spcPct val="100000"/>
              </a:lnSpc>
              <a:spcBef>
                <a:spcPts val="20"/>
              </a:spcBef>
              <a:buFont typeface="Arial"/>
              <a:buChar char="•"/>
              <a:tabLst>
                <a:tab pos="184785" algn="l"/>
              </a:tabLst>
            </a:pPr>
            <a:r>
              <a:rPr sz="1800" spc="0" dirty="0" smtClean="0">
                <a:latin typeface="Arial"/>
                <a:cs typeface="Arial"/>
              </a:rPr>
              <a:t>D</a:t>
            </a:r>
            <a:r>
              <a:rPr sz="1800" spc="-10" dirty="0" smtClean="0">
                <a:latin typeface="Arial"/>
                <a:cs typeface="Arial"/>
              </a:rPr>
              <a:t>e</a:t>
            </a:r>
            <a:r>
              <a:rPr sz="1800" spc="0" dirty="0" smtClean="0">
                <a:latin typeface="Arial"/>
                <a:cs typeface="Arial"/>
              </a:rPr>
              <a:t>tecti</a:t>
            </a:r>
            <a:r>
              <a:rPr sz="1800" spc="-10" dirty="0" smtClean="0">
                <a:latin typeface="Arial"/>
                <a:cs typeface="Arial"/>
              </a:rPr>
              <a:t>o</a:t>
            </a:r>
            <a:r>
              <a:rPr sz="1800" spc="0" dirty="0" smtClean="0">
                <a:latin typeface="Arial"/>
                <a:cs typeface="Arial"/>
              </a:rPr>
              <a:t>n</a:t>
            </a:r>
            <a:r>
              <a:rPr sz="1800" spc="5" dirty="0" smtClean="0">
                <a:latin typeface="Arial"/>
                <a:cs typeface="Arial"/>
              </a:rPr>
              <a:t> </a:t>
            </a:r>
            <a:r>
              <a:rPr sz="1800" spc="0" dirty="0" smtClean="0">
                <a:latin typeface="Arial"/>
                <a:cs typeface="Arial"/>
              </a:rPr>
              <a:t>of MRD</a:t>
            </a:r>
            <a:endParaRPr sz="1800">
              <a:latin typeface="Arial"/>
              <a:cs typeface="Arial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613409" y="3678173"/>
            <a:ext cx="3241548" cy="859536"/>
          </a:xfrm>
          <a:custGeom>
            <a:avLst/>
            <a:gdLst/>
            <a:ahLst/>
            <a:cxnLst/>
            <a:rect l="l" t="t" r="r" b="b"/>
            <a:pathLst>
              <a:path w="3241548" h="859536">
                <a:moveTo>
                  <a:pt x="3098291" y="0"/>
                </a:moveTo>
                <a:lnTo>
                  <a:pt x="129256" y="675"/>
                </a:lnTo>
                <a:lnTo>
                  <a:pt x="87954" y="11063"/>
                </a:lnTo>
                <a:lnTo>
                  <a:pt x="52416" y="32476"/>
                </a:lnTo>
                <a:lnTo>
                  <a:pt x="24603" y="62954"/>
                </a:lnTo>
                <a:lnTo>
                  <a:pt x="6477" y="100534"/>
                </a:lnTo>
                <a:lnTo>
                  <a:pt x="0" y="143256"/>
                </a:lnTo>
                <a:lnTo>
                  <a:pt x="659" y="716280"/>
                </a:lnTo>
                <a:lnTo>
                  <a:pt x="6278" y="758357"/>
                </a:lnTo>
                <a:lnTo>
                  <a:pt x="24234" y="796035"/>
                </a:lnTo>
                <a:lnTo>
                  <a:pt x="51908" y="826640"/>
                </a:lnTo>
                <a:lnTo>
                  <a:pt x="87339" y="848213"/>
                </a:lnTo>
                <a:lnTo>
                  <a:pt x="128565" y="858792"/>
                </a:lnTo>
                <a:lnTo>
                  <a:pt x="143256" y="859536"/>
                </a:lnTo>
                <a:lnTo>
                  <a:pt x="3112291" y="858860"/>
                </a:lnTo>
                <a:lnTo>
                  <a:pt x="3153593" y="848472"/>
                </a:lnTo>
                <a:lnTo>
                  <a:pt x="3189131" y="827059"/>
                </a:lnTo>
                <a:lnTo>
                  <a:pt x="3216944" y="796581"/>
                </a:lnTo>
                <a:lnTo>
                  <a:pt x="3235070" y="759001"/>
                </a:lnTo>
                <a:lnTo>
                  <a:pt x="3241548" y="716280"/>
                </a:lnTo>
                <a:lnTo>
                  <a:pt x="3240888" y="143256"/>
                </a:lnTo>
                <a:lnTo>
                  <a:pt x="3235269" y="101178"/>
                </a:lnTo>
                <a:lnTo>
                  <a:pt x="3217313" y="63500"/>
                </a:lnTo>
                <a:lnTo>
                  <a:pt x="3189639" y="32895"/>
                </a:lnTo>
                <a:lnTo>
                  <a:pt x="3154208" y="11322"/>
                </a:lnTo>
                <a:lnTo>
                  <a:pt x="3112982" y="743"/>
                </a:lnTo>
                <a:lnTo>
                  <a:pt x="3098291" y="0"/>
                </a:lnTo>
                <a:close/>
              </a:path>
            </a:pathLst>
          </a:custGeom>
          <a:solidFill>
            <a:srgbClr val="D9916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613409" y="3678173"/>
            <a:ext cx="3241548" cy="859536"/>
          </a:xfrm>
          <a:custGeom>
            <a:avLst/>
            <a:gdLst/>
            <a:ahLst/>
            <a:cxnLst/>
            <a:rect l="l" t="t" r="r" b="b"/>
            <a:pathLst>
              <a:path w="3241548" h="859536">
                <a:moveTo>
                  <a:pt x="0" y="143256"/>
                </a:moveTo>
                <a:lnTo>
                  <a:pt x="6477" y="100534"/>
                </a:lnTo>
                <a:lnTo>
                  <a:pt x="24603" y="62954"/>
                </a:lnTo>
                <a:lnTo>
                  <a:pt x="52416" y="32476"/>
                </a:lnTo>
                <a:lnTo>
                  <a:pt x="87954" y="11063"/>
                </a:lnTo>
                <a:lnTo>
                  <a:pt x="129256" y="675"/>
                </a:lnTo>
                <a:lnTo>
                  <a:pt x="3098291" y="0"/>
                </a:lnTo>
                <a:lnTo>
                  <a:pt x="3112982" y="743"/>
                </a:lnTo>
                <a:lnTo>
                  <a:pt x="3154208" y="11322"/>
                </a:lnTo>
                <a:lnTo>
                  <a:pt x="3189639" y="32895"/>
                </a:lnTo>
                <a:lnTo>
                  <a:pt x="3217313" y="63500"/>
                </a:lnTo>
                <a:lnTo>
                  <a:pt x="3235269" y="101178"/>
                </a:lnTo>
                <a:lnTo>
                  <a:pt x="3241548" y="716280"/>
                </a:lnTo>
                <a:lnTo>
                  <a:pt x="3240804" y="730970"/>
                </a:lnTo>
                <a:lnTo>
                  <a:pt x="3230225" y="772196"/>
                </a:lnTo>
                <a:lnTo>
                  <a:pt x="3208652" y="807627"/>
                </a:lnTo>
                <a:lnTo>
                  <a:pt x="3178047" y="835301"/>
                </a:lnTo>
                <a:lnTo>
                  <a:pt x="3140369" y="853257"/>
                </a:lnTo>
                <a:lnTo>
                  <a:pt x="143256" y="859536"/>
                </a:lnTo>
                <a:lnTo>
                  <a:pt x="128565" y="858792"/>
                </a:lnTo>
                <a:lnTo>
                  <a:pt x="87339" y="848213"/>
                </a:lnTo>
                <a:lnTo>
                  <a:pt x="51908" y="826640"/>
                </a:lnTo>
                <a:lnTo>
                  <a:pt x="24234" y="796035"/>
                </a:lnTo>
                <a:lnTo>
                  <a:pt x="6278" y="758357"/>
                </a:lnTo>
                <a:lnTo>
                  <a:pt x="0" y="143256"/>
                </a:lnTo>
                <a:close/>
              </a:path>
            </a:pathLst>
          </a:custGeom>
          <a:ln w="19811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object 17"/>
          <p:cNvSpPr txBox="1"/>
          <p:nvPr/>
        </p:nvSpPr>
        <p:spPr>
          <a:xfrm>
            <a:off x="1172667" y="3707765"/>
            <a:ext cx="2122170" cy="74930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algn="ctr">
              <a:lnSpc>
                <a:spcPct val="100000"/>
              </a:lnSpc>
            </a:pPr>
            <a:r>
              <a:rPr sz="2600" dirty="0" smtClean="0">
                <a:solidFill>
                  <a:srgbClr val="FFFFFF"/>
                </a:solidFill>
                <a:latin typeface="Arial"/>
                <a:cs typeface="Arial"/>
              </a:rPr>
              <a:t>Hem</a:t>
            </a:r>
            <a:r>
              <a:rPr sz="2600" spc="5" dirty="0" smtClean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2600" spc="0" dirty="0" smtClean="0">
                <a:solidFill>
                  <a:srgbClr val="FFFFFF"/>
                </a:solidFill>
                <a:latin typeface="Arial"/>
                <a:cs typeface="Arial"/>
              </a:rPr>
              <a:t>tologi</a:t>
            </a:r>
            <a:r>
              <a:rPr sz="2600" spc="-10" dirty="0" smtClean="0">
                <a:solidFill>
                  <a:srgbClr val="FFFFFF"/>
                </a:solidFill>
                <a:latin typeface="Arial"/>
                <a:cs typeface="Arial"/>
              </a:rPr>
              <a:t>c</a:t>
            </a:r>
            <a:r>
              <a:rPr sz="2600" spc="0" dirty="0" smtClean="0">
                <a:solidFill>
                  <a:srgbClr val="FFFFFF"/>
                </a:solidFill>
                <a:latin typeface="Arial"/>
                <a:cs typeface="Arial"/>
              </a:rPr>
              <a:t>al</a:t>
            </a:r>
            <a:endParaRPr sz="2600">
              <a:latin typeface="Arial"/>
              <a:cs typeface="Arial"/>
            </a:endParaRPr>
          </a:p>
          <a:p>
            <a:pPr marR="635" algn="ctr">
              <a:lnSpc>
                <a:spcPts val="2705"/>
              </a:lnSpc>
            </a:pPr>
            <a:r>
              <a:rPr sz="2600" dirty="0" smtClean="0">
                <a:solidFill>
                  <a:srgbClr val="FFFFFF"/>
                </a:solidFill>
                <a:latin typeface="Arial"/>
                <a:cs typeface="Arial"/>
              </a:rPr>
              <a:t>Malig</a:t>
            </a:r>
            <a:r>
              <a:rPr sz="2600" spc="5" dirty="0" smtClean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2600" spc="0" dirty="0" smtClean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2600" spc="5" dirty="0" smtClean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2600" spc="0" dirty="0" smtClean="0">
                <a:solidFill>
                  <a:srgbClr val="FFFFFF"/>
                </a:solidFill>
                <a:latin typeface="Arial"/>
                <a:cs typeface="Arial"/>
              </a:rPr>
              <a:t>cies</a:t>
            </a:r>
            <a:endParaRPr sz="2600">
              <a:latin typeface="Arial"/>
              <a:cs typeface="Arial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3854958" y="4624578"/>
            <a:ext cx="4861560" cy="858012"/>
          </a:xfrm>
          <a:custGeom>
            <a:avLst/>
            <a:gdLst/>
            <a:ahLst/>
            <a:cxnLst/>
            <a:rect l="l" t="t" r="r" b="b"/>
            <a:pathLst>
              <a:path w="4861559" h="858012">
                <a:moveTo>
                  <a:pt x="4432553" y="0"/>
                </a:moveTo>
                <a:lnTo>
                  <a:pt x="4432553" y="107315"/>
                </a:lnTo>
                <a:lnTo>
                  <a:pt x="0" y="107315"/>
                </a:lnTo>
                <a:lnTo>
                  <a:pt x="0" y="750697"/>
                </a:lnTo>
                <a:lnTo>
                  <a:pt x="4432553" y="750697"/>
                </a:lnTo>
                <a:lnTo>
                  <a:pt x="4432553" y="858012"/>
                </a:lnTo>
                <a:lnTo>
                  <a:pt x="4861560" y="429006"/>
                </a:lnTo>
                <a:lnTo>
                  <a:pt x="4432553" y="0"/>
                </a:lnTo>
                <a:close/>
              </a:path>
            </a:pathLst>
          </a:custGeom>
          <a:solidFill>
            <a:srgbClr val="F1D7C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" name="object 19"/>
          <p:cNvSpPr txBox="1"/>
          <p:nvPr/>
        </p:nvSpPr>
        <p:spPr>
          <a:xfrm>
            <a:off x="3853434" y="4701794"/>
            <a:ext cx="1874520" cy="56261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84785" indent="-172720">
              <a:lnSpc>
                <a:spcPct val="100000"/>
              </a:lnSpc>
              <a:buFont typeface="Arial"/>
              <a:buChar char="•"/>
              <a:tabLst>
                <a:tab pos="184785" algn="l"/>
              </a:tabLst>
            </a:pPr>
            <a:r>
              <a:rPr sz="1800" spc="0" dirty="0" smtClean="0">
                <a:latin typeface="Arial"/>
                <a:cs typeface="Arial"/>
              </a:rPr>
              <a:t>D</a:t>
            </a:r>
            <a:r>
              <a:rPr sz="1800" spc="-15" dirty="0" smtClean="0">
                <a:latin typeface="Arial"/>
                <a:cs typeface="Arial"/>
              </a:rPr>
              <a:t>N</a:t>
            </a:r>
            <a:r>
              <a:rPr sz="1800" spc="0" dirty="0" smtClean="0">
                <a:latin typeface="Arial"/>
                <a:cs typeface="Arial"/>
              </a:rPr>
              <a:t>A</a:t>
            </a:r>
            <a:r>
              <a:rPr sz="1800" spc="-95" dirty="0" smtClean="0">
                <a:latin typeface="Arial"/>
                <a:cs typeface="Arial"/>
              </a:rPr>
              <a:t> </a:t>
            </a:r>
            <a:r>
              <a:rPr sz="1800" spc="0" dirty="0" smtClean="0">
                <a:latin typeface="Arial"/>
                <a:cs typeface="Arial"/>
              </a:rPr>
              <a:t>P</a:t>
            </a:r>
            <a:r>
              <a:rPr sz="1800" spc="-10" dirty="0" smtClean="0">
                <a:latin typeface="Arial"/>
                <a:cs typeface="Arial"/>
              </a:rPr>
              <a:t>lo</a:t>
            </a:r>
            <a:r>
              <a:rPr sz="1800" spc="0" dirty="0" smtClean="0">
                <a:latin typeface="Arial"/>
                <a:cs typeface="Arial"/>
              </a:rPr>
              <a:t>i</a:t>
            </a:r>
            <a:r>
              <a:rPr sz="1800" spc="-15" dirty="0" smtClean="0">
                <a:latin typeface="Arial"/>
                <a:cs typeface="Arial"/>
              </a:rPr>
              <a:t>d</a:t>
            </a:r>
            <a:r>
              <a:rPr sz="1800" spc="0" dirty="0" smtClean="0">
                <a:latin typeface="Arial"/>
                <a:cs typeface="Arial"/>
              </a:rPr>
              <a:t>y</a:t>
            </a:r>
            <a:endParaRPr sz="1800">
              <a:latin typeface="Arial"/>
              <a:cs typeface="Arial"/>
            </a:endParaRPr>
          </a:p>
          <a:p>
            <a:pPr marL="184785" indent="-172720">
              <a:lnSpc>
                <a:spcPct val="100000"/>
              </a:lnSpc>
              <a:spcBef>
                <a:spcPts val="25"/>
              </a:spcBef>
              <a:buFont typeface="Arial"/>
              <a:buChar char="•"/>
              <a:tabLst>
                <a:tab pos="184785" algn="l"/>
              </a:tabLst>
            </a:pPr>
            <a:r>
              <a:rPr sz="1800" spc="0" dirty="0" smtClean="0">
                <a:latin typeface="Arial"/>
                <a:cs typeface="Arial"/>
              </a:rPr>
              <a:t>S Ph</a:t>
            </a:r>
            <a:r>
              <a:rPr sz="1800" spc="-10" dirty="0" smtClean="0">
                <a:latin typeface="Arial"/>
                <a:cs typeface="Arial"/>
              </a:rPr>
              <a:t>a</a:t>
            </a:r>
            <a:r>
              <a:rPr sz="1800" spc="0" dirty="0" smtClean="0">
                <a:latin typeface="Arial"/>
                <a:cs typeface="Arial"/>
              </a:rPr>
              <a:t>se</a:t>
            </a:r>
            <a:r>
              <a:rPr sz="1800" spc="5" dirty="0" smtClean="0">
                <a:latin typeface="Arial"/>
                <a:cs typeface="Arial"/>
              </a:rPr>
              <a:t> </a:t>
            </a:r>
            <a:r>
              <a:rPr sz="1800" spc="0" dirty="0" smtClean="0">
                <a:latin typeface="Arial"/>
                <a:cs typeface="Arial"/>
              </a:rPr>
              <a:t>fracti</a:t>
            </a:r>
            <a:r>
              <a:rPr sz="1800" spc="-10" dirty="0" smtClean="0">
                <a:latin typeface="Arial"/>
                <a:cs typeface="Arial"/>
              </a:rPr>
              <a:t>o</a:t>
            </a:r>
            <a:r>
              <a:rPr sz="1800" spc="0" dirty="0" smtClean="0">
                <a:latin typeface="Arial"/>
                <a:cs typeface="Arial"/>
              </a:rPr>
              <a:t>n</a:t>
            </a:r>
            <a:endParaRPr sz="1800">
              <a:latin typeface="Arial"/>
              <a:cs typeface="Arial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613409" y="4624578"/>
            <a:ext cx="3241548" cy="858012"/>
          </a:xfrm>
          <a:custGeom>
            <a:avLst/>
            <a:gdLst/>
            <a:ahLst/>
            <a:cxnLst/>
            <a:rect l="l" t="t" r="r" b="b"/>
            <a:pathLst>
              <a:path w="3241548" h="858012">
                <a:moveTo>
                  <a:pt x="3098545" y="0"/>
                </a:moveTo>
                <a:lnTo>
                  <a:pt x="129413" y="637"/>
                </a:lnTo>
                <a:lnTo>
                  <a:pt x="88073" y="10926"/>
                </a:lnTo>
                <a:lnTo>
                  <a:pt x="52493" y="32275"/>
                </a:lnTo>
                <a:lnTo>
                  <a:pt x="24642" y="62714"/>
                </a:lnTo>
                <a:lnTo>
                  <a:pt x="6488" y="100279"/>
                </a:lnTo>
                <a:lnTo>
                  <a:pt x="0" y="143002"/>
                </a:lnTo>
                <a:lnTo>
                  <a:pt x="637" y="728600"/>
                </a:lnTo>
                <a:lnTo>
                  <a:pt x="10928" y="769944"/>
                </a:lnTo>
                <a:lnTo>
                  <a:pt x="32279" y="805523"/>
                </a:lnTo>
                <a:lnTo>
                  <a:pt x="62720" y="833372"/>
                </a:lnTo>
                <a:lnTo>
                  <a:pt x="100284" y="851524"/>
                </a:lnTo>
                <a:lnTo>
                  <a:pt x="143002" y="858012"/>
                </a:lnTo>
                <a:lnTo>
                  <a:pt x="3112136" y="857374"/>
                </a:lnTo>
                <a:lnTo>
                  <a:pt x="3153480" y="847085"/>
                </a:lnTo>
                <a:lnTo>
                  <a:pt x="3189059" y="825736"/>
                </a:lnTo>
                <a:lnTo>
                  <a:pt x="3216908" y="795297"/>
                </a:lnTo>
                <a:lnTo>
                  <a:pt x="3235060" y="757732"/>
                </a:lnTo>
                <a:lnTo>
                  <a:pt x="3241548" y="715010"/>
                </a:lnTo>
                <a:lnTo>
                  <a:pt x="3240910" y="129411"/>
                </a:lnTo>
                <a:lnTo>
                  <a:pt x="3230621" y="88067"/>
                </a:lnTo>
                <a:lnTo>
                  <a:pt x="3209272" y="52488"/>
                </a:lnTo>
                <a:lnTo>
                  <a:pt x="3178833" y="24639"/>
                </a:lnTo>
                <a:lnTo>
                  <a:pt x="3141268" y="6487"/>
                </a:lnTo>
                <a:lnTo>
                  <a:pt x="3098545" y="0"/>
                </a:lnTo>
                <a:close/>
              </a:path>
            </a:pathLst>
          </a:custGeom>
          <a:solidFill>
            <a:srgbClr val="E0A18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613409" y="4624578"/>
            <a:ext cx="3241548" cy="858012"/>
          </a:xfrm>
          <a:custGeom>
            <a:avLst/>
            <a:gdLst/>
            <a:ahLst/>
            <a:cxnLst/>
            <a:rect l="l" t="t" r="r" b="b"/>
            <a:pathLst>
              <a:path w="3241548" h="858012">
                <a:moveTo>
                  <a:pt x="0" y="143002"/>
                </a:moveTo>
                <a:lnTo>
                  <a:pt x="6488" y="100279"/>
                </a:lnTo>
                <a:lnTo>
                  <a:pt x="24642" y="62714"/>
                </a:lnTo>
                <a:lnTo>
                  <a:pt x="52493" y="32275"/>
                </a:lnTo>
                <a:lnTo>
                  <a:pt x="88073" y="10926"/>
                </a:lnTo>
                <a:lnTo>
                  <a:pt x="129413" y="637"/>
                </a:lnTo>
                <a:lnTo>
                  <a:pt x="3098545" y="0"/>
                </a:lnTo>
                <a:lnTo>
                  <a:pt x="3113238" y="745"/>
                </a:lnTo>
                <a:lnTo>
                  <a:pt x="3154460" y="11339"/>
                </a:lnTo>
                <a:lnTo>
                  <a:pt x="3189868" y="32941"/>
                </a:lnTo>
                <a:lnTo>
                  <a:pt x="3217496" y="63586"/>
                </a:lnTo>
                <a:lnTo>
                  <a:pt x="3235376" y="101305"/>
                </a:lnTo>
                <a:lnTo>
                  <a:pt x="3241548" y="715010"/>
                </a:lnTo>
                <a:lnTo>
                  <a:pt x="3240802" y="729702"/>
                </a:lnTo>
                <a:lnTo>
                  <a:pt x="3230208" y="770924"/>
                </a:lnTo>
                <a:lnTo>
                  <a:pt x="3208606" y="806332"/>
                </a:lnTo>
                <a:lnTo>
                  <a:pt x="3177961" y="833960"/>
                </a:lnTo>
                <a:lnTo>
                  <a:pt x="3140242" y="851840"/>
                </a:lnTo>
                <a:lnTo>
                  <a:pt x="143002" y="858012"/>
                </a:lnTo>
                <a:lnTo>
                  <a:pt x="128311" y="857266"/>
                </a:lnTo>
                <a:lnTo>
                  <a:pt x="87093" y="846672"/>
                </a:lnTo>
                <a:lnTo>
                  <a:pt x="51684" y="825070"/>
                </a:lnTo>
                <a:lnTo>
                  <a:pt x="24055" y="794425"/>
                </a:lnTo>
                <a:lnTo>
                  <a:pt x="6172" y="756706"/>
                </a:lnTo>
                <a:lnTo>
                  <a:pt x="0" y="143002"/>
                </a:lnTo>
                <a:close/>
              </a:path>
            </a:pathLst>
          </a:custGeom>
          <a:ln w="19812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" name="object 22"/>
          <p:cNvSpPr txBox="1"/>
          <p:nvPr/>
        </p:nvSpPr>
        <p:spPr>
          <a:xfrm>
            <a:off x="1163523" y="4824221"/>
            <a:ext cx="2140585" cy="40576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2600" dirty="0" smtClean="0">
                <a:solidFill>
                  <a:srgbClr val="FFFFFF"/>
                </a:solidFill>
                <a:latin typeface="Arial"/>
                <a:cs typeface="Arial"/>
              </a:rPr>
              <a:t>Solid</a:t>
            </a:r>
            <a:r>
              <a:rPr sz="2600" spc="-55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600" spc="-95" dirty="0" smtClean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sz="2600" spc="0" dirty="0" smtClean="0">
                <a:solidFill>
                  <a:srgbClr val="FFFFFF"/>
                </a:solidFill>
                <a:latin typeface="Arial"/>
                <a:cs typeface="Arial"/>
              </a:rPr>
              <a:t>u</a:t>
            </a:r>
            <a:r>
              <a:rPr sz="2600" spc="5" dirty="0" smtClean="0">
                <a:solidFill>
                  <a:srgbClr val="FFFFFF"/>
                </a:solidFill>
                <a:latin typeface="Arial"/>
                <a:cs typeface="Arial"/>
              </a:rPr>
              <a:t>m</a:t>
            </a:r>
            <a:r>
              <a:rPr sz="2600" spc="0" dirty="0" smtClean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2600" spc="5" dirty="0" smtClean="0">
                <a:solidFill>
                  <a:srgbClr val="FFFFFF"/>
                </a:solidFill>
                <a:latin typeface="Arial"/>
                <a:cs typeface="Arial"/>
              </a:rPr>
              <a:t>u</a:t>
            </a:r>
            <a:r>
              <a:rPr sz="2600" spc="0" dirty="0" smtClean="0">
                <a:solidFill>
                  <a:srgbClr val="FFFFFF"/>
                </a:solidFill>
                <a:latin typeface="Arial"/>
                <a:cs typeface="Arial"/>
              </a:rPr>
              <a:t>rs</a:t>
            </a:r>
            <a:endParaRPr sz="2600">
              <a:latin typeface="Arial"/>
              <a:cs typeface="Arial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3854958" y="5569458"/>
            <a:ext cx="4861560" cy="859535"/>
          </a:xfrm>
          <a:custGeom>
            <a:avLst/>
            <a:gdLst/>
            <a:ahLst/>
            <a:cxnLst/>
            <a:rect l="l" t="t" r="r" b="b"/>
            <a:pathLst>
              <a:path w="4861559" h="859536">
                <a:moveTo>
                  <a:pt x="4431792" y="0"/>
                </a:moveTo>
                <a:lnTo>
                  <a:pt x="4431792" y="107441"/>
                </a:lnTo>
                <a:lnTo>
                  <a:pt x="0" y="107441"/>
                </a:lnTo>
                <a:lnTo>
                  <a:pt x="0" y="752093"/>
                </a:lnTo>
                <a:lnTo>
                  <a:pt x="4431792" y="752093"/>
                </a:lnTo>
                <a:lnTo>
                  <a:pt x="4431792" y="859535"/>
                </a:lnTo>
                <a:lnTo>
                  <a:pt x="4861560" y="429767"/>
                </a:lnTo>
                <a:lnTo>
                  <a:pt x="4431792" y="0"/>
                </a:lnTo>
                <a:close/>
              </a:path>
            </a:pathLst>
          </a:custGeom>
          <a:solidFill>
            <a:srgbClr val="F1D7C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" name="object 24"/>
          <p:cNvSpPr txBox="1"/>
          <p:nvPr/>
        </p:nvSpPr>
        <p:spPr>
          <a:xfrm>
            <a:off x="3853434" y="5647334"/>
            <a:ext cx="2864485" cy="56261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84785" indent="-172720">
              <a:lnSpc>
                <a:spcPct val="100000"/>
              </a:lnSpc>
              <a:buFont typeface="Arial"/>
              <a:buChar char="•"/>
              <a:tabLst>
                <a:tab pos="184785" algn="l"/>
              </a:tabLst>
            </a:pPr>
            <a:r>
              <a:rPr sz="1800" spc="10" dirty="0" smtClean="0">
                <a:latin typeface="Arial"/>
                <a:cs typeface="Arial"/>
              </a:rPr>
              <a:t>T</a:t>
            </a:r>
            <a:r>
              <a:rPr sz="1800" spc="0" dirty="0" smtClean="0">
                <a:latin typeface="Arial"/>
                <a:cs typeface="Arial"/>
              </a:rPr>
              <a:t>B</a:t>
            </a:r>
            <a:r>
              <a:rPr sz="1800" spc="-10" dirty="0" smtClean="0">
                <a:latin typeface="Arial"/>
                <a:cs typeface="Arial"/>
              </a:rPr>
              <a:t>N</a:t>
            </a:r>
            <a:r>
              <a:rPr sz="1800" spc="0" dirty="0" smtClean="0">
                <a:latin typeface="Arial"/>
                <a:cs typeface="Arial"/>
              </a:rPr>
              <a:t>K</a:t>
            </a:r>
            <a:endParaRPr sz="1800">
              <a:latin typeface="Arial"/>
              <a:cs typeface="Arial"/>
            </a:endParaRPr>
          </a:p>
          <a:p>
            <a:pPr marL="184785" indent="-172720">
              <a:lnSpc>
                <a:spcPct val="100000"/>
              </a:lnSpc>
              <a:spcBef>
                <a:spcPts val="25"/>
              </a:spcBef>
              <a:buFont typeface="Arial"/>
              <a:buChar char="•"/>
              <a:tabLst>
                <a:tab pos="184785" algn="l"/>
              </a:tabLst>
            </a:pPr>
            <a:r>
              <a:rPr sz="1800" spc="0" dirty="0" smtClean="0">
                <a:latin typeface="Arial"/>
                <a:cs typeface="Arial"/>
              </a:rPr>
              <a:t>P</a:t>
            </a:r>
            <a:r>
              <a:rPr sz="1800" spc="-10" dirty="0" smtClean="0">
                <a:latin typeface="Arial"/>
                <a:cs typeface="Arial"/>
              </a:rPr>
              <a:t>h</a:t>
            </a:r>
            <a:r>
              <a:rPr sz="1800" spc="0" dirty="0" smtClean="0">
                <a:latin typeface="Arial"/>
                <a:cs typeface="Arial"/>
              </a:rPr>
              <a:t>a</a:t>
            </a:r>
            <a:r>
              <a:rPr sz="1800" spc="-10" dirty="0" smtClean="0">
                <a:latin typeface="Arial"/>
                <a:cs typeface="Arial"/>
              </a:rPr>
              <a:t>g</a:t>
            </a:r>
            <a:r>
              <a:rPr sz="1800" spc="0" dirty="0" smtClean="0">
                <a:latin typeface="Arial"/>
                <a:cs typeface="Arial"/>
              </a:rPr>
              <a:t>oc</a:t>
            </a:r>
            <a:r>
              <a:rPr sz="1800" spc="-30" dirty="0" smtClean="0">
                <a:latin typeface="Arial"/>
                <a:cs typeface="Arial"/>
              </a:rPr>
              <a:t>y</a:t>
            </a:r>
            <a:r>
              <a:rPr sz="1800" spc="0" dirty="0" smtClean="0">
                <a:latin typeface="Arial"/>
                <a:cs typeface="Arial"/>
              </a:rPr>
              <a:t>tic</a:t>
            </a:r>
            <a:r>
              <a:rPr sz="1800" spc="35" dirty="0" smtClean="0">
                <a:latin typeface="Arial"/>
                <a:cs typeface="Arial"/>
              </a:rPr>
              <a:t> </a:t>
            </a:r>
            <a:r>
              <a:rPr sz="1800" spc="0" dirty="0" smtClean="0">
                <a:latin typeface="Arial"/>
                <a:cs typeface="Arial"/>
              </a:rPr>
              <a:t>fu</a:t>
            </a:r>
            <a:r>
              <a:rPr sz="1800" spc="-10" dirty="0" smtClean="0">
                <a:latin typeface="Arial"/>
                <a:cs typeface="Arial"/>
              </a:rPr>
              <a:t>n</a:t>
            </a:r>
            <a:r>
              <a:rPr sz="1800" spc="0" dirty="0" smtClean="0">
                <a:latin typeface="Arial"/>
                <a:cs typeface="Arial"/>
              </a:rPr>
              <a:t>ction</a:t>
            </a:r>
            <a:r>
              <a:rPr sz="1800" spc="5" dirty="0" smtClean="0">
                <a:latin typeface="Arial"/>
                <a:cs typeface="Arial"/>
              </a:rPr>
              <a:t> </a:t>
            </a:r>
            <a:r>
              <a:rPr sz="1800" spc="0" dirty="0" smtClean="0">
                <a:latin typeface="Arial"/>
                <a:cs typeface="Arial"/>
              </a:rPr>
              <a:t>d</a:t>
            </a:r>
            <a:r>
              <a:rPr sz="1800" spc="-10" dirty="0" smtClean="0">
                <a:latin typeface="Arial"/>
                <a:cs typeface="Arial"/>
              </a:rPr>
              <a:t>e</a:t>
            </a:r>
            <a:r>
              <a:rPr sz="1800" spc="0" dirty="0" smtClean="0">
                <a:latin typeface="Arial"/>
                <a:cs typeface="Arial"/>
              </a:rPr>
              <a:t>fect</a:t>
            </a:r>
            <a:endParaRPr sz="1800">
              <a:latin typeface="Arial"/>
              <a:cs typeface="Arial"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613409" y="5569458"/>
            <a:ext cx="3241548" cy="859535"/>
          </a:xfrm>
          <a:custGeom>
            <a:avLst/>
            <a:gdLst/>
            <a:ahLst/>
            <a:cxnLst/>
            <a:rect l="l" t="t" r="r" b="b"/>
            <a:pathLst>
              <a:path w="3241548" h="859536">
                <a:moveTo>
                  <a:pt x="3098291" y="0"/>
                </a:moveTo>
                <a:lnTo>
                  <a:pt x="129256" y="675"/>
                </a:lnTo>
                <a:lnTo>
                  <a:pt x="87954" y="11063"/>
                </a:lnTo>
                <a:lnTo>
                  <a:pt x="52416" y="32476"/>
                </a:lnTo>
                <a:lnTo>
                  <a:pt x="24603" y="62954"/>
                </a:lnTo>
                <a:lnTo>
                  <a:pt x="6477" y="100534"/>
                </a:lnTo>
                <a:lnTo>
                  <a:pt x="0" y="143255"/>
                </a:lnTo>
                <a:lnTo>
                  <a:pt x="659" y="716279"/>
                </a:lnTo>
                <a:lnTo>
                  <a:pt x="6278" y="758357"/>
                </a:lnTo>
                <a:lnTo>
                  <a:pt x="24234" y="796035"/>
                </a:lnTo>
                <a:lnTo>
                  <a:pt x="51908" y="826640"/>
                </a:lnTo>
                <a:lnTo>
                  <a:pt x="87339" y="848213"/>
                </a:lnTo>
                <a:lnTo>
                  <a:pt x="128565" y="858792"/>
                </a:lnTo>
                <a:lnTo>
                  <a:pt x="143256" y="859535"/>
                </a:lnTo>
                <a:lnTo>
                  <a:pt x="3112291" y="858860"/>
                </a:lnTo>
                <a:lnTo>
                  <a:pt x="3153593" y="848472"/>
                </a:lnTo>
                <a:lnTo>
                  <a:pt x="3189131" y="827059"/>
                </a:lnTo>
                <a:lnTo>
                  <a:pt x="3216944" y="796581"/>
                </a:lnTo>
                <a:lnTo>
                  <a:pt x="3235070" y="759001"/>
                </a:lnTo>
                <a:lnTo>
                  <a:pt x="3241548" y="716279"/>
                </a:lnTo>
                <a:lnTo>
                  <a:pt x="3240888" y="143255"/>
                </a:lnTo>
                <a:lnTo>
                  <a:pt x="3235269" y="101178"/>
                </a:lnTo>
                <a:lnTo>
                  <a:pt x="3217313" y="63500"/>
                </a:lnTo>
                <a:lnTo>
                  <a:pt x="3189639" y="32895"/>
                </a:lnTo>
                <a:lnTo>
                  <a:pt x="3154208" y="11322"/>
                </a:lnTo>
                <a:lnTo>
                  <a:pt x="3112982" y="743"/>
                </a:lnTo>
                <a:lnTo>
                  <a:pt x="3098291" y="0"/>
                </a:lnTo>
                <a:close/>
              </a:path>
            </a:pathLst>
          </a:custGeom>
          <a:solidFill>
            <a:srgbClr val="E8B39E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613409" y="5569458"/>
            <a:ext cx="3241548" cy="859535"/>
          </a:xfrm>
          <a:custGeom>
            <a:avLst/>
            <a:gdLst/>
            <a:ahLst/>
            <a:cxnLst/>
            <a:rect l="l" t="t" r="r" b="b"/>
            <a:pathLst>
              <a:path w="3241548" h="859536">
                <a:moveTo>
                  <a:pt x="0" y="143255"/>
                </a:moveTo>
                <a:lnTo>
                  <a:pt x="6477" y="100534"/>
                </a:lnTo>
                <a:lnTo>
                  <a:pt x="24603" y="62954"/>
                </a:lnTo>
                <a:lnTo>
                  <a:pt x="52416" y="32476"/>
                </a:lnTo>
                <a:lnTo>
                  <a:pt x="87954" y="11063"/>
                </a:lnTo>
                <a:lnTo>
                  <a:pt x="129256" y="675"/>
                </a:lnTo>
                <a:lnTo>
                  <a:pt x="3098291" y="0"/>
                </a:lnTo>
                <a:lnTo>
                  <a:pt x="3112982" y="743"/>
                </a:lnTo>
                <a:lnTo>
                  <a:pt x="3154208" y="11322"/>
                </a:lnTo>
                <a:lnTo>
                  <a:pt x="3189639" y="32895"/>
                </a:lnTo>
                <a:lnTo>
                  <a:pt x="3217313" y="63500"/>
                </a:lnTo>
                <a:lnTo>
                  <a:pt x="3235269" y="101178"/>
                </a:lnTo>
                <a:lnTo>
                  <a:pt x="3241548" y="716279"/>
                </a:lnTo>
                <a:lnTo>
                  <a:pt x="3240804" y="730970"/>
                </a:lnTo>
                <a:lnTo>
                  <a:pt x="3230225" y="772196"/>
                </a:lnTo>
                <a:lnTo>
                  <a:pt x="3208652" y="807627"/>
                </a:lnTo>
                <a:lnTo>
                  <a:pt x="3178047" y="835301"/>
                </a:lnTo>
                <a:lnTo>
                  <a:pt x="3140369" y="853257"/>
                </a:lnTo>
                <a:lnTo>
                  <a:pt x="143256" y="859535"/>
                </a:lnTo>
                <a:lnTo>
                  <a:pt x="128565" y="858792"/>
                </a:lnTo>
                <a:lnTo>
                  <a:pt x="87339" y="848213"/>
                </a:lnTo>
                <a:lnTo>
                  <a:pt x="51908" y="826640"/>
                </a:lnTo>
                <a:lnTo>
                  <a:pt x="24234" y="796035"/>
                </a:lnTo>
                <a:lnTo>
                  <a:pt x="6278" y="758357"/>
                </a:lnTo>
                <a:lnTo>
                  <a:pt x="0" y="143255"/>
                </a:lnTo>
                <a:close/>
              </a:path>
            </a:pathLst>
          </a:custGeom>
          <a:ln w="19811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" name="object 27"/>
          <p:cNvSpPr txBox="1"/>
          <p:nvPr/>
        </p:nvSpPr>
        <p:spPr>
          <a:xfrm>
            <a:off x="1675002" y="5449620"/>
            <a:ext cx="1117600" cy="39052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2500" spc="-15" dirty="0" smtClean="0">
                <a:solidFill>
                  <a:srgbClr val="FFFFFF"/>
                </a:solidFill>
                <a:latin typeface="Arial"/>
                <a:cs typeface="Arial"/>
              </a:rPr>
              <a:t>Primary</a:t>
            </a:r>
            <a:endParaRPr sz="2500">
              <a:latin typeface="Arial"/>
              <a:cs typeface="Arial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941628" y="5833160"/>
            <a:ext cx="2581275" cy="66548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638810" marR="12700" indent="-626745">
              <a:lnSpc>
                <a:spcPts val="2590"/>
              </a:lnSpc>
            </a:pPr>
            <a:r>
              <a:rPr sz="2500" spc="-20" dirty="0" smtClean="0">
                <a:solidFill>
                  <a:srgbClr val="FFFFFF"/>
                </a:solidFill>
                <a:latin typeface="Arial"/>
                <a:cs typeface="Arial"/>
              </a:rPr>
              <a:t>Immun</a:t>
            </a:r>
            <a:r>
              <a:rPr sz="2500" spc="-10" dirty="0" smtClean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2500" spc="-15" dirty="0" smtClean="0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sz="2500" spc="-10" dirty="0" smtClean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2500" spc="-15" dirty="0" smtClean="0">
                <a:solidFill>
                  <a:srgbClr val="FFFFFF"/>
                </a:solidFill>
                <a:latin typeface="Arial"/>
                <a:cs typeface="Arial"/>
              </a:rPr>
              <a:t>ficiency</a:t>
            </a:r>
            <a:r>
              <a:rPr sz="2500" spc="-10" dirty="0" smtClean="0">
                <a:solidFill>
                  <a:srgbClr val="FFFFFF"/>
                </a:solidFill>
                <a:latin typeface="Arial"/>
                <a:cs typeface="Arial"/>
              </a:rPr>
              <a:t> dis</a:t>
            </a:r>
            <a:r>
              <a:rPr sz="2500" spc="-15" dirty="0" smtClean="0">
                <a:solidFill>
                  <a:srgbClr val="FFFFFF"/>
                </a:solidFill>
                <a:latin typeface="Arial"/>
                <a:cs typeface="Arial"/>
              </a:rPr>
              <a:t>or</a:t>
            </a:r>
            <a:r>
              <a:rPr sz="2500" spc="-5" dirty="0" smtClean="0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sz="2500" spc="-15" dirty="0" smtClean="0">
                <a:solidFill>
                  <a:srgbClr val="FFFFFF"/>
                </a:solidFill>
                <a:latin typeface="Arial"/>
                <a:cs typeface="Arial"/>
              </a:rPr>
              <a:t>ers</a:t>
            </a:r>
            <a:endParaRPr sz="25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274065" rIns="0" bIns="0" rtlCol="0">
            <a:noAutofit/>
          </a:bodyPr>
          <a:lstStyle/>
          <a:p>
            <a:pPr marL="335915">
              <a:lnSpc>
                <a:spcPct val="100000"/>
              </a:lnSpc>
            </a:pPr>
            <a:r>
              <a:rPr sz="4400" dirty="0" smtClean="0">
                <a:solidFill>
                  <a:srgbClr val="775F54"/>
                </a:solidFill>
                <a:latin typeface="Arial"/>
                <a:cs typeface="Arial"/>
              </a:rPr>
              <a:t>Cont..</a:t>
            </a:r>
            <a:endParaRPr sz="44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758946" y="1788414"/>
            <a:ext cx="4885944" cy="845820"/>
          </a:xfrm>
          <a:custGeom>
            <a:avLst/>
            <a:gdLst/>
            <a:ahLst/>
            <a:cxnLst/>
            <a:rect l="l" t="t" r="r" b="b"/>
            <a:pathLst>
              <a:path w="4885944" h="845820">
                <a:moveTo>
                  <a:pt x="4463033" y="0"/>
                </a:moveTo>
                <a:lnTo>
                  <a:pt x="4463033" y="105790"/>
                </a:lnTo>
                <a:lnTo>
                  <a:pt x="0" y="105790"/>
                </a:lnTo>
                <a:lnTo>
                  <a:pt x="0" y="740028"/>
                </a:lnTo>
                <a:lnTo>
                  <a:pt x="4463033" y="740028"/>
                </a:lnTo>
                <a:lnTo>
                  <a:pt x="4463033" y="845820"/>
                </a:lnTo>
                <a:lnTo>
                  <a:pt x="4885944" y="422910"/>
                </a:lnTo>
                <a:lnTo>
                  <a:pt x="4463033" y="0"/>
                </a:lnTo>
                <a:close/>
              </a:path>
            </a:pathLst>
          </a:custGeom>
          <a:solidFill>
            <a:srgbClr val="F1D7C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3755897" y="1868170"/>
            <a:ext cx="2228850" cy="74549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84785" indent="-172720">
              <a:lnSpc>
                <a:spcPct val="100000"/>
              </a:lnSpc>
              <a:buFont typeface="Arial"/>
              <a:buChar char="•"/>
              <a:tabLst>
                <a:tab pos="184785" algn="l"/>
              </a:tabLst>
            </a:pPr>
            <a:r>
              <a:rPr sz="1600" spc="-10" dirty="0" smtClean="0">
                <a:latin typeface="Arial"/>
                <a:cs typeface="Arial"/>
              </a:rPr>
              <a:t>Reticuloc</a:t>
            </a:r>
            <a:r>
              <a:rPr sz="1600" spc="-30" dirty="0" smtClean="0">
                <a:latin typeface="Arial"/>
                <a:cs typeface="Arial"/>
              </a:rPr>
              <a:t>y</a:t>
            </a:r>
            <a:r>
              <a:rPr sz="1600" spc="-10" dirty="0" smtClean="0">
                <a:latin typeface="Arial"/>
                <a:cs typeface="Arial"/>
              </a:rPr>
              <a:t>te</a:t>
            </a:r>
            <a:r>
              <a:rPr sz="1600" spc="10" dirty="0" smtClean="0">
                <a:latin typeface="Arial"/>
                <a:cs typeface="Arial"/>
              </a:rPr>
              <a:t> </a:t>
            </a:r>
            <a:r>
              <a:rPr sz="1600" spc="-10" dirty="0" smtClean="0">
                <a:latin typeface="Arial"/>
                <a:cs typeface="Arial"/>
              </a:rPr>
              <a:t>count</a:t>
            </a:r>
            <a:endParaRPr sz="1600">
              <a:latin typeface="Arial"/>
              <a:cs typeface="Arial"/>
            </a:endParaRPr>
          </a:p>
          <a:p>
            <a:pPr marL="184785" indent="-172720">
              <a:lnSpc>
                <a:spcPct val="100000"/>
              </a:lnSpc>
              <a:spcBef>
                <a:spcPts val="10"/>
              </a:spcBef>
              <a:buFont typeface="Arial"/>
              <a:buChar char="•"/>
              <a:tabLst>
                <a:tab pos="184785" algn="l"/>
              </a:tabLst>
            </a:pPr>
            <a:r>
              <a:rPr sz="1600" spc="-15" dirty="0" smtClean="0">
                <a:latin typeface="Arial"/>
                <a:cs typeface="Arial"/>
              </a:rPr>
              <a:t>PNH</a:t>
            </a:r>
            <a:endParaRPr sz="1600">
              <a:latin typeface="Arial"/>
              <a:cs typeface="Arial"/>
            </a:endParaRPr>
          </a:p>
          <a:p>
            <a:pPr marL="184785" indent="-172720">
              <a:lnSpc>
                <a:spcPct val="100000"/>
              </a:lnSpc>
              <a:spcBef>
                <a:spcPts val="15"/>
              </a:spcBef>
              <a:buFont typeface="Arial"/>
              <a:buChar char="•"/>
              <a:tabLst>
                <a:tab pos="184785" algn="l"/>
              </a:tabLst>
            </a:pPr>
            <a:r>
              <a:rPr sz="1600" spc="-25" dirty="0" smtClean="0">
                <a:latin typeface="Arial"/>
                <a:cs typeface="Arial"/>
              </a:rPr>
              <a:t>O</a:t>
            </a:r>
            <a:r>
              <a:rPr sz="1600" spc="-10" dirty="0" smtClean="0">
                <a:latin typeface="Arial"/>
                <a:cs typeface="Arial"/>
              </a:rPr>
              <a:t>smot</a:t>
            </a:r>
            <a:r>
              <a:rPr sz="1600" spc="0" dirty="0" smtClean="0">
                <a:latin typeface="Arial"/>
                <a:cs typeface="Arial"/>
              </a:rPr>
              <a:t>i</a:t>
            </a:r>
            <a:r>
              <a:rPr sz="1600" spc="-10" dirty="0" smtClean="0">
                <a:latin typeface="Arial"/>
                <a:cs typeface="Arial"/>
              </a:rPr>
              <a:t>c fragi</a:t>
            </a:r>
            <a:r>
              <a:rPr sz="1600" spc="0" dirty="0" smtClean="0">
                <a:latin typeface="Arial"/>
                <a:cs typeface="Arial"/>
              </a:rPr>
              <a:t>l</a:t>
            </a:r>
            <a:r>
              <a:rPr sz="1600" spc="-10" dirty="0" smtClean="0">
                <a:latin typeface="Arial"/>
                <a:cs typeface="Arial"/>
              </a:rPr>
              <a:t>ity assay</a:t>
            </a:r>
            <a:endParaRPr sz="160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460248" y="1778507"/>
            <a:ext cx="3337560" cy="92506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556259" y="1909572"/>
            <a:ext cx="3142488" cy="71627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499872" y="1787651"/>
            <a:ext cx="3258312" cy="845820"/>
          </a:xfrm>
          <a:custGeom>
            <a:avLst/>
            <a:gdLst/>
            <a:ahLst/>
            <a:cxnLst/>
            <a:rect l="l" t="t" r="r" b="b"/>
            <a:pathLst>
              <a:path w="3258312" h="845820">
                <a:moveTo>
                  <a:pt x="3117341" y="0"/>
                </a:moveTo>
                <a:lnTo>
                  <a:pt x="130680" y="369"/>
                </a:lnTo>
                <a:lnTo>
                  <a:pt x="89039" y="9874"/>
                </a:lnTo>
                <a:lnTo>
                  <a:pt x="53124" y="30713"/>
                </a:lnTo>
                <a:lnTo>
                  <a:pt x="24961" y="60859"/>
                </a:lnTo>
                <a:lnTo>
                  <a:pt x="6578" y="98287"/>
                </a:lnTo>
                <a:lnTo>
                  <a:pt x="0" y="140970"/>
                </a:lnTo>
                <a:lnTo>
                  <a:pt x="369" y="715139"/>
                </a:lnTo>
                <a:lnTo>
                  <a:pt x="9874" y="756780"/>
                </a:lnTo>
                <a:lnTo>
                  <a:pt x="30713" y="792695"/>
                </a:lnTo>
                <a:lnTo>
                  <a:pt x="60859" y="820858"/>
                </a:lnTo>
                <a:lnTo>
                  <a:pt x="98287" y="839241"/>
                </a:lnTo>
                <a:lnTo>
                  <a:pt x="140970" y="845820"/>
                </a:lnTo>
                <a:lnTo>
                  <a:pt x="3127631" y="845450"/>
                </a:lnTo>
                <a:lnTo>
                  <a:pt x="3169272" y="835945"/>
                </a:lnTo>
                <a:lnTo>
                  <a:pt x="3205187" y="815106"/>
                </a:lnTo>
                <a:lnTo>
                  <a:pt x="3233350" y="784960"/>
                </a:lnTo>
                <a:lnTo>
                  <a:pt x="3251733" y="747532"/>
                </a:lnTo>
                <a:lnTo>
                  <a:pt x="3258312" y="704850"/>
                </a:lnTo>
                <a:lnTo>
                  <a:pt x="3257942" y="130680"/>
                </a:lnTo>
                <a:lnTo>
                  <a:pt x="3248437" y="89039"/>
                </a:lnTo>
                <a:lnTo>
                  <a:pt x="3227598" y="53124"/>
                </a:lnTo>
                <a:lnTo>
                  <a:pt x="3197452" y="24961"/>
                </a:lnTo>
                <a:lnTo>
                  <a:pt x="3160024" y="6578"/>
                </a:lnTo>
                <a:lnTo>
                  <a:pt x="3117341" y="0"/>
                </a:lnTo>
                <a:close/>
              </a:path>
            </a:pathLst>
          </a:custGeom>
          <a:solidFill>
            <a:srgbClr val="C7733E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765759" y="1989835"/>
            <a:ext cx="2724150" cy="39052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2500" spc="-15" dirty="0" smtClean="0">
                <a:solidFill>
                  <a:srgbClr val="FFFFFF"/>
                </a:solidFill>
                <a:latin typeface="Arial"/>
                <a:cs typeface="Arial"/>
              </a:rPr>
              <a:t>Hemolytic</a:t>
            </a:r>
            <a:r>
              <a:rPr sz="2500" spc="15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500" spc="-15" dirty="0" smtClean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2500" spc="-10" dirty="0" smtClean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2500" spc="-15" dirty="0" smtClean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2500" spc="-10" dirty="0" smtClean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2500" spc="-15" dirty="0" smtClean="0">
                <a:solidFill>
                  <a:srgbClr val="FFFFFF"/>
                </a:solidFill>
                <a:latin typeface="Arial"/>
                <a:cs typeface="Arial"/>
              </a:rPr>
              <a:t>mia</a:t>
            </a:r>
            <a:endParaRPr sz="2500">
              <a:latin typeface="Arial"/>
              <a:cs typeface="Arial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3758946" y="2719577"/>
            <a:ext cx="4885944" cy="845820"/>
          </a:xfrm>
          <a:custGeom>
            <a:avLst/>
            <a:gdLst/>
            <a:ahLst/>
            <a:cxnLst/>
            <a:rect l="l" t="t" r="r" b="b"/>
            <a:pathLst>
              <a:path w="4885944" h="845820">
                <a:moveTo>
                  <a:pt x="4463033" y="0"/>
                </a:moveTo>
                <a:lnTo>
                  <a:pt x="4463033" y="105791"/>
                </a:lnTo>
                <a:lnTo>
                  <a:pt x="0" y="105791"/>
                </a:lnTo>
                <a:lnTo>
                  <a:pt x="0" y="740029"/>
                </a:lnTo>
                <a:lnTo>
                  <a:pt x="4463033" y="740029"/>
                </a:lnTo>
                <a:lnTo>
                  <a:pt x="4463033" y="845820"/>
                </a:lnTo>
                <a:lnTo>
                  <a:pt x="4885944" y="422910"/>
                </a:lnTo>
                <a:lnTo>
                  <a:pt x="4463033" y="0"/>
                </a:lnTo>
                <a:close/>
              </a:path>
            </a:pathLst>
          </a:custGeom>
          <a:solidFill>
            <a:srgbClr val="F1D7C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3756405" y="2797683"/>
            <a:ext cx="4133850" cy="53086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84785" indent="-172720">
              <a:lnSpc>
                <a:spcPct val="100000"/>
              </a:lnSpc>
              <a:buFont typeface="Arial"/>
              <a:buChar char="•"/>
              <a:tabLst>
                <a:tab pos="184785" algn="l"/>
              </a:tabLst>
            </a:pPr>
            <a:r>
              <a:rPr sz="1700" spc="0" dirty="0" smtClean="0">
                <a:latin typeface="Arial"/>
                <a:cs typeface="Arial"/>
              </a:rPr>
              <a:t>Fe</a:t>
            </a:r>
            <a:r>
              <a:rPr sz="1700" spc="-10" dirty="0" smtClean="0">
                <a:latin typeface="Arial"/>
                <a:cs typeface="Arial"/>
              </a:rPr>
              <a:t>t</a:t>
            </a:r>
            <a:r>
              <a:rPr sz="1700" spc="-5" dirty="0" smtClean="0">
                <a:latin typeface="Arial"/>
                <a:cs typeface="Arial"/>
              </a:rPr>
              <a:t>o</a:t>
            </a:r>
            <a:r>
              <a:rPr sz="1700" spc="0" dirty="0" smtClean="0">
                <a:latin typeface="Arial"/>
                <a:cs typeface="Arial"/>
              </a:rPr>
              <a:t>-</a:t>
            </a:r>
            <a:r>
              <a:rPr sz="1700" spc="-10" dirty="0" smtClean="0">
                <a:latin typeface="Arial"/>
                <a:cs typeface="Arial"/>
              </a:rPr>
              <a:t> m</a:t>
            </a:r>
            <a:r>
              <a:rPr sz="1700" spc="0" dirty="0" smtClean="0">
                <a:latin typeface="Arial"/>
                <a:cs typeface="Arial"/>
              </a:rPr>
              <a:t>a</a:t>
            </a:r>
            <a:r>
              <a:rPr sz="1700" spc="-10" dirty="0" smtClean="0">
                <a:latin typeface="Arial"/>
                <a:cs typeface="Arial"/>
              </a:rPr>
              <a:t>t</a:t>
            </a:r>
            <a:r>
              <a:rPr sz="1700" spc="0" dirty="0" smtClean="0">
                <a:latin typeface="Arial"/>
                <a:cs typeface="Arial"/>
              </a:rPr>
              <a:t>er</a:t>
            </a:r>
            <a:r>
              <a:rPr sz="1700" spc="-10" dirty="0" smtClean="0">
                <a:latin typeface="Arial"/>
                <a:cs typeface="Arial"/>
              </a:rPr>
              <a:t>n</a:t>
            </a:r>
            <a:r>
              <a:rPr sz="1700" spc="0" dirty="0" smtClean="0">
                <a:latin typeface="Arial"/>
                <a:cs typeface="Arial"/>
              </a:rPr>
              <a:t>al Hemo</a:t>
            </a:r>
            <a:r>
              <a:rPr sz="1700" spc="-10" dirty="0" smtClean="0">
                <a:latin typeface="Arial"/>
                <a:cs typeface="Arial"/>
              </a:rPr>
              <a:t>r</a:t>
            </a:r>
            <a:r>
              <a:rPr sz="1700" spc="0" dirty="0" smtClean="0">
                <a:latin typeface="Arial"/>
                <a:cs typeface="Arial"/>
              </a:rPr>
              <a:t>rh</a:t>
            </a:r>
            <a:r>
              <a:rPr sz="1700" spc="-10" dirty="0" smtClean="0">
                <a:latin typeface="Arial"/>
                <a:cs typeface="Arial"/>
              </a:rPr>
              <a:t>a</a:t>
            </a:r>
            <a:r>
              <a:rPr sz="1700" spc="0" dirty="0" smtClean="0">
                <a:latin typeface="Arial"/>
                <a:cs typeface="Arial"/>
              </a:rPr>
              <a:t>ge</a:t>
            </a:r>
            <a:endParaRPr sz="1700">
              <a:latin typeface="Arial"/>
              <a:cs typeface="Arial"/>
            </a:endParaRPr>
          </a:p>
          <a:p>
            <a:pPr marL="184785" indent="-172720">
              <a:lnSpc>
                <a:spcPct val="100000"/>
              </a:lnSpc>
              <a:spcBef>
                <a:spcPts val="10"/>
              </a:spcBef>
              <a:buFont typeface="Arial"/>
              <a:buChar char="•"/>
              <a:tabLst>
                <a:tab pos="184785" algn="l"/>
              </a:tabLst>
            </a:pPr>
            <a:r>
              <a:rPr sz="1700" spc="-10" dirty="0" smtClean="0">
                <a:latin typeface="Arial"/>
                <a:cs typeface="Arial"/>
              </a:rPr>
              <a:t>t</a:t>
            </a:r>
            <a:r>
              <a:rPr sz="1700" spc="0" dirty="0" smtClean="0">
                <a:latin typeface="Arial"/>
                <a:cs typeface="Arial"/>
              </a:rPr>
              <a:t>rea</a:t>
            </a:r>
            <a:r>
              <a:rPr sz="1700" spc="-10" dirty="0" smtClean="0">
                <a:latin typeface="Arial"/>
                <a:cs typeface="Arial"/>
              </a:rPr>
              <a:t>t</a:t>
            </a:r>
            <a:r>
              <a:rPr sz="1700" spc="0" dirty="0" smtClean="0">
                <a:latin typeface="Arial"/>
                <a:cs typeface="Arial"/>
              </a:rPr>
              <a:t>ment</a:t>
            </a:r>
            <a:r>
              <a:rPr sz="1700" spc="-5" dirty="0" smtClean="0">
                <a:latin typeface="Arial"/>
                <a:cs typeface="Arial"/>
              </a:rPr>
              <a:t> </a:t>
            </a:r>
            <a:r>
              <a:rPr sz="1700" spc="0" dirty="0" smtClean="0">
                <a:latin typeface="Arial"/>
                <a:cs typeface="Arial"/>
              </a:rPr>
              <a:t>response</a:t>
            </a:r>
            <a:r>
              <a:rPr sz="1700" spc="-20" dirty="0" smtClean="0">
                <a:latin typeface="Arial"/>
                <a:cs typeface="Arial"/>
              </a:rPr>
              <a:t> </a:t>
            </a:r>
            <a:r>
              <a:rPr sz="1700" spc="0" dirty="0" smtClean="0">
                <a:latin typeface="Arial"/>
                <a:cs typeface="Arial"/>
              </a:rPr>
              <a:t>in</a:t>
            </a:r>
            <a:r>
              <a:rPr sz="1700" spc="-5" dirty="0" smtClean="0">
                <a:latin typeface="Arial"/>
                <a:cs typeface="Arial"/>
              </a:rPr>
              <a:t> </a:t>
            </a:r>
            <a:r>
              <a:rPr sz="1700" spc="0" dirty="0" smtClean="0">
                <a:latin typeface="Arial"/>
                <a:cs typeface="Arial"/>
              </a:rPr>
              <a:t>S</a:t>
            </a:r>
            <a:r>
              <a:rPr sz="1700" spc="5" dirty="0" smtClean="0">
                <a:latin typeface="Arial"/>
                <a:cs typeface="Arial"/>
              </a:rPr>
              <a:t>i</a:t>
            </a:r>
            <a:r>
              <a:rPr sz="1700" spc="0" dirty="0" smtClean="0">
                <a:latin typeface="Arial"/>
                <a:cs typeface="Arial"/>
              </a:rPr>
              <a:t>ckle</a:t>
            </a:r>
            <a:r>
              <a:rPr sz="1700" spc="-30" dirty="0" smtClean="0">
                <a:latin typeface="Arial"/>
                <a:cs typeface="Arial"/>
              </a:rPr>
              <a:t> </a:t>
            </a:r>
            <a:r>
              <a:rPr sz="1700" spc="0" dirty="0" smtClean="0">
                <a:latin typeface="Arial"/>
                <a:cs typeface="Arial"/>
              </a:rPr>
              <a:t>Ce</a:t>
            </a:r>
            <a:r>
              <a:rPr sz="1700" spc="5" dirty="0" smtClean="0">
                <a:latin typeface="Arial"/>
                <a:cs typeface="Arial"/>
              </a:rPr>
              <a:t>l</a:t>
            </a:r>
            <a:r>
              <a:rPr sz="1700" spc="0" dirty="0" smtClean="0">
                <a:latin typeface="Arial"/>
                <a:cs typeface="Arial"/>
              </a:rPr>
              <a:t>l</a:t>
            </a:r>
            <a:r>
              <a:rPr sz="1700" spc="-125" dirty="0" smtClean="0">
                <a:latin typeface="Arial"/>
                <a:cs typeface="Arial"/>
              </a:rPr>
              <a:t> </a:t>
            </a:r>
            <a:r>
              <a:rPr sz="1700" spc="0" dirty="0" smtClean="0">
                <a:latin typeface="Arial"/>
                <a:cs typeface="Arial"/>
              </a:rPr>
              <a:t>Anem</a:t>
            </a:r>
            <a:r>
              <a:rPr sz="1700" spc="5" dirty="0" smtClean="0">
                <a:latin typeface="Arial"/>
                <a:cs typeface="Arial"/>
              </a:rPr>
              <a:t>i</a:t>
            </a:r>
            <a:r>
              <a:rPr sz="1700" spc="0" dirty="0" smtClean="0">
                <a:latin typeface="Arial"/>
                <a:cs typeface="Arial"/>
              </a:rPr>
              <a:t>a</a:t>
            </a:r>
            <a:endParaRPr sz="1700">
              <a:latin typeface="Arial"/>
              <a:cs typeface="Arial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460248" y="2709672"/>
            <a:ext cx="3337560" cy="92506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617219" y="2839211"/>
            <a:ext cx="3020568" cy="717803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499872" y="2718816"/>
            <a:ext cx="3258312" cy="845820"/>
          </a:xfrm>
          <a:custGeom>
            <a:avLst/>
            <a:gdLst/>
            <a:ahLst/>
            <a:cxnLst/>
            <a:rect l="l" t="t" r="r" b="b"/>
            <a:pathLst>
              <a:path w="3258312" h="845820">
                <a:moveTo>
                  <a:pt x="3117341" y="0"/>
                </a:moveTo>
                <a:lnTo>
                  <a:pt x="130680" y="369"/>
                </a:lnTo>
                <a:lnTo>
                  <a:pt x="89039" y="9874"/>
                </a:lnTo>
                <a:lnTo>
                  <a:pt x="53124" y="30713"/>
                </a:lnTo>
                <a:lnTo>
                  <a:pt x="24961" y="60859"/>
                </a:lnTo>
                <a:lnTo>
                  <a:pt x="6578" y="98287"/>
                </a:lnTo>
                <a:lnTo>
                  <a:pt x="0" y="140970"/>
                </a:lnTo>
                <a:lnTo>
                  <a:pt x="369" y="715139"/>
                </a:lnTo>
                <a:lnTo>
                  <a:pt x="9874" y="756780"/>
                </a:lnTo>
                <a:lnTo>
                  <a:pt x="30713" y="792695"/>
                </a:lnTo>
                <a:lnTo>
                  <a:pt x="60859" y="820858"/>
                </a:lnTo>
                <a:lnTo>
                  <a:pt x="98287" y="839241"/>
                </a:lnTo>
                <a:lnTo>
                  <a:pt x="140970" y="845820"/>
                </a:lnTo>
                <a:lnTo>
                  <a:pt x="3127631" y="845450"/>
                </a:lnTo>
                <a:lnTo>
                  <a:pt x="3169272" y="835945"/>
                </a:lnTo>
                <a:lnTo>
                  <a:pt x="3205187" y="815106"/>
                </a:lnTo>
                <a:lnTo>
                  <a:pt x="3233350" y="784960"/>
                </a:lnTo>
                <a:lnTo>
                  <a:pt x="3251733" y="747532"/>
                </a:lnTo>
                <a:lnTo>
                  <a:pt x="3258312" y="704850"/>
                </a:lnTo>
                <a:lnTo>
                  <a:pt x="3257942" y="130680"/>
                </a:lnTo>
                <a:lnTo>
                  <a:pt x="3248437" y="89039"/>
                </a:lnTo>
                <a:lnTo>
                  <a:pt x="3227598" y="53124"/>
                </a:lnTo>
                <a:lnTo>
                  <a:pt x="3197452" y="24961"/>
                </a:lnTo>
                <a:lnTo>
                  <a:pt x="3160024" y="6578"/>
                </a:lnTo>
                <a:lnTo>
                  <a:pt x="3117341" y="0"/>
                </a:lnTo>
                <a:close/>
              </a:path>
            </a:pathLst>
          </a:custGeom>
          <a:solidFill>
            <a:srgbClr val="D1825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" name="object 14"/>
          <p:cNvSpPr txBox="1"/>
          <p:nvPr/>
        </p:nvSpPr>
        <p:spPr>
          <a:xfrm>
            <a:off x="826719" y="2920746"/>
            <a:ext cx="2601595" cy="39052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2500" spc="-15" dirty="0" smtClean="0">
                <a:solidFill>
                  <a:srgbClr val="FFFFFF"/>
                </a:solidFill>
                <a:latin typeface="Arial"/>
                <a:cs typeface="Arial"/>
              </a:rPr>
              <a:t>Fet</a:t>
            </a:r>
            <a:r>
              <a:rPr sz="2500" spc="-10" dirty="0" smtClean="0">
                <a:solidFill>
                  <a:srgbClr val="FFFFFF"/>
                </a:solidFill>
                <a:latin typeface="Arial"/>
                <a:cs typeface="Arial"/>
              </a:rPr>
              <a:t>al </a:t>
            </a:r>
            <a:r>
              <a:rPr sz="2500" spc="-25" dirty="0" smtClean="0">
                <a:solidFill>
                  <a:srgbClr val="FFFFFF"/>
                </a:solidFill>
                <a:latin typeface="Arial"/>
                <a:cs typeface="Arial"/>
              </a:rPr>
              <a:t>H</a:t>
            </a:r>
            <a:r>
              <a:rPr sz="2500" spc="-15" dirty="0" smtClean="0">
                <a:solidFill>
                  <a:srgbClr val="FFFFFF"/>
                </a:solidFill>
                <a:latin typeface="Arial"/>
                <a:cs typeface="Arial"/>
              </a:rPr>
              <a:t>b</a:t>
            </a:r>
            <a:r>
              <a:rPr sz="2500" spc="5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500" spc="-15" dirty="0" smtClean="0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sz="2500" spc="-10" dirty="0" smtClean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2500" spc="-15" dirty="0" smtClean="0">
                <a:solidFill>
                  <a:srgbClr val="FFFFFF"/>
                </a:solidFill>
                <a:latin typeface="Arial"/>
                <a:cs typeface="Arial"/>
              </a:rPr>
              <a:t>tec</a:t>
            </a:r>
            <a:r>
              <a:rPr sz="2500" spc="-5" dirty="0" smtClean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sz="2500" spc="-15" dirty="0" smtClean="0">
                <a:solidFill>
                  <a:srgbClr val="FFFFFF"/>
                </a:solidFill>
                <a:latin typeface="Arial"/>
                <a:cs typeface="Arial"/>
              </a:rPr>
              <a:t>ion</a:t>
            </a:r>
            <a:endParaRPr sz="2500">
              <a:latin typeface="Arial"/>
              <a:cs typeface="Arial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3758946" y="3649217"/>
            <a:ext cx="4885944" cy="845819"/>
          </a:xfrm>
          <a:custGeom>
            <a:avLst/>
            <a:gdLst/>
            <a:ahLst/>
            <a:cxnLst/>
            <a:rect l="l" t="t" r="r" b="b"/>
            <a:pathLst>
              <a:path w="4885944" h="845820">
                <a:moveTo>
                  <a:pt x="4463033" y="0"/>
                </a:moveTo>
                <a:lnTo>
                  <a:pt x="4463033" y="105790"/>
                </a:lnTo>
                <a:lnTo>
                  <a:pt x="0" y="105790"/>
                </a:lnTo>
                <a:lnTo>
                  <a:pt x="0" y="740028"/>
                </a:lnTo>
                <a:lnTo>
                  <a:pt x="4463033" y="740028"/>
                </a:lnTo>
                <a:lnTo>
                  <a:pt x="4463033" y="845819"/>
                </a:lnTo>
                <a:lnTo>
                  <a:pt x="4885944" y="422909"/>
                </a:lnTo>
                <a:lnTo>
                  <a:pt x="4463033" y="0"/>
                </a:lnTo>
                <a:close/>
              </a:path>
            </a:pathLst>
          </a:custGeom>
          <a:solidFill>
            <a:srgbClr val="F1D7C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460248" y="3639311"/>
            <a:ext cx="3337560" cy="92506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565404" y="3770376"/>
            <a:ext cx="3124199" cy="71628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499872" y="3648455"/>
            <a:ext cx="3258312" cy="845819"/>
          </a:xfrm>
          <a:custGeom>
            <a:avLst/>
            <a:gdLst/>
            <a:ahLst/>
            <a:cxnLst/>
            <a:rect l="l" t="t" r="r" b="b"/>
            <a:pathLst>
              <a:path w="3258312" h="845820">
                <a:moveTo>
                  <a:pt x="3117341" y="0"/>
                </a:moveTo>
                <a:lnTo>
                  <a:pt x="130680" y="369"/>
                </a:lnTo>
                <a:lnTo>
                  <a:pt x="89039" y="9874"/>
                </a:lnTo>
                <a:lnTo>
                  <a:pt x="53124" y="30713"/>
                </a:lnTo>
                <a:lnTo>
                  <a:pt x="24961" y="60859"/>
                </a:lnTo>
                <a:lnTo>
                  <a:pt x="6578" y="98287"/>
                </a:lnTo>
                <a:lnTo>
                  <a:pt x="0" y="140970"/>
                </a:lnTo>
                <a:lnTo>
                  <a:pt x="369" y="715139"/>
                </a:lnTo>
                <a:lnTo>
                  <a:pt x="9874" y="756780"/>
                </a:lnTo>
                <a:lnTo>
                  <a:pt x="30713" y="792695"/>
                </a:lnTo>
                <a:lnTo>
                  <a:pt x="60859" y="820858"/>
                </a:lnTo>
                <a:lnTo>
                  <a:pt x="98287" y="839241"/>
                </a:lnTo>
                <a:lnTo>
                  <a:pt x="140970" y="845820"/>
                </a:lnTo>
                <a:lnTo>
                  <a:pt x="3127631" y="845450"/>
                </a:lnTo>
                <a:lnTo>
                  <a:pt x="3169272" y="835945"/>
                </a:lnTo>
                <a:lnTo>
                  <a:pt x="3205187" y="815106"/>
                </a:lnTo>
                <a:lnTo>
                  <a:pt x="3233350" y="784960"/>
                </a:lnTo>
                <a:lnTo>
                  <a:pt x="3251733" y="747532"/>
                </a:lnTo>
                <a:lnTo>
                  <a:pt x="3258312" y="704850"/>
                </a:lnTo>
                <a:lnTo>
                  <a:pt x="3257942" y="130680"/>
                </a:lnTo>
                <a:lnTo>
                  <a:pt x="3248437" y="89039"/>
                </a:lnTo>
                <a:lnTo>
                  <a:pt x="3227598" y="53124"/>
                </a:lnTo>
                <a:lnTo>
                  <a:pt x="3197452" y="24961"/>
                </a:lnTo>
                <a:lnTo>
                  <a:pt x="3160024" y="6578"/>
                </a:lnTo>
                <a:lnTo>
                  <a:pt x="3117341" y="0"/>
                </a:lnTo>
                <a:close/>
              </a:path>
            </a:pathLst>
          </a:custGeom>
          <a:solidFill>
            <a:srgbClr val="D9916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3714750" y="4572761"/>
            <a:ext cx="4887468" cy="845819"/>
          </a:xfrm>
          <a:custGeom>
            <a:avLst/>
            <a:gdLst/>
            <a:ahLst/>
            <a:cxnLst/>
            <a:rect l="l" t="t" r="r" b="b"/>
            <a:pathLst>
              <a:path w="4887468" h="845820">
                <a:moveTo>
                  <a:pt x="4464558" y="0"/>
                </a:moveTo>
                <a:lnTo>
                  <a:pt x="4464558" y="105790"/>
                </a:lnTo>
                <a:lnTo>
                  <a:pt x="0" y="105790"/>
                </a:lnTo>
                <a:lnTo>
                  <a:pt x="0" y="740029"/>
                </a:lnTo>
                <a:lnTo>
                  <a:pt x="4464558" y="740029"/>
                </a:lnTo>
                <a:lnTo>
                  <a:pt x="4464558" y="845819"/>
                </a:lnTo>
                <a:lnTo>
                  <a:pt x="4887468" y="422910"/>
                </a:lnTo>
                <a:lnTo>
                  <a:pt x="4464558" y="0"/>
                </a:lnTo>
                <a:close/>
              </a:path>
            </a:pathLst>
          </a:custGeom>
          <a:solidFill>
            <a:srgbClr val="F1D7C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460248" y="4570476"/>
            <a:ext cx="3337560" cy="92506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772668" y="4536947"/>
            <a:ext cx="2796539" cy="1045463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499872" y="4579620"/>
            <a:ext cx="3258312" cy="845820"/>
          </a:xfrm>
          <a:custGeom>
            <a:avLst/>
            <a:gdLst/>
            <a:ahLst/>
            <a:cxnLst/>
            <a:rect l="l" t="t" r="r" b="b"/>
            <a:pathLst>
              <a:path w="3258312" h="845820">
                <a:moveTo>
                  <a:pt x="3117341" y="0"/>
                </a:moveTo>
                <a:lnTo>
                  <a:pt x="130680" y="369"/>
                </a:lnTo>
                <a:lnTo>
                  <a:pt x="89039" y="9874"/>
                </a:lnTo>
                <a:lnTo>
                  <a:pt x="53124" y="30713"/>
                </a:lnTo>
                <a:lnTo>
                  <a:pt x="24961" y="60859"/>
                </a:lnTo>
                <a:lnTo>
                  <a:pt x="6578" y="98287"/>
                </a:lnTo>
                <a:lnTo>
                  <a:pt x="0" y="140969"/>
                </a:lnTo>
                <a:lnTo>
                  <a:pt x="369" y="715139"/>
                </a:lnTo>
                <a:lnTo>
                  <a:pt x="9874" y="756780"/>
                </a:lnTo>
                <a:lnTo>
                  <a:pt x="30713" y="792695"/>
                </a:lnTo>
                <a:lnTo>
                  <a:pt x="60859" y="820858"/>
                </a:lnTo>
                <a:lnTo>
                  <a:pt x="98287" y="839241"/>
                </a:lnTo>
                <a:lnTo>
                  <a:pt x="140970" y="845819"/>
                </a:lnTo>
                <a:lnTo>
                  <a:pt x="3127631" y="845450"/>
                </a:lnTo>
                <a:lnTo>
                  <a:pt x="3169272" y="835945"/>
                </a:lnTo>
                <a:lnTo>
                  <a:pt x="3205187" y="815106"/>
                </a:lnTo>
                <a:lnTo>
                  <a:pt x="3233350" y="784960"/>
                </a:lnTo>
                <a:lnTo>
                  <a:pt x="3251733" y="747532"/>
                </a:lnTo>
                <a:lnTo>
                  <a:pt x="3258312" y="704849"/>
                </a:lnTo>
                <a:lnTo>
                  <a:pt x="3257942" y="130680"/>
                </a:lnTo>
                <a:lnTo>
                  <a:pt x="3248437" y="89039"/>
                </a:lnTo>
                <a:lnTo>
                  <a:pt x="3227598" y="53124"/>
                </a:lnTo>
                <a:lnTo>
                  <a:pt x="3197452" y="24961"/>
                </a:lnTo>
                <a:lnTo>
                  <a:pt x="3160024" y="6578"/>
                </a:lnTo>
                <a:lnTo>
                  <a:pt x="3117341" y="0"/>
                </a:lnTo>
                <a:close/>
              </a:path>
            </a:pathLst>
          </a:custGeom>
          <a:solidFill>
            <a:srgbClr val="E0A18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3758946" y="5511546"/>
            <a:ext cx="4885944" cy="845819"/>
          </a:xfrm>
          <a:custGeom>
            <a:avLst/>
            <a:gdLst/>
            <a:ahLst/>
            <a:cxnLst/>
            <a:rect l="l" t="t" r="r" b="b"/>
            <a:pathLst>
              <a:path w="4885944" h="845820">
                <a:moveTo>
                  <a:pt x="4463033" y="0"/>
                </a:moveTo>
                <a:lnTo>
                  <a:pt x="4463033" y="105727"/>
                </a:lnTo>
                <a:lnTo>
                  <a:pt x="0" y="105727"/>
                </a:lnTo>
                <a:lnTo>
                  <a:pt x="0" y="740092"/>
                </a:lnTo>
                <a:lnTo>
                  <a:pt x="4463033" y="740092"/>
                </a:lnTo>
                <a:lnTo>
                  <a:pt x="4463033" y="845819"/>
                </a:lnTo>
                <a:lnTo>
                  <a:pt x="4885944" y="422909"/>
                </a:lnTo>
                <a:lnTo>
                  <a:pt x="4463033" y="0"/>
                </a:lnTo>
                <a:close/>
              </a:path>
            </a:pathLst>
          </a:custGeom>
          <a:solidFill>
            <a:srgbClr val="F1D7C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" name="object 24"/>
          <p:cNvSpPr txBox="1"/>
          <p:nvPr/>
        </p:nvSpPr>
        <p:spPr>
          <a:xfrm>
            <a:off x="3713479" y="3766946"/>
            <a:ext cx="4442460" cy="238315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227329" marR="12700" indent="-172720">
              <a:lnSpc>
                <a:spcPts val="1750"/>
              </a:lnSpc>
              <a:buFont typeface="Arial"/>
              <a:buChar char="•"/>
              <a:tabLst>
                <a:tab pos="227329" algn="l"/>
              </a:tabLst>
            </a:pPr>
            <a:r>
              <a:rPr sz="1700" spc="0" dirty="0" smtClean="0">
                <a:latin typeface="Arial"/>
                <a:cs typeface="Arial"/>
              </a:rPr>
              <a:t>P</a:t>
            </a:r>
            <a:r>
              <a:rPr sz="1700" spc="5" dirty="0" smtClean="0">
                <a:latin typeface="Arial"/>
                <a:cs typeface="Arial"/>
              </a:rPr>
              <a:t>l</a:t>
            </a:r>
            <a:r>
              <a:rPr sz="1700" spc="0" dirty="0" smtClean="0">
                <a:latin typeface="Arial"/>
                <a:cs typeface="Arial"/>
              </a:rPr>
              <a:t>a</a:t>
            </a:r>
            <a:r>
              <a:rPr sz="1700" spc="-10" dirty="0" smtClean="0">
                <a:latin typeface="Arial"/>
                <a:cs typeface="Arial"/>
              </a:rPr>
              <a:t>t</a:t>
            </a:r>
            <a:r>
              <a:rPr sz="1700" spc="0" dirty="0" smtClean="0">
                <a:latin typeface="Arial"/>
                <a:cs typeface="Arial"/>
              </a:rPr>
              <a:t>e</a:t>
            </a:r>
            <a:r>
              <a:rPr sz="1700" spc="5" dirty="0" smtClean="0">
                <a:latin typeface="Arial"/>
                <a:cs typeface="Arial"/>
              </a:rPr>
              <a:t>l</a:t>
            </a:r>
            <a:r>
              <a:rPr sz="1700" spc="0" dirty="0" smtClean="0">
                <a:latin typeface="Arial"/>
                <a:cs typeface="Arial"/>
              </a:rPr>
              <a:t>et</a:t>
            </a:r>
            <a:r>
              <a:rPr sz="1700" spc="-25" dirty="0" smtClean="0">
                <a:latin typeface="Arial"/>
                <a:cs typeface="Arial"/>
              </a:rPr>
              <a:t> </a:t>
            </a:r>
            <a:r>
              <a:rPr sz="1700" spc="0" dirty="0" smtClean="0">
                <a:latin typeface="Arial"/>
                <a:cs typeface="Arial"/>
              </a:rPr>
              <a:t>recep</a:t>
            </a:r>
            <a:r>
              <a:rPr sz="1700" spc="-10" dirty="0" smtClean="0">
                <a:latin typeface="Arial"/>
                <a:cs typeface="Arial"/>
              </a:rPr>
              <a:t>t</a:t>
            </a:r>
            <a:r>
              <a:rPr sz="1700" spc="0" dirty="0" smtClean="0">
                <a:latin typeface="Arial"/>
                <a:cs typeface="Arial"/>
              </a:rPr>
              <a:t>or</a:t>
            </a:r>
            <a:r>
              <a:rPr sz="1700" spc="-10" dirty="0" smtClean="0">
                <a:latin typeface="Arial"/>
                <a:cs typeface="Arial"/>
              </a:rPr>
              <a:t> </a:t>
            </a:r>
            <a:r>
              <a:rPr sz="1700" spc="0" dirty="0" smtClean="0">
                <a:latin typeface="Arial"/>
                <a:cs typeface="Arial"/>
              </a:rPr>
              <a:t>assa</a:t>
            </a:r>
            <a:r>
              <a:rPr sz="1700" spc="-25" dirty="0" smtClean="0">
                <a:latin typeface="Arial"/>
                <a:cs typeface="Arial"/>
              </a:rPr>
              <a:t>y</a:t>
            </a:r>
            <a:r>
              <a:rPr sz="1700" spc="0" dirty="0" smtClean="0">
                <a:latin typeface="Arial"/>
                <a:cs typeface="Arial"/>
              </a:rPr>
              <a:t>s</a:t>
            </a:r>
            <a:r>
              <a:rPr sz="1700" spc="5" dirty="0" smtClean="0">
                <a:latin typeface="Arial"/>
                <a:cs typeface="Arial"/>
              </a:rPr>
              <a:t> </a:t>
            </a:r>
            <a:r>
              <a:rPr sz="1700" spc="0" dirty="0" smtClean="0">
                <a:latin typeface="Arial"/>
                <a:cs typeface="Arial"/>
              </a:rPr>
              <a:t>(Pla</a:t>
            </a:r>
            <a:r>
              <a:rPr sz="1700" spc="-10" dirty="0" smtClean="0">
                <a:latin typeface="Arial"/>
                <a:cs typeface="Arial"/>
              </a:rPr>
              <a:t>t</a:t>
            </a:r>
            <a:r>
              <a:rPr sz="1700" spc="0" dirty="0" smtClean="0">
                <a:latin typeface="Arial"/>
                <a:cs typeface="Arial"/>
              </a:rPr>
              <a:t>e</a:t>
            </a:r>
            <a:r>
              <a:rPr sz="1700" spc="5" dirty="0" smtClean="0">
                <a:latin typeface="Arial"/>
                <a:cs typeface="Arial"/>
              </a:rPr>
              <a:t>l</a:t>
            </a:r>
            <a:r>
              <a:rPr sz="1700" spc="0" dirty="0" smtClean="0">
                <a:latin typeface="Arial"/>
                <a:cs typeface="Arial"/>
              </a:rPr>
              <a:t>et</a:t>
            </a:r>
            <a:r>
              <a:rPr sz="1700" spc="-25" dirty="0" smtClean="0">
                <a:latin typeface="Arial"/>
                <a:cs typeface="Arial"/>
              </a:rPr>
              <a:t> </a:t>
            </a:r>
            <a:r>
              <a:rPr sz="1700" spc="0" dirty="0" smtClean="0">
                <a:latin typeface="Arial"/>
                <a:cs typeface="Arial"/>
              </a:rPr>
              <a:t>count,</a:t>
            </a:r>
            <a:r>
              <a:rPr sz="1700" spc="-5" dirty="0" smtClean="0">
                <a:latin typeface="Arial"/>
                <a:cs typeface="Arial"/>
              </a:rPr>
              <a:t> </a:t>
            </a:r>
            <a:r>
              <a:rPr sz="1700" spc="-10" dirty="0" smtClean="0">
                <a:latin typeface="Arial"/>
                <a:cs typeface="Arial"/>
              </a:rPr>
              <a:t>G</a:t>
            </a:r>
            <a:r>
              <a:rPr sz="1700" spc="-180" dirty="0" smtClean="0">
                <a:latin typeface="Arial"/>
                <a:cs typeface="Arial"/>
              </a:rPr>
              <a:t>T</a:t>
            </a:r>
            <a:r>
              <a:rPr sz="1700" spc="0" dirty="0" smtClean="0">
                <a:latin typeface="Arial"/>
                <a:cs typeface="Arial"/>
              </a:rPr>
              <a:t>, BSS)</a:t>
            </a:r>
            <a:endParaRPr sz="1700">
              <a:latin typeface="Arial"/>
              <a:cs typeface="Arial"/>
            </a:endParaRPr>
          </a:p>
          <a:p>
            <a:pPr marL="227329" indent="-172720">
              <a:lnSpc>
                <a:spcPct val="100000"/>
              </a:lnSpc>
              <a:buFont typeface="Arial"/>
              <a:buChar char="•"/>
              <a:tabLst>
                <a:tab pos="227329" algn="l"/>
              </a:tabLst>
            </a:pPr>
            <a:r>
              <a:rPr sz="1700" spc="0" dirty="0" smtClean="0">
                <a:latin typeface="Arial"/>
                <a:cs typeface="Arial"/>
              </a:rPr>
              <a:t>P</a:t>
            </a:r>
            <a:r>
              <a:rPr sz="1700" spc="5" dirty="0" smtClean="0">
                <a:latin typeface="Arial"/>
                <a:cs typeface="Arial"/>
              </a:rPr>
              <a:t>l</a:t>
            </a:r>
            <a:r>
              <a:rPr sz="1700" spc="0" dirty="0" smtClean="0">
                <a:latin typeface="Arial"/>
                <a:cs typeface="Arial"/>
              </a:rPr>
              <a:t>a</a:t>
            </a:r>
            <a:r>
              <a:rPr sz="1700" spc="-10" dirty="0" smtClean="0">
                <a:latin typeface="Arial"/>
                <a:cs typeface="Arial"/>
              </a:rPr>
              <a:t>t</a:t>
            </a:r>
            <a:r>
              <a:rPr sz="1700" spc="0" dirty="0" smtClean="0">
                <a:latin typeface="Arial"/>
                <a:cs typeface="Arial"/>
              </a:rPr>
              <a:t>e</a:t>
            </a:r>
            <a:r>
              <a:rPr sz="1700" spc="5" dirty="0" smtClean="0">
                <a:latin typeface="Arial"/>
                <a:cs typeface="Arial"/>
              </a:rPr>
              <a:t>l</a:t>
            </a:r>
            <a:r>
              <a:rPr sz="1700" spc="0" dirty="0" smtClean="0">
                <a:latin typeface="Arial"/>
                <a:cs typeface="Arial"/>
              </a:rPr>
              <a:t>et</a:t>
            </a:r>
            <a:r>
              <a:rPr sz="1700" spc="-25" dirty="0" smtClean="0">
                <a:latin typeface="Arial"/>
                <a:cs typeface="Arial"/>
              </a:rPr>
              <a:t> </a:t>
            </a:r>
            <a:r>
              <a:rPr sz="1700" spc="-10" dirty="0" smtClean="0">
                <a:latin typeface="Arial"/>
                <a:cs typeface="Arial"/>
              </a:rPr>
              <a:t>f</a:t>
            </a:r>
            <a:r>
              <a:rPr sz="1700" spc="0" dirty="0" smtClean="0">
                <a:latin typeface="Arial"/>
                <a:cs typeface="Arial"/>
              </a:rPr>
              <a:t>unction assay</a:t>
            </a:r>
            <a:r>
              <a:rPr sz="1700" spc="-20" dirty="0" smtClean="0">
                <a:latin typeface="Arial"/>
                <a:cs typeface="Arial"/>
              </a:rPr>
              <a:t> </a:t>
            </a:r>
            <a:r>
              <a:rPr sz="1700" spc="0" dirty="0" smtClean="0">
                <a:latin typeface="Arial"/>
                <a:cs typeface="Arial"/>
              </a:rPr>
              <a:t>(C</a:t>
            </a:r>
            <a:r>
              <a:rPr sz="1700" spc="5" dirty="0" smtClean="0">
                <a:latin typeface="Arial"/>
                <a:cs typeface="Arial"/>
              </a:rPr>
              <a:t>D</a:t>
            </a:r>
            <a:r>
              <a:rPr sz="1700" spc="0" dirty="0" smtClean="0">
                <a:latin typeface="Arial"/>
                <a:cs typeface="Arial"/>
              </a:rPr>
              <a:t>62</a:t>
            </a:r>
            <a:r>
              <a:rPr sz="1700" spc="-215" dirty="0" smtClean="0">
                <a:latin typeface="Arial"/>
                <a:cs typeface="Arial"/>
              </a:rPr>
              <a:t>P</a:t>
            </a:r>
            <a:r>
              <a:rPr sz="1700" spc="0" dirty="0" smtClean="0">
                <a:latin typeface="Arial"/>
                <a:cs typeface="Arial"/>
              </a:rPr>
              <a:t>,</a:t>
            </a:r>
            <a:r>
              <a:rPr sz="1700" spc="-35" dirty="0" smtClean="0">
                <a:latin typeface="Arial"/>
                <a:cs typeface="Arial"/>
              </a:rPr>
              <a:t> </a:t>
            </a:r>
            <a:r>
              <a:rPr sz="1700" spc="-120" dirty="0" smtClean="0">
                <a:latin typeface="Arial"/>
                <a:cs typeface="Arial"/>
              </a:rPr>
              <a:t>P</a:t>
            </a:r>
            <a:r>
              <a:rPr sz="1700" spc="0" dirty="0" smtClean="0">
                <a:latin typeface="Arial"/>
                <a:cs typeface="Arial"/>
              </a:rPr>
              <a:t>A</a:t>
            </a:r>
            <a:r>
              <a:rPr sz="1700" spc="15" dirty="0" smtClean="0">
                <a:latin typeface="Arial"/>
                <a:cs typeface="Arial"/>
              </a:rPr>
              <a:t>C</a:t>
            </a:r>
            <a:r>
              <a:rPr sz="1700" spc="-5" dirty="0" smtClean="0">
                <a:latin typeface="Arial"/>
                <a:cs typeface="Arial"/>
              </a:rPr>
              <a:t>-</a:t>
            </a:r>
            <a:r>
              <a:rPr sz="1700" spc="0" dirty="0" smtClean="0">
                <a:latin typeface="Arial"/>
                <a:cs typeface="Arial"/>
              </a:rPr>
              <a:t>1)</a:t>
            </a:r>
            <a:endParaRPr sz="1700">
              <a:latin typeface="Arial"/>
              <a:cs typeface="Arial"/>
            </a:endParaRPr>
          </a:p>
          <a:p>
            <a:pPr>
              <a:lnSpc>
                <a:spcPts val="1400"/>
              </a:lnSpc>
              <a:spcBef>
                <a:spcPts val="25"/>
              </a:spcBef>
            </a:pPr>
            <a:endParaRPr sz="1400"/>
          </a:p>
          <a:p>
            <a:pPr marL="184785" indent="-172720">
              <a:lnSpc>
                <a:spcPct val="100000"/>
              </a:lnSpc>
              <a:buFont typeface="Arial"/>
              <a:buChar char="•"/>
              <a:tabLst>
                <a:tab pos="184785" algn="l"/>
              </a:tabLst>
            </a:pPr>
            <a:r>
              <a:rPr sz="1700" spc="0" dirty="0" smtClean="0">
                <a:latin typeface="Arial"/>
                <a:cs typeface="Arial"/>
              </a:rPr>
              <a:t>CD34</a:t>
            </a:r>
            <a:r>
              <a:rPr sz="1700" spc="-20" dirty="0" smtClean="0">
                <a:latin typeface="Arial"/>
                <a:cs typeface="Arial"/>
              </a:rPr>
              <a:t> </a:t>
            </a:r>
            <a:r>
              <a:rPr sz="1700" spc="0" dirty="0" smtClean="0">
                <a:latin typeface="Arial"/>
                <a:cs typeface="Arial"/>
              </a:rPr>
              <a:t>S</a:t>
            </a:r>
            <a:r>
              <a:rPr sz="1700" spc="15" dirty="0" smtClean="0">
                <a:latin typeface="Arial"/>
                <a:cs typeface="Arial"/>
              </a:rPr>
              <a:t>T</a:t>
            </a:r>
            <a:r>
              <a:rPr sz="1700" spc="0" dirty="0" smtClean="0">
                <a:latin typeface="Arial"/>
                <a:cs typeface="Arial"/>
              </a:rPr>
              <a:t>EM</a:t>
            </a:r>
            <a:r>
              <a:rPr sz="1700" spc="-40" dirty="0" smtClean="0">
                <a:latin typeface="Arial"/>
                <a:cs typeface="Arial"/>
              </a:rPr>
              <a:t> </a:t>
            </a:r>
            <a:r>
              <a:rPr sz="1700" spc="0" dirty="0" smtClean="0">
                <a:latin typeface="Arial"/>
                <a:cs typeface="Arial"/>
              </a:rPr>
              <a:t>CELL</a:t>
            </a:r>
            <a:r>
              <a:rPr sz="1700" spc="-75" dirty="0" smtClean="0">
                <a:latin typeface="Arial"/>
                <a:cs typeface="Arial"/>
              </a:rPr>
              <a:t> </a:t>
            </a:r>
            <a:r>
              <a:rPr sz="1700" spc="0" dirty="0" smtClean="0">
                <a:latin typeface="Arial"/>
                <a:cs typeface="Arial"/>
              </a:rPr>
              <a:t>C</a:t>
            </a:r>
            <a:r>
              <a:rPr sz="1700" spc="-10" dirty="0" smtClean="0">
                <a:latin typeface="Arial"/>
                <a:cs typeface="Arial"/>
              </a:rPr>
              <a:t>O</a:t>
            </a:r>
            <a:r>
              <a:rPr sz="1700" spc="0" dirty="0" smtClean="0">
                <a:latin typeface="Arial"/>
                <a:cs typeface="Arial"/>
              </a:rPr>
              <a:t>UN</a:t>
            </a:r>
            <a:r>
              <a:rPr sz="1700" spc="10" dirty="0" smtClean="0">
                <a:latin typeface="Arial"/>
                <a:cs typeface="Arial"/>
              </a:rPr>
              <a:t>T</a:t>
            </a:r>
            <a:r>
              <a:rPr sz="1700" spc="0" dirty="0" smtClean="0">
                <a:latin typeface="Arial"/>
                <a:cs typeface="Arial"/>
              </a:rPr>
              <a:t>S</a:t>
            </a:r>
            <a:endParaRPr sz="1700">
              <a:latin typeface="Arial"/>
              <a:cs typeface="Arial"/>
            </a:endParaRPr>
          </a:p>
          <a:p>
            <a:pPr marL="184785" marR="41275" indent="-172720">
              <a:lnSpc>
                <a:spcPts val="1750"/>
              </a:lnSpc>
              <a:spcBef>
                <a:spcPts val="310"/>
              </a:spcBef>
              <a:buFont typeface="Arial"/>
              <a:buChar char="•"/>
              <a:tabLst>
                <a:tab pos="184785" algn="l"/>
              </a:tabLst>
            </a:pPr>
            <a:r>
              <a:rPr sz="1700" spc="0" dirty="0" smtClean="0">
                <a:latin typeface="Arial"/>
                <a:cs typeface="Arial"/>
              </a:rPr>
              <a:t>Res</a:t>
            </a:r>
            <a:r>
              <a:rPr sz="1700" spc="5" dirty="0" smtClean="0">
                <a:latin typeface="Arial"/>
                <a:cs typeface="Arial"/>
              </a:rPr>
              <a:t>i</a:t>
            </a:r>
            <a:r>
              <a:rPr sz="1700" spc="0" dirty="0" smtClean="0">
                <a:latin typeface="Arial"/>
                <a:cs typeface="Arial"/>
              </a:rPr>
              <a:t>dual</a:t>
            </a:r>
            <a:r>
              <a:rPr sz="1700" spc="-25" dirty="0" smtClean="0">
                <a:latin typeface="Arial"/>
                <a:cs typeface="Arial"/>
              </a:rPr>
              <a:t> </a:t>
            </a:r>
            <a:r>
              <a:rPr sz="1700" spc="0" dirty="0" smtClean="0">
                <a:latin typeface="Arial"/>
                <a:cs typeface="Arial"/>
              </a:rPr>
              <a:t>WBC</a:t>
            </a:r>
            <a:r>
              <a:rPr sz="1700" spc="-25" dirty="0" smtClean="0">
                <a:latin typeface="Arial"/>
                <a:cs typeface="Arial"/>
              </a:rPr>
              <a:t> </a:t>
            </a:r>
            <a:r>
              <a:rPr sz="1700" spc="0" dirty="0" smtClean="0">
                <a:latin typeface="Arial"/>
                <a:cs typeface="Arial"/>
              </a:rPr>
              <a:t>count</a:t>
            </a:r>
            <a:r>
              <a:rPr sz="1700" spc="-10" dirty="0" smtClean="0">
                <a:latin typeface="Arial"/>
                <a:cs typeface="Arial"/>
              </a:rPr>
              <a:t> </a:t>
            </a:r>
            <a:r>
              <a:rPr sz="1700" spc="0" dirty="0" smtClean="0">
                <a:latin typeface="Arial"/>
                <a:cs typeface="Arial"/>
              </a:rPr>
              <a:t>in</a:t>
            </a:r>
            <a:r>
              <a:rPr sz="1700" spc="5" dirty="0" smtClean="0">
                <a:latin typeface="Arial"/>
                <a:cs typeface="Arial"/>
              </a:rPr>
              <a:t> </a:t>
            </a:r>
            <a:r>
              <a:rPr sz="1700" spc="0" dirty="0" smtClean="0">
                <a:latin typeface="Arial"/>
                <a:cs typeface="Arial"/>
              </a:rPr>
              <a:t>leukodep</a:t>
            </a:r>
            <a:r>
              <a:rPr sz="1700" spc="5" dirty="0" smtClean="0">
                <a:latin typeface="Arial"/>
                <a:cs typeface="Arial"/>
              </a:rPr>
              <a:t>l</a:t>
            </a:r>
            <a:r>
              <a:rPr sz="1700" spc="0" dirty="0" smtClean="0">
                <a:latin typeface="Arial"/>
                <a:cs typeface="Arial"/>
              </a:rPr>
              <a:t>eted</a:t>
            </a:r>
            <a:r>
              <a:rPr sz="1700" spc="-40" dirty="0" smtClean="0">
                <a:latin typeface="Arial"/>
                <a:cs typeface="Arial"/>
              </a:rPr>
              <a:t> </a:t>
            </a:r>
            <a:r>
              <a:rPr sz="1700" spc="0" dirty="0" smtClean="0">
                <a:latin typeface="Arial"/>
                <a:cs typeface="Arial"/>
              </a:rPr>
              <a:t>b</a:t>
            </a:r>
            <a:r>
              <a:rPr sz="1700" spc="5" dirty="0" smtClean="0">
                <a:latin typeface="Arial"/>
                <a:cs typeface="Arial"/>
              </a:rPr>
              <a:t>l</a:t>
            </a:r>
            <a:r>
              <a:rPr sz="1700" spc="0" dirty="0" smtClean="0">
                <a:latin typeface="Arial"/>
                <a:cs typeface="Arial"/>
              </a:rPr>
              <a:t>ood packs</a:t>
            </a:r>
            <a:endParaRPr sz="1700">
              <a:latin typeface="Arial"/>
              <a:cs typeface="Arial"/>
            </a:endParaRPr>
          </a:p>
          <a:p>
            <a:pPr marL="184785" indent="-172720">
              <a:lnSpc>
                <a:spcPts val="1945"/>
              </a:lnSpc>
              <a:buFont typeface="Arial"/>
              <a:buChar char="•"/>
              <a:tabLst>
                <a:tab pos="184785" algn="l"/>
              </a:tabLst>
            </a:pPr>
            <a:r>
              <a:rPr sz="1700" spc="0" dirty="0" smtClean="0">
                <a:latin typeface="Arial"/>
                <a:cs typeface="Arial"/>
              </a:rPr>
              <a:t>F</a:t>
            </a:r>
            <a:r>
              <a:rPr sz="1700" spc="5" dirty="0" smtClean="0">
                <a:latin typeface="Arial"/>
                <a:cs typeface="Arial"/>
              </a:rPr>
              <a:t>l</a:t>
            </a:r>
            <a:r>
              <a:rPr sz="1700" spc="0" dirty="0" smtClean="0">
                <a:latin typeface="Arial"/>
                <a:cs typeface="Arial"/>
              </a:rPr>
              <a:t>ow</a:t>
            </a:r>
            <a:r>
              <a:rPr sz="1700" spc="-25" dirty="0" smtClean="0">
                <a:latin typeface="Arial"/>
                <a:cs typeface="Arial"/>
              </a:rPr>
              <a:t> </a:t>
            </a:r>
            <a:r>
              <a:rPr sz="1700" spc="0" dirty="0" smtClean="0">
                <a:latin typeface="Arial"/>
                <a:cs typeface="Arial"/>
              </a:rPr>
              <a:t>c</a:t>
            </a:r>
            <a:r>
              <a:rPr sz="1700" spc="-20" dirty="0" smtClean="0">
                <a:latin typeface="Arial"/>
                <a:cs typeface="Arial"/>
              </a:rPr>
              <a:t>y</a:t>
            </a:r>
            <a:r>
              <a:rPr sz="1700" spc="0" dirty="0" smtClean="0">
                <a:latin typeface="Arial"/>
                <a:cs typeface="Arial"/>
              </a:rPr>
              <a:t>tometry</a:t>
            </a:r>
            <a:r>
              <a:rPr sz="1700" spc="10" dirty="0" smtClean="0">
                <a:latin typeface="Arial"/>
                <a:cs typeface="Arial"/>
              </a:rPr>
              <a:t> </a:t>
            </a:r>
            <a:r>
              <a:rPr sz="1700" spc="0" dirty="0" smtClean="0">
                <a:latin typeface="Arial"/>
                <a:cs typeface="Arial"/>
              </a:rPr>
              <a:t>Cross</a:t>
            </a:r>
            <a:r>
              <a:rPr sz="1700" spc="-10" dirty="0" smtClean="0">
                <a:latin typeface="Arial"/>
                <a:cs typeface="Arial"/>
              </a:rPr>
              <a:t>m</a:t>
            </a:r>
            <a:r>
              <a:rPr sz="1700" spc="0" dirty="0" smtClean="0">
                <a:latin typeface="Arial"/>
                <a:cs typeface="Arial"/>
              </a:rPr>
              <a:t>a</a:t>
            </a:r>
            <a:r>
              <a:rPr sz="1700" spc="-10" dirty="0" smtClean="0">
                <a:latin typeface="Arial"/>
                <a:cs typeface="Arial"/>
              </a:rPr>
              <a:t>t</a:t>
            </a:r>
            <a:r>
              <a:rPr sz="1700" spc="0" dirty="0" smtClean="0">
                <a:latin typeface="Arial"/>
                <a:cs typeface="Arial"/>
              </a:rPr>
              <a:t>ch</a:t>
            </a:r>
            <a:endParaRPr sz="1700">
              <a:latin typeface="Arial"/>
              <a:cs typeface="Arial"/>
            </a:endParaRPr>
          </a:p>
          <a:p>
            <a:pPr marL="227965" lvl="1" indent="-172720">
              <a:lnSpc>
                <a:spcPts val="1725"/>
              </a:lnSpc>
              <a:buFont typeface="Arial"/>
              <a:buChar char="•"/>
              <a:tabLst>
                <a:tab pos="227965" algn="l"/>
              </a:tabLst>
            </a:pPr>
            <a:r>
              <a:rPr sz="1800" spc="0" dirty="0" smtClean="0">
                <a:latin typeface="Arial"/>
                <a:cs typeface="Arial"/>
              </a:rPr>
              <a:t>S</a:t>
            </a:r>
            <a:r>
              <a:rPr sz="1800" spc="-10" dirty="0" smtClean="0">
                <a:latin typeface="Arial"/>
                <a:cs typeface="Arial"/>
              </a:rPr>
              <a:t>u</a:t>
            </a:r>
            <a:r>
              <a:rPr sz="1800" spc="0" dirty="0" smtClean="0">
                <a:latin typeface="Arial"/>
                <a:cs typeface="Arial"/>
              </a:rPr>
              <a:t>rface</a:t>
            </a:r>
            <a:r>
              <a:rPr sz="1800" spc="5" dirty="0" smtClean="0">
                <a:latin typeface="Arial"/>
                <a:cs typeface="Arial"/>
              </a:rPr>
              <a:t> </a:t>
            </a:r>
            <a:r>
              <a:rPr sz="1800" spc="0" dirty="0" smtClean="0">
                <a:latin typeface="Arial"/>
                <a:cs typeface="Arial"/>
              </a:rPr>
              <a:t>mark</a:t>
            </a:r>
            <a:r>
              <a:rPr sz="1800" spc="-10" dirty="0" smtClean="0">
                <a:latin typeface="Arial"/>
                <a:cs typeface="Arial"/>
              </a:rPr>
              <a:t>e</a:t>
            </a:r>
            <a:r>
              <a:rPr sz="1800" spc="0" dirty="0" smtClean="0">
                <a:latin typeface="Arial"/>
                <a:cs typeface="Arial"/>
              </a:rPr>
              <a:t>rs in PMN, Mo</a:t>
            </a:r>
            <a:r>
              <a:rPr sz="1800" spc="-10" dirty="0" smtClean="0">
                <a:latin typeface="Arial"/>
                <a:cs typeface="Arial"/>
              </a:rPr>
              <a:t>n</a:t>
            </a:r>
            <a:r>
              <a:rPr sz="1800" spc="0" dirty="0" smtClean="0">
                <a:latin typeface="Arial"/>
                <a:cs typeface="Arial"/>
              </a:rPr>
              <a:t>oc</a:t>
            </a:r>
            <a:r>
              <a:rPr sz="1800" spc="-30" dirty="0" smtClean="0">
                <a:latin typeface="Arial"/>
                <a:cs typeface="Arial"/>
              </a:rPr>
              <a:t>y</a:t>
            </a:r>
            <a:r>
              <a:rPr sz="1800" spc="0" dirty="0" smtClean="0">
                <a:latin typeface="Arial"/>
                <a:cs typeface="Arial"/>
              </a:rPr>
              <a:t>tes</a:t>
            </a:r>
            <a:endParaRPr sz="1800">
              <a:latin typeface="Arial"/>
              <a:cs typeface="Arial"/>
            </a:endParaRPr>
          </a:p>
          <a:p>
            <a:pPr marL="227965" lvl="1" indent="-172720">
              <a:lnSpc>
                <a:spcPct val="100000"/>
              </a:lnSpc>
              <a:spcBef>
                <a:spcPts val="20"/>
              </a:spcBef>
              <a:buFont typeface="Arial"/>
              <a:buChar char="•"/>
              <a:tabLst>
                <a:tab pos="227965" algn="l"/>
              </a:tabLst>
            </a:pPr>
            <a:r>
              <a:rPr sz="1800" spc="0" dirty="0" smtClean="0">
                <a:latin typeface="Arial"/>
                <a:cs typeface="Arial"/>
              </a:rPr>
              <a:t>C</a:t>
            </a:r>
            <a:r>
              <a:rPr sz="1800" spc="-30" dirty="0" smtClean="0">
                <a:latin typeface="Arial"/>
                <a:cs typeface="Arial"/>
              </a:rPr>
              <a:t>y</a:t>
            </a:r>
            <a:r>
              <a:rPr sz="1800" spc="0" dirty="0" smtClean="0">
                <a:latin typeface="Arial"/>
                <a:cs typeface="Arial"/>
              </a:rPr>
              <a:t>toki</a:t>
            </a:r>
            <a:r>
              <a:rPr sz="1800" spc="-10" dirty="0" smtClean="0">
                <a:latin typeface="Arial"/>
                <a:cs typeface="Arial"/>
              </a:rPr>
              <a:t>n</a:t>
            </a:r>
            <a:r>
              <a:rPr sz="1800" spc="0" dirty="0" smtClean="0">
                <a:latin typeface="Arial"/>
                <a:cs typeface="Arial"/>
              </a:rPr>
              <a:t>e</a:t>
            </a:r>
            <a:r>
              <a:rPr sz="1800" spc="30" dirty="0" smtClean="0">
                <a:latin typeface="Arial"/>
                <a:cs typeface="Arial"/>
              </a:rPr>
              <a:t> </a:t>
            </a:r>
            <a:r>
              <a:rPr sz="1800" spc="0" dirty="0" smtClean="0">
                <a:latin typeface="Arial"/>
                <a:cs typeface="Arial"/>
              </a:rPr>
              <a:t>res</a:t>
            </a:r>
            <a:r>
              <a:rPr sz="1800" spc="-10" dirty="0" smtClean="0">
                <a:latin typeface="Arial"/>
                <a:cs typeface="Arial"/>
              </a:rPr>
              <a:t>p</a:t>
            </a:r>
            <a:r>
              <a:rPr sz="1800" spc="0" dirty="0" smtClean="0">
                <a:latin typeface="Arial"/>
                <a:cs typeface="Arial"/>
              </a:rPr>
              <a:t>o</a:t>
            </a:r>
            <a:r>
              <a:rPr sz="1800" spc="-10" dirty="0" smtClean="0">
                <a:latin typeface="Arial"/>
                <a:cs typeface="Arial"/>
              </a:rPr>
              <a:t>n</a:t>
            </a:r>
            <a:r>
              <a:rPr sz="1800" spc="0" dirty="0" smtClean="0">
                <a:latin typeface="Arial"/>
                <a:cs typeface="Arial"/>
              </a:rPr>
              <a:t>se</a:t>
            </a:r>
            <a:endParaRPr sz="1800">
              <a:latin typeface="Arial"/>
              <a:cs typeface="Arial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774903" y="3851529"/>
            <a:ext cx="2705100" cy="39052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2500" spc="-15" dirty="0" smtClean="0">
                <a:solidFill>
                  <a:srgbClr val="FFFFFF"/>
                </a:solidFill>
                <a:latin typeface="Arial"/>
                <a:cs typeface="Arial"/>
              </a:rPr>
              <a:t>Ble</a:t>
            </a:r>
            <a:r>
              <a:rPr sz="2500" spc="-10" dirty="0" smtClean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2500" spc="-15" dirty="0" smtClean="0">
                <a:solidFill>
                  <a:srgbClr val="FFFFFF"/>
                </a:solidFill>
                <a:latin typeface="Arial"/>
                <a:cs typeface="Arial"/>
              </a:rPr>
              <a:t>ding</a:t>
            </a:r>
            <a:r>
              <a:rPr sz="2500" spc="5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500" spc="-15" dirty="0" smtClean="0">
                <a:solidFill>
                  <a:srgbClr val="FFFFFF"/>
                </a:solidFill>
                <a:latin typeface="Arial"/>
                <a:cs typeface="Arial"/>
              </a:rPr>
              <a:t>Disorders</a:t>
            </a:r>
            <a:endParaRPr sz="2500">
              <a:latin typeface="Arial"/>
              <a:cs typeface="Arial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460248" y="5501640"/>
            <a:ext cx="3337560" cy="92506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565404" y="5468111"/>
            <a:ext cx="3125723" cy="1045463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499872" y="5510784"/>
            <a:ext cx="3258312" cy="845819"/>
          </a:xfrm>
          <a:custGeom>
            <a:avLst/>
            <a:gdLst/>
            <a:ahLst/>
            <a:cxnLst/>
            <a:rect l="l" t="t" r="r" b="b"/>
            <a:pathLst>
              <a:path w="3258312" h="845820">
                <a:moveTo>
                  <a:pt x="3117341" y="0"/>
                </a:moveTo>
                <a:lnTo>
                  <a:pt x="130680" y="369"/>
                </a:lnTo>
                <a:lnTo>
                  <a:pt x="89039" y="9874"/>
                </a:lnTo>
                <a:lnTo>
                  <a:pt x="53124" y="30713"/>
                </a:lnTo>
                <a:lnTo>
                  <a:pt x="24961" y="60859"/>
                </a:lnTo>
                <a:lnTo>
                  <a:pt x="6578" y="98287"/>
                </a:lnTo>
                <a:lnTo>
                  <a:pt x="0" y="140969"/>
                </a:lnTo>
                <a:lnTo>
                  <a:pt x="369" y="715139"/>
                </a:lnTo>
                <a:lnTo>
                  <a:pt x="9874" y="756780"/>
                </a:lnTo>
                <a:lnTo>
                  <a:pt x="30713" y="792695"/>
                </a:lnTo>
                <a:lnTo>
                  <a:pt x="60859" y="820858"/>
                </a:lnTo>
                <a:lnTo>
                  <a:pt x="98287" y="839241"/>
                </a:lnTo>
                <a:lnTo>
                  <a:pt x="140970" y="845819"/>
                </a:lnTo>
                <a:lnTo>
                  <a:pt x="3127631" y="845450"/>
                </a:lnTo>
                <a:lnTo>
                  <a:pt x="3169272" y="835945"/>
                </a:lnTo>
                <a:lnTo>
                  <a:pt x="3205187" y="815106"/>
                </a:lnTo>
                <a:lnTo>
                  <a:pt x="3233350" y="784960"/>
                </a:lnTo>
                <a:lnTo>
                  <a:pt x="3251733" y="747532"/>
                </a:lnTo>
                <a:lnTo>
                  <a:pt x="3258312" y="704849"/>
                </a:lnTo>
                <a:lnTo>
                  <a:pt x="3257942" y="130680"/>
                </a:lnTo>
                <a:lnTo>
                  <a:pt x="3248437" y="89039"/>
                </a:lnTo>
                <a:lnTo>
                  <a:pt x="3227598" y="53124"/>
                </a:lnTo>
                <a:lnTo>
                  <a:pt x="3197452" y="24961"/>
                </a:lnTo>
                <a:lnTo>
                  <a:pt x="3160024" y="6578"/>
                </a:lnTo>
                <a:lnTo>
                  <a:pt x="3117341" y="0"/>
                </a:lnTo>
                <a:close/>
              </a:path>
            </a:pathLst>
          </a:custGeom>
          <a:solidFill>
            <a:srgbClr val="E8B39E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" name="object 29"/>
          <p:cNvSpPr txBox="1"/>
          <p:nvPr/>
        </p:nvSpPr>
        <p:spPr>
          <a:xfrm>
            <a:off x="774903" y="4618101"/>
            <a:ext cx="2707005" cy="165100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R="1905" algn="ctr">
              <a:lnSpc>
                <a:spcPct val="100000"/>
              </a:lnSpc>
            </a:pPr>
            <a:r>
              <a:rPr sz="2500" spc="-120" dirty="0" smtClean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sz="2500" spc="-15" dirty="0" smtClean="0">
                <a:solidFill>
                  <a:srgbClr val="FFFFFF"/>
                </a:solidFill>
                <a:latin typeface="Arial"/>
                <a:cs typeface="Arial"/>
              </a:rPr>
              <a:t>ransf</a:t>
            </a:r>
            <a:r>
              <a:rPr sz="2500" spc="-5" dirty="0" smtClean="0">
                <a:solidFill>
                  <a:srgbClr val="FFFFFF"/>
                </a:solidFill>
                <a:latin typeface="Arial"/>
                <a:cs typeface="Arial"/>
              </a:rPr>
              <a:t>u</a:t>
            </a:r>
            <a:r>
              <a:rPr sz="2500" spc="-15" dirty="0" smtClean="0">
                <a:solidFill>
                  <a:srgbClr val="FFFFFF"/>
                </a:solidFill>
                <a:latin typeface="Arial"/>
                <a:cs typeface="Arial"/>
              </a:rPr>
              <a:t>sion</a:t>
            </a:r>
            <a:r>
              <a:rPr sz="2500" spc="15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500" spc="-15" dirty="0" smtClean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2500" spc="-10" dirty="0" smtClean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2500" spc="-15" dirty="0" smtClean="0">
                <a:solidFill>
                  <a:srgbClr val="FFFFFF"/>
                </a:solidFill>
                <a:latin typeface="Arial"/>
                <a:cs typeface="Arial"/>
              </a:rPr>
              <a:t>d</a:t>
            </a:r>
            <a:endParaRPr sz="2500">
              <a:latin typeface="Arial"/>
              <a:cs typeface="Arial"/>
            </a:endParaRPr>
          </a:p>
          <a:p>
            <a:pPr marL="635" algn="ctr">
              <a:lnSpc>
                <a:spcPts val="2590"/>
              </a:lnSpc>
            </a:pPr>
            <a:r>
              <a:rPr sz="2500" spc="-120" dirty="0" smtClean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sz="2500" spc="-15" dirty="0" smtClean="0">
                <a:solidFill>
                  <a:srgbClr val="FFFFFF"/>
                </a:solidFill>
                <a:latin typeface="Arial"/>
                <a:cs typeface="Arial"/>
              </a:rPr>
              <a:t>ransplant</a:t>
            </a:r>
            <a:endParaRPr sz="2500">
              <a:latin typeface="Arial"/>
              <a:cs typeface="Arial"/>
            </a:endParaRPr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100"/>
              </a:lnSpc>
              <a:spcBef>
                <a:spcPts val="65"/>
              </a:spcBef>
            </a:pPr>
            <a:endParaRPr sz="1100"/>
          </a:p>
          <a:p>
            <a:pPr marL="12700" marR="12700" indent="635" algn="ctr">
              <a:lnSpc>
                <a:spcPts val="2590"/>
              </a:lnSpc>
            </a:pPr>
            <a:r>
              <a:rPr sz="2500" spc="-15" dirty="0" smtClean="0">
                <a:solidFill>
                  <a:srgbClr val="FFFFFF"/>
                </a:solidFill>
                <a:latin typeface="Arial"/>
                <a:cs typeface="Arial"/>
              </a:rPr>
              <a:t>Host</a:t>
            </a:r>
            <a:r>
              <a:rPr sz="2500" spc="5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500" spc="-20" dirty="0" smtClean="0">
                <a:solidFill>
                  <a:srgbClr val="FFFFFF"/>
                </a:solidFill>
                <a:latin typeface="Arial"/>
                <a:cs typeface="Arial"/>
              </a:rPr>
              <a:t>Imm</a:t>
            </a:r>
            <a:r>
              <a:rPr sz="2500" spc="-10" dirty="0" smtClean="0">
                <a:solidFill>
                  <a:srgbClr val="FFFFFF"/>
                </a:solidFill>
                <a:latin typeface="Arial"/>
                <a:cs typeface="Arial"/>
              </a:rPr>
              <a:t>u</a:t>
            </a:r>
            <a:r>
              <a:rPr sz="2500" spc="-15" dirty="0" smtClean="0">
                <a:solidFill>
                  <a:srgbClr val="FFFFFF"/>
                </a:solidFill>
                <a:latin typeface="Arial"/>
                <a:cs typeface="Arial"/>
              </a:rPr>
              <a:t>ne resp</a:t>
            </a:r>
            <a:r>
              <a:rPr sz="2500" spc="-10" dirty="0" smtClean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2500" spc="-15" dirty="0" smtClean="0">
                <a:solidFill>
                  <a:srgbClr val="FFFFFF"/>
                </a:solidFill>
                <a:latin typeface="Arial"/>
                <a:cs typeface="Arial"/>
              </a:rPr>
              <a:t>nse </a:t>
            </a:r>
            <a:r>
              <a:rPr sz="2500" spc="-10" dirty="0" smtClean="0">
                <a:solidFill>
                  <a:srgbClr val="FFFFFF"/>
                </a:solidFill>
                <a:latin typeface="Arial"/>
                <a:cs typeface="Arial"/>
              </a:rPr>
              <a:t>in</a:t>
            </a:r>
            <a:r>
              <a:rPr sz="2500" spc="-5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500" spc="-15" dirty="0" smtClean="0">
                <a:solidFill>
                  <a:srgbClr val="FFFFFF"/>
                </a:solidFill>
                <a:latin typeface="Arial"/>
                <a:cs typeface="Arial"/>
              </a:rPr>
              <a:t>Se</a:t>
            </a:r>
            <a:r>
              <a:rPr sz="2500" spc="-10" dirty="0" smtClean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sz="2500" spc="-15" dirty="0" smtClean="0">
                <a:solidFill>
                  <a:srgbClr val="FFFFFF"/>
                </a:solidFill>
                <a:latin typeface="Arial"/>
                <a:cs typeface="Arial"/>
              </a:rPr>
              <a:t>sis</a:t>
            </a:r>
            <a:endParaRPr sz="25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0" y="1828800"/>
            <a:ext cx="9144000" cy="5638800"/>
          </a:xfrm>
        </p:spPr>
        <p:txBody>
          <a:bodyPr/>
          <a:lstStyle/>
          <a:p>
            <a:r>
              <a:rPr lang="en-US" sz="2400" b="1" dirty="0"/>
              <a:t>THE FLOW CYTOMETRIC EVALUATION </a:t>
            </a:r>
            <a:r>
              <a:rPr lang="en-US" sz="2400" b="1" dirty="0" smtClean="0"/>
              <a:t>OF HEMATOPOIETIC </a:t>
            </a:r>
            <a:r>
              <a:rPr lang="en-US" sz="2400" b="1" dirty="0"/>
              <a:t>NEOPLASIA </a:t>
            </a:r>
            <a:r>
              <a:rPr lang="en-US" sz="2400" i="1" dirty="0"/>
              <a:t>Brent L. Wood, </a:t>
            </a:r>
            <a:r>
              <a:rPr lang="en-US" sz="2400" i="1" dirty="0" smtClean="0"/>
              <a:t>Michael J</a:t>
            </a:r>
            <a:r>
              <a:rPr lang="en-US" sz="2400" i="1" dirty="0"/>
              <a:t>. </a:t>
            </a:r>
            <a:r>
              <a:rPr lang="en-US" sz="2400" i="1" dirty="0" err="1"/>
              <a:t>Borowitz</a:t>
            </a:r>
            <a:r>
              <a:rPr lang="en-US" sz="2400" i="1" dirty="0"/>
              <a:t>. </a:t>
            </a:r>
            <a:r>
              <a:rPr lang="en-US" sz="2400" i="1" dirty="0" smtClean="0"/>
              <a:t>Henry’s</a:t>
            </a:r>
            <a:r>
              <a:rPr lang="en-US" sz="2400" i="1" dirty="0"/>
              <a:t>, 22nd edition, Chapter </a:t>
            </a:r>
            <a:r>
              <a:rPr lang="en-US" sz="2400" i="1" dirty="0" smtClean="0"/>
              <a:t>34</a:t>
            </a:r>
          </a:p>
          <a:p>
            <a:r>
              <a:rPr lang="en-US" sz="2400" dirty="0" smtClean="0">
                <a:hlinkClick r:id="rId2"/>
              </a:rPr>
              <a:t>https://www.bosterbio.com/protocol-and-troubleshooting/flow-cytometry-principle</a:t>
            </a:r>
            <a:endParaRPr lang="en-US" sz="2400" dirty="0" smtClean="0"/>
          </a:p>
          <a:p>
            <a:r>
              <a:rPr lang="en-US" sz="2400" dirty="0" smtClean="0">
                <a:hlinkClick r:id="rId3"/>
              </a:rPr>
              <a:t>https://www.abcam.com/protocols/introduction-to-flow-cytometry</a:t>
            </a:r>
            <a:endParaRPr lang="en-US" sz="2400" i="1" dirty="0" smtClean="0"/>
          </a:p>
          <a:p>
            <a:endParaRPr lang="en-US" sz="2400" i="1" dirty="0"/>
          </a:p>
          <a:p>
            <a:r>
              <a:rPr lang="en-US" sz="2400" dirty="0" smtClean="0"/>
              <a:t>Video Link: </a:t>
            </a:r>
          </a:p>
          <a:p>
            <a:endParaRPr lang="en-US" sz="2400" dirty="0">
              <a:hlinkClick r:id="rId4"/>
            </a:endParaRPr>
          </a:p>
          <a:p>
            <a:r>
              <a:rPr lang="en-US" sz="2400" dirty="0" smtClean="0">
                <a:hlinkClick r:id="rId4"/>
              </a:rPr>
              <a:t>https://www.youtube.com/watch?v=5IdYFgYb9ls</a:t>
            </a:r>
            <a:endParaRPr lang="en-US" sz="2400" dirty="0" smtClean="0"/>
          </a:p>
          <a:p>
            <a:r>
              <a:rPr lang="en-US" sz="2400" dirty="0" smtClean="0">
                <a:hlinkClick r:id="rId5"/>
              </a:rPr>
              <a:t>https://www.youtube.com/watch?v=7bCZx5xPwt0&amp;t=94s</a:t>
            </a:r>
            <a:endParaRPr lang="en-US" sz="2400" dirty="0" smtClean="0"/>
          </a:p>
          <a:p>
            <a:endParaRPr lang="en-US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1608706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274065" rIns="0" bIns="0" rtlCol="0">
            <a:noAutofit/>
          </a:bodyPr>
          <a:lstStyle/>
          <a:p>
            <a:pPr marL="339090">
              <a:lnSpc>
                <a:spcPct val="100000"/>
              </a:lnSpc>
            </a:pPr>
            <a:r>
              <a:rPr sz="4400" dirty="0" smtClean="0">
                <a:solidFill>
                  <a:srgbClr val="775F54"/>
                </a:solidFill>
                <a:latin typeface="Arial"/>
                <a:cs typeface="Arial"/>
              </a:rPr>
              <a:t>Flow</a:t>
            </a:r>
            <a:r>
              <a:rPr sz="4400" spc="-10" dirty="0" smtClean="0">
                <a:solidFill>
                  <a:srgbClr val="775F54"/>
                </a:solidFill>
                <a:latin typeface="Arial"/>
                <a:cs typeface="Arial"/>
              </a:rPr>
              <a:t> </a:t>
            </a:r>
            <a:r>
              <a:rPr sz="4400" spc="0" dirty="0" smtClean="0">
                <a:solidFill>
                  <a:srgbClr val="775F54"/>
                </a:solidFill>
                <a:latin typeface="Arial"/>
                <a:cs typeface="Arial"/>
              </a:rPr>
              <a:t>Cytometry</a:t>
            </a:r>
            <a:endParaRPr sz="44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85978" y="1636522"/>
            <a:ext cx="8303895" cy="500761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527685" marR="15240" indent="-457200" algn="just">
              <a:lnSpc>
                <a:spcPct val="80000"/>
              </a:lnSpc>
              <a:buClr>
                <a:srgbClr val="DD8046"/>
              </a:buClr>
              <a:buSzPct val="58928"/>
              <a:buFont typeface="Wingdings"/>
              <a:buChar char=""/>
              <a:tabLst>
                <a:tab pos="527685" algn="l"/>
              </a:tabLst>
            </a:pPr>
            <a:r>
              <a:rPr sz="2800" spc="-15" dirty="0" smtClean="0">
                <a:latin typeface="Arial"/>
                <a:cs typeface="Arial"/>
              </a:rPr>
              <a:t>This   </a:t>
            </a:r>
            <a:r>
              <a:rPr sz="2800" spc="3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me</a:t>
            </a:r>
            <a:r>
              <a:rPr sz="2800" spc="-5" dirty="0" smtClean="0">
                <a:latin typeface="Arial"/>
                <a:cs typeface="Arial"/>
              </a:rPr>
              <a:t>t</a:t>
            </a:r>
            <a:r>
              <a:rPr sz="2800" spc="-20" dirty="0" smtClean="0">
                <a:latin typeface="Arial"/>
                <a:cs typeface="Arial"/>
              </a:rPr>
              <a:t>h</a:t>
            </a:r>
            <a:r>
              <a:rPr sz="2800" spc="-10" dirty="0" smtClean="0">
                <a:latin typeface="Arial"/>
                <a:cs typeface="Arial"/>
              </a:rPr>
              <a:t>o</a:t>
            </a:r>
            <a:r>
              <a:rPr sz="2800" spc="-20" dirty="0" smtClean="0">
                <a:latin typeface="Arial"/>
                <a:cs typeface="Arial"/>
              </a:rPr>
              <a:t>d   </a:t>
            </a:r>
            <a:r>
              <a:rPr sz="2800" spc="3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al</a:t>
            </a:r>
            <a:r>
              <a:rPr sz="2800" spc="-5" dirty="0" smtClean="0">
                <a:latin typeface="Arial"/>
                <a:cs typeface="Arial"/>
              </a:rPr>
              <a:t>l</a:t>
            </a:r>
            <a:r>
              <a:rPr sz="2800" spc="-20" dirty="0" smtClean="0">
                <a:latin typeface="Arial"/>
                <a:cs typeface="Arial"/>
              </a:rPr>
              <a:t>ows   </a:t>
            </a:r>
            <a:r>
              <a:rPr sz="2800" spc="40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the   </a:t>
            </a:r>
            <a:r>
              <a:rPr sz="2800" spc="40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qu</a:t>
            </a:r>
            <a:r>
              <a:rPr sz="2800" spc="-15" dirty="0" smtClean="0">
                <a:latin typeface="Arial"/>
                <a:cs typeface="Arial"/>
              </a:rPr>
              <a:t>ant</a:t>
            </a:r>
            <a:r>
              <a:rPr sz="2800" spc="-5" dirty="0" smtClean="0">
                <a:latin typeface="Arial"/>
                <a:cs typeface="Arial"/>
              </a:rPr>
              <a:t>i</a:t>
            </a:r>
            <a:r>
              <a:rPr sz="2800" spc="-15" dirty="0" smtClean="0">
                <a:latin typeface="Arial"/>
                <a:cs typeface="Arial"/>
              </a:rPr>
              <a:t>tat</a:t>
            </a:r>
            <a:r>
              <a:rPr sz="2800" spc="-5" dirty="0" smtClean="0">
                <a:latin typeface="Arial"/>
                <a:cs typeface="Arial"/>
              </a:rPr>
              <a:t>i</a:t>
            </a:r>
            <a:r>
              <a:rPr sz="2800" spc="-15" dirty="0" smtClean="0">
                <a:latin typeface="Arial"/>
                <a:cs typeface="Arial"/>
              </a:rPr>
              <a:t>ve   </a:t>
            </a:r>
            <a:r>
              <a:rPr sz="2800" spc="50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and</a:t>
            </a:r>
            <a:r>
              <a:rPr sz="2800" spc="-15" dirty="0" smtClean="0">
                <a:latin typeface="Arial"/>
                <a:cs typeface="Arial"/>
              </a:rPr>
              <a:t> qu</a:t>
            </a:r>
            <a:r>
              <a:rPr sz="2800" spc="-20" dirty="0" smtClean="0">
                <a:latin typeface="Arial"/>
                <a:cs typeface="Arial"/>
              </a:rPr>
              <a:t>a</a:t>
            </a:r>
            <a:r>
              <a:rPr sz="2800" spc="-5" dirty="0" smtClean="0">
                <a:latin typeface="Arial"/>
                <a:cs typeface="Arial"/>
              </a:rPr>
              <a:t>l</a:t>
            </a:r>
            <a:r>
              <a:rPr sz="2800" spc="-10" dirty="0" smtClean="0">
                <a:latin typeface="Arial"/>
                <a:cs typeface="Arial"/>
              </a:rPr>
              <a:t>it</a:t>
            </a:r>
            <a:r>
              <a:rPr sz="2800" spc="-15" dirty="0" smtClean="0">
                <a:latin typeface="Arial"/>
                <a:cs typeface="Arial"/>
              </a:rPr>
              <a:t>a</a:t>
            </a:r>
            <a:r>
              <a:rPr sz="2800" spc="-10" dirty="0" smtClean="0">
                <a:latin typeface="Arial"/>
                <a:cs typeface="Arial"/>
              </a:rPr>
              <a:t>tiv</a:t>
            </a:r>
            <a:r>
              <a:rPr sz="2800" spc="-20" dirty="0" smtClean="0">
                <a:latin typeface="Arial"/>
                <a:cs typeface="Arial"/>
              </a:rPr>
              <a:t>e </a:t>
            </a:r>
            <a:r>
              <a:rPr sz="2800" spc="-220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a</a:t>
            </a:r>
            <a:r>
              <a:rPr sz="2800" spc="-15" dirty="0" smtClean="0">
                <a:latin typeface="Arial"/>
                <a:cs typeface="Arial"/>
              </a:rPr>
              <a:t>n</a:t>
            </a:r>
            <a:r>
              <a:rPr sz="2800" spc="-20" dirty="0" smtClean="0">
                <a:latin typeface="Arial"/>
                <a:cs typeface="Arial"/>
              </a:rPr>
              <a:t>a</a:t>
            </a:r>
            <a:r>
              <a:rPr sz="2800" spc="-5" dirty="0" smtClean="0">
                <a:latin typeface="Arial"/>
                <a:cs typeface="Arial"/>
              </a:rPr>
              <a:t>l</a:t>
            </a:r>
            <a:r>
              <a:rPr sz="2800" spc="-15" dirty="0" smtClean="0">
                <a:latin typeface="Arial"/>
                <a:cs typeface="Arial"/>
              </a:rPr>
              <a:t>y</a:t>
            </a:r>
            <a:r>
              <a:rPr sz="2800" spc="-10" dirty="0" smtClean="0">
                <a:latin typeface="Arial"/>
                <a:cs typeface="Arial"/>
              </a:rPr>
              <a:t>sis </a:t>
            </a:r>
            <a:r>
              <a:rPr sz="2800" spc="-220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o</a:t>
            </a:r>
            <a:r>
              <a:rPr sz="2800" spc="-10" dirty="0" smtClean="0">
                <a:latin typeface="Arial"/>
                <a:cs typeface="Arial"/>
              </a:rPr>
              <a:t>f </a:t>
            </a:r>
            <a:r>
              <a:rPr sz="2800" spc="-23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severa</a:t>
            </a:r>
            <a:r>
              <a:rPr sz="2800" spc="-10" dirty="0" smtClean="0">
                <a:latin typeface="Arial"/>
                <a:cs typeface="Arial"/>
              </a:rPr>
              <a:t>l </a:t>
            </a:r>
            <a:r>
              <a:rPr sz="2800" spc="-22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p</a:t>
            </a:r>
            <a:r>
              <a:rPr sz="2800" spc="-5" dirty="0" smtClean="0">
                <a:latin typeface="Arial"/>
                <a:cs typeface="Arial"/>
              </a:rPr>
              <a:t>r</a:t>
            </a:r>
            <a:r>
              <a:rPr sz="2800" spc="-20" dirty="0" smtClean="0">
                <a:latin typeface="Arial"/>
                <a:cs typeface="Arial"/>
              </a:rPr>
              <a:t>o</a:t>
            </a:r>
            <a:r>
              <a:rPr sz="2800" spc="-5" dirty="0" smtClean="0">
                <a:latin typeface="Arial"/>
                <a:cs typeface="Arial"/>
              </a:rPr>
              <a:t>p</a:t>
            </a:r>
            <a:r>
              <a:rPr sz="2800" spc="-20" dirty="0" smtClean="0">
                <a:latin typeface="Arial"/>
                <a:cs typeface="Arial"/>
              </a:rPr>
              <a:t>e</a:t>
            </a:r>
            <a:r>
              <a:rPr sz="2800" spc="-5" dirty="0" smtClean="0">
                <a:latin typeface="Arial"/>
                <a:cs typeface="Arial"/>
              </a:rPr>
              <a:t>r</a:t>
            </a:r>
            <a:r>
              <a:rPr sz="2800" spc="-10" dirty="0" smtClean="0">
                <a:latin typeface="Arial"/>
                <a:cs typeface="Arial"/>
              </a:rPr>
              <a:t>ti</a:t>
            </a:r>
            <a:r>
              <a:rPr sz="2800" spc="-15" dirty="0" smtClean="0">
                <a:latin typeface="Arial"/>
                <a:cs typeface="Arial"/>
              </a:rPr>
              <a:t>es </a:t>
            </a:r>
            <a:r>
              <a:rPr sz="2800" spc="-220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o</a:t>
            </a:r>
            <a:r>
              <a:rPr sz="2800" spc="-10" dirty="0" smtClean="0">
                <a:latin typeface="Arial"/>
                <a:cs typeface="Arial"/>
              </a:rPr>
              <a:t>f </a:t>
            </a:r>
            <a:r>
              <a:rPr sz="2800" spc="-250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ce</a:t>
            </a:r>
            <a:r>
              <a:rPr sz="2800" spc="-10" dirty="0" smtClean="0">
                <a:latin typeface="Arial"/>
                <a:cs typeface="Arial"/>
              </a:rPr>
              <a:t>ll</a:t>
            </a:r>
            <a:r>
              <a:rPr sz="2800" spc="-15" dirty="0" smtClean="0">
                <a:latin typeface="Arial"/>
                <a:cs typeface="Arial"/>
              </a:rPr>
              <a:t> po</a:t>
            </a:r>
            <a:r>
              <a:rPr sz="2800" spc="-20" dirty="0" smtClean="0">
                <a:latin typeface="Arial"/>
                <a:cs typeface="Arial"/>
              </a:rPr>
              <a:t>p</a:t>
            </a:r>
            <a:r>
              <a:rPr sz="2800" spc="-15" dirty="0" smtClean="0">
                <a:latin typeface="Arial"/>
                <a:cs typeface="Arial"/>
              </a:rPr>
              <a:t>u</a:t>
            </a:r>
            <a:r>
              <a:rPr sz="2800" spc="-10" dirty="0" smtClean="0">
                <a:latin typeface="Arial"/>
                <a:cs typeface="Arial"/>
              </a:rPr>
              <a:t>l</a:t>
            </a:r>
            <a:r>
              <a:rPr sz="2800" spc="-15" dirty="0" smtClean="0">
                <a:latin typeface="Arial"/>
                <a:cs typeface="Arial"/>
              </a:rPr>
              <a:t>a</a:t>
            </a:r>
            <a:r>
              <a:rPr sz="2800" spc="-10" dirty="0" smtClean="0">
                <a:latin typeface="Arial"/>
                <a:cs typeface="Arial"/>
              </a:rPr>
              <a:t>ti</a:t>
            </a:r>
            <a:r>
              <a:rPr sz="2800" spc="-5" dirty="0" smtClean="0">
                <a:latin typeface="Arial"/>
                <a:cs typeface="Arial"/>
              </a:rPr>
              <a:t>o</a:t>
            </a:r>
            <a:r>
              <a:rPr sz="2800" spc="-15" dirty="0" smtClean="0">
                <a:latin typeface="Arial"/>
                <a:cs typeface="Arial"/>
              </a:rPr>
              <a:t>ns  </a:t>
            </a:r>
            <a:r>
              <a:rPr sz="2800" spc="-105" dirty="0" smtClean="0">
                <a:latin typeface="Arial"/>
                <a:cs typeface="Arial"/>
              </a:rPr>
              <a:t> </a:t>
            </a:r>
            <a:r>
              <a:rPr sz="2800" spc="-10" dirty="0" smtClean="0">
                <a:latin typeface="Arial"/>
                <a:cs typeface="Arial"/>
              </a:rPr>
              <a:t>fro</a:t>
            </a:r>
            <a:r>
              <a:rPr sz="2800" spc="-25" dirty="0" smtClean="0">
                <a:latin typeface="Arial"/>
                <a:cs typeface="Arial"/>
              </a:rPr>
              <a:t>m  </a:t>
            </a:r>
            <a:r>
              <a:rPr sz="2800" spc="-12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v</a:t>
            </a:r>
            <a:r>
              <a:rPr sz="2800" spc="-5" dirty="0" smtClean="0">
                <a:latin typeface="Arial"/>
                <a:cs typeface="Arial"/>
              </a:rPr>
              <a:t>i</a:t>
            </a:r>
            <a:r>
              <a:rPr sz="2800" spc="-10" dirty="0" smtClean="0">
                <a:latin typeface="Arial"/>
                <a:cs typeface="Arial"/>
              </a:rPr>
              <a:t>rtu</a:t>
            </a:r>
            <a:r>
              <a:rPr sz="2800" spc="-20" dirty="0" smtClean="0">
                <a:latin typeface="Arial"/>
                <a:cs typeface="Arial"/>
              </a:rPr>
              <a:t>a</a:t>
            </a:r>
            <a:r>
              <a:rPr sz="2800" spc="-5" dirty="0" smtClean="0">
                <a:latin typeface="Arial"/>
                <a:cs typeface="Arial"/>
              </a:rPr>
              <a:t>l</a:t>
            </a:r>
            <a:r>
              <a:rPr sz="2800" spc="-10" dirty="0" smtClean="0">
                <a:latin typeface="Arial"/>
                <a:cs typeface="Arial"/>
              </a:rPr>
              <a:t>ly  </a:t>
            </a:r>
            <a:r>
              <a:rPr sz="2800" spc="-12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any  </a:t>
            </a:r>
            <a:r>
              <a:rPr sz="2800" spc="-12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type  </a:t>
            </a:r>
            <a:r>
              <a:rPr sz="2800" spc="-120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o</a:t>
            </a:r>
            <a:r>
              <a:rPr sz="2800" spc="-10" dirty="0" smtClean="0">
                <a:latin typeface="Arial"/>
                <a:cs typeface="Arial"/>
              </a:rPr>
              <a:t>f  </a:t>
            </a:r>
            <a:r>
              <a:rPr sz="2800" spc="-12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fresh un</a:t>
            </a:r>
            <a:r>
              <a:rPr sz="2800" spc="-10" dirty="0" smtClean="0">
                <a:latin typeface="Arial"/>
                <a:cs typeface="Arial"/>
              </a:rPr>
              <a:t>fix</a:t>
            </a:r>
            <a:r>
              <a:rPr sz="2800" spc="-20" dirty="0" smtClean="0">
                <a:latin typeface="Arial"/>
                <a:cs typeface="Arial"/>
              </a:rPr>
              <a:t>ed</a:t>
            </a:r>
            <a:r>
              <a:rPr sz="2800" spc="20" dirty="0" smtClean="0">
                <a:latin typeface="Arial"/>
                <a:cs typeface="Arial"/>
              </a:rPr>
              <a:t> </a:t>
            </a:r>
            <a:r>
              <a:rPr sz="2800" spc="-10" dirty="0" smtClean="0">
                <a:latin typeface="Arial"/>
                <a:cs typeface="Arial"/>
              </a:rPr>
              <a:t>tis</a:t>
            </a:r>
            <a:r>
              <a:rPr sz="2800" spc="-15" dirty="0" smtClean="0">
                <a:latin typeface="Arial"/>
                <a:cs typeface="Arial"/>
              </a:rPr>
              <a:t>su</a:t>
            </a:r>
            <a:r>
              <a:rPr sz="2800" spc="-20" dirty="0" smtClean="0">
                <a:latin typeface="Arial"/>
                <a:cs typeface="Arial"/>
              </a:rPr>
              <a:t>e </a:t>
            </a:r>
            <a:r>
              <a:rPr sz="2800" spc="-15" dirty="0" smtClean="0">
                <a:latin typeface="Arial"/>
                <a:cs typeface="Arial"/>
              </a:rPr>
              <a:t>o</a:t>
            </a:r>
            <a:r>
              <a:rPr sz="2800" spc="-10" dirty="0" smtClean="0">
                <a:latin typeface="Arial"/>
                <a:cs typeface="Arial"/>
              </a:rPr>
              <a:t>r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body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10" dirty="0" smtClean="0">
                <a:latin typeface="Arial"/>
                <a:cs typeface="Arial"/>
              </a:rPr>
              <a:t>fl</a:t>
            </a:r>
            <a:r>
              <a:rPr sz="2800" spc="-15" dirty="0" smtClean="0">
                <a:latin typeface="Arial"/>
                <a:cs typeface="Arial"/>
              </a:rPr>
              <a:t>u</a:t>
            </a:r>
            <a:r>
              <a:rPr sz="2800" spc="-10" dirty="0" smtClean="0">
                <a:latin typeface="Arial"/>
                <a:cs typeface="Arial"/>
              </a:rPr>
              <a:t>id.</a:t>
            </a:r>
            <a:endParaRPr sz="2800">
              <a:latin typeface="Arial"/>
              <a:cs typeface="Arial"/>
            </a:endParaRPr>
          </a:p>
          <a:p>
            <a:pPr>
              <a:lnSpc>
                <a:spcPts val="950"/>
              </a:lnSpc>
              <a:spcBef>
                <a:spcPts val="36"/>
              </a:spcBef>
              <a:buClr>
                <a:srgbClr val="DD8046"/>
              </a:buClr>
              <a:buFont typeface="Wingdings"/>
              <a:buChar char=""/>
            </a:pPr>
            <a:endParaRPr sz="950"/>
          </a:p>
          <a:p>
            <a:pPr>
              <a:lnSpc>
                <a:spcPts val="1000"/>
              </a:lnSpc>
              <a:buClr>
                <a:srgbClr val="DD8046"/>
              </a:buClr>
              <a:buFont typeface="Wingdings"/>
              <a:buChar char=""/>
            </a:pPr>
            <a:endParaRPr sz="1000"/>
          </a:p>
          <a:p>
            <a:pPr>
              <a:lnSpc>
                <a:spcPts val="1000"/>
              </a:lnSpc>
              <a:buClr>
                <a:srgbClr val="DD8046"/>
              </a:buClr>
              <a:buFont typeface="Wingdings"/>
              <a:buChar char=""/>
            </a:pPr>
            <a:endParaRPr sz="1000"/>
          </a:p>
          <a:p>
            <a:pPr>
              <a:lnSpc>
                <a:spcPts val="1000"/>
              </a:lnSpc>
              <a:buClr>
                <a:srgbClr val="DD8046"/>
              </a:buClr>
              <a:buFont typeface="Wingdings"/>
              <a:buChar char=""/>
            </a:pPr>
            <a:endParaRPr sz="1000"/>
          </a:p>
          <a:p>
            <a:pPr marL="527685" marR="12700" indent="-457200" algn="just">
              <a:lnSpc>
                <a:spcPct val="80000"/>
              </a:lnSpc>
              <a:buClr>
                <a:srgbClr val="DD8046"/>
              </a:buClr>
              <a:buSzPct val="58928"/>
              <a:buFont typeface="Wingdings"/>
              <a:buChar char=""/>
              <a:tabLst>
                <a:tab pos="527685" algn="l"/>
              </a:tabLst>
            </a:pPr>
            <a:r>
              <a:rPr sz="2800" spc="-20" dirty="0" smtClean="0">
                <a:latin typeface="Arial"/>
                <a:cs typeface="Arial"/>
              </a:rPr>
              <a:t>The  </a:t>
            </a:r>
            <a:r>
              <a:rPr sz="2800" spc="-36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p</a:t>
            </a:r>
            <a:r>
              <a:rPr sz="2800" spc="-5" dirty="0" smtClean="0">
                <a:latin typeface="Arial"/>
                <a:cs typeface="Arial"/>
              </a:rPr>
              <a:t>r</a:t>
            </a:r>
            <a:r>
              <a:rPr sz="2800" spc="-10" dirty="0" smtClean="0">
                <a:latin typeface="Arial"/>
                <a:cs typeface="Arial"/>
              </a:rPr>
              <a:t>o</a:t>
            </a:r>
            <a:r>
              <a:rPr sz="2800" spc="-20" dirty="0" smtClean="0">
                <a:latin typeface="Arial"/>
                <a:cs typeface="Arial"/>
              </a:rPr>
              <a:t>p</a:t>
            </a:r>
            <a:r>
              <a:rPr sz="2800" spc="-15" dirty="0" smtClean="0">
                <a:latin typeface="Arial"/>
                <a:cs typeface="Arial"/>
              </a:rPr>
              <a:t>e</a:t>
            </a:r>
            <a:r>
              <a:rPr sz="2800" spc="-10" dirty="0" smtClean="0">
                <a:latin typeface="Arial"/>
                <a:cs typeface="Arial"/>
              </a:rPr>
              <a:t>rt</a:t>
            </a:r>
            <a:r>
              <a:rPr sz="2800" spc="-5" dirty="0" smtClean="0">
                <a:latin typeface="Arial"/>
                <a:cs typeface="Arial"/>
              </a:rPr>
              <a:t>i</a:t>
            </a:r>
            <a:r>
              <a:rPr sz="2800" spc="-15" dirty="0" smtClean="0">
                <a:latin typeface="Arial"/>
                <a:cs typeface="Arial"/>
              </a:rPr>
              <a:t>es  </a:t>
            </a:r>
            <a:r>
              <a:rPr sz="2800" spc="-34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me</a:t>
            </a:r>
            <a:r>
              <a:rPr sz="2800" spc="-15" dirty="0" smtClean="0">
                <a:latin typeface="Arial"/>
                <a:cs typeface="Arial"/>
              </a:rPr>
              <a:t>asu</a:t>
            </a:r>
            <a:r>
              <a:rPr sz="2800" spc="-10" dirty="0" smtClean="0">
                <a:latin typeface="Arial"/>
                <a:cs typeface="Arial"/>
              </a:rPr>
              <a:t>r</a:t>
            </a:r>
            <a:r>
              <a:rPr sz="2800" spc="-5" dirty="0" smtClean="0">
                <a:latin typeface="Arial"/>
                <a:cs typeface="Arial"/>
              </a:rPr>
              <a:t>e</a:t>
            </a:r>
            <a:r>
              <a:rPr sz="2800" spc="-20" dirty="0" smtClean="0">
                <a:latin typeface="Arial"/>
                <a:cs typeface="Arial"/>
              </a:rPr>
              <a:t>d  </a:t>
            </a:r>
            <a:r>
              <a:rPr sz="2800" spc="-355" dirty="0" smtClean="0">
                <a:latin typeface="Arial"/>
                <a:cs typeface="Arial"/>
              </a:rPr>
              <a:t> </a:t>
            </a:r>
            <a:r>
              <a:rPr sz="2800" spc="-10" dirty="0" smtClean="0">
                <a:latin typeface="Arial"/>
                <a:cs typeface="Arial"/>
              </a:rPr>
              <a:t>i</a:t>
            </a:r>
            <a:r>
              <a:rPr sz="2800" spc="-15" dirty="0" smtClean="0">
                <a:latin typeface="Arial"/>
                <a:cs typeface="Arial"/>
              </a:rPr>
              <a:t>n</a:t>
            </a:r>
            <a:r>
              <a:rPr sz="2800" spc="-10" dirty="0" smtClean="0">
                <a:latin typeface="Arial"/>
                <a:cs typeface="Arial"/>
              </a:rPr>
              <a:t>cl</a:t>
            </a:r>
            <a:r>
              <a:rPr sz="2800" spc="-15" dirty="0" smtClean="0">
                <a:latin typeface="Arial"/>
                <a:cs typeface="Arial"/>
              </a:rPr>
              <a:t>u</a:t>
            </a:r>
            <a:r>
              <a:rPr sz="2800" spc="-20" dirty="0" smtClean="0">
                <a:latin typeface="Arial"/>
                <a:cs typeface="Arial"/>
              </a:rPr>
              <a:t>de  </a:t>
            </a:r>
            <a:r>
              <a:rPr sz="2800" spc="-35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a  </a:t>
            </a:r>
            <a:r>
              <a:rPr sz="2800" spc="-36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p</a:t>
            </a:r>
            <a:r>
              <a:rPr sz="2800" spc="-10" dirty="0" smtClean="0">
                <a:latin typeface="Arial"/>
                <a:cs typeface="Arial"/>
              </a:rPr>
              <a:t>ar</a:t>
            </a:r>
            <a:r>
              <a:rPr sz="2800" spc="-5" dirty="0" smtClean="0">
                <a:latin typeface="Arial"/>
                <a:cs typeface="Arial"/>
              </a:rPr>
              <a:t>t</a:t>
            </a:r>
            <a:r>
              <a:rPr sz="2800" spc="-10" dirty="0" smtClean="0">
                <a:latin typeface="Arial"/>
                <a:cs typeface="Arial"/>
              </a:rPr>
              <a:t>i</a:t>
            </a:r>
            <a:r>
              <a:rPr sz="2800" spc="-5" dirty="0" smtClean="0">
                <a:latin typeface="Arial"/>
                <a:cs typeface="Arial"/>
              </a:rPr>
              <a:t>c</a:t>
            </a:r>
            <a:r>
              <a:rPr sz="2800" spc="-10" dirty="0" smtClean="0">
                <a:latin typeface="Arial"/>
                <a:cs typeface="Arial"/>
              </a:rPr>
              <a:t>le</a:t>
            </a:r>
            <a:r>
              <a:rPr sz="2800" spc="-55" dirty="0" smtClean="0">
                <a:latin typeface="Arial"/>
                <a:cs typeface="Arial"/>
              </a:rPr>
              <a:t>’</a:t>
            </a:r>
            <a:r>
              <a:rPr sz="2800" spc="-15" dirty="0" smtClean="0">
                <a:latin typeface="Arial"/>
                <a:cs typeface="Arial"/>
              </a:rPr>
              <a:t>s</a:t>
            </a:r>
            <a:r>
              <a:rPr sz="2800" spc="-10" dirty="0" smtClean="0">
                <a:latin typeface="Arial"/>
                <a:cs typeface="Arial"/>
              </a:rPr>
              <a:t> r</a:t>
            </a:r>
            <a:r>
              <a:rPr sz="2800" spc="-15" dirty="0" smtClean="0">
                <a:latin typeface="Arial"/>
                <a:cs typeface="Arial"/>
              </a:rPr>
              <a:t>e</a:t>
            </a:r>
            <a:r>
              <a:rPr sz="2800" spc="-10" dirty="0" smtClean="0">
                <a:latin typeface="Arial"/>
                <a:cs typeface="Arial"/>
              </a:rPr>
              <a:t>l</a:t>
            </a:r>
            <a:r>
              <a:rPr sz="2800" spc="-15" dirty="0" smtClean="0">
                <a:latin typeface="Arial"/>
                <a:cs typeface="Arial"/>
              </a:rPr>
              <a:t>ated  </a:t>
            </a:r>
            <a:r>
              <a:rPr sz="2800" spc="26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s</a:t>
            </a:r>
            <a:r>
              <a:rPr sz="2800" spc="-5" dirty="0" smtClean="0">
                <a:latin typeface="Arial"/>
                <a:cs typeface="Arial"/>
              </a:rPr>
              <a:t>i</a:t>
            </a:r>
            <a:r>
              <a:rPr sz="2800" spc="-15" dirty="0" smtClean="0">
                <a:latin typeface="Arial"/>
                <a:cs typeface="Arial"/>
              </a:rPr>
              <a:t>ze</a:t>
            </a:r>
            <a:r>
              <a:rPr sz="2800" spc="-10" dirty="0" smtClean="0">
                <a:latin typeface="Arial"/>
                <a:cs typeface="Arial"/>
              </a:rPr>
              <a:t>,  </a:t>
            </a:r>
            <a:r>
              <a:rPr sz="2800" spc="250" dirty="0" smtClean="0">
                <a:latin typeface="Arial"/>
                <a:cs typeface="Arial"/>
              </a:rPr>
              <a:t> </a:t>
            </a:r>
            <a:r>
              <a:rPr sz="2800" spc="-10" dirty="0" smtClean="0">
                <a:latin typeface="Arial"/>
                <a:cs typeface="Arial"/>
              </a:rPr>
              <a:t>r</a:t>
            </a:r>
            <a:r>
              <a:rPr sz="2800" spc="-15" dirty="0" smtClean="0">
                <a:latin typeface="Arial"/>
                <a:cs typeface="Arial"/>
              </a:rPr>
              <a:t>e</a:t>
            </a:r>
            <a:r>
              <a:rPr sz="2800" spc="-20" dirty="0" smtClean="0">
                <a:latin typeface="Arial"/>
                <a:cs typeface="Arial"/>
              </a:rPr>
              <a:t>l</a:t>
            </a:r>
            <a:r>
              <a:rPr sz="2800" spc="-15" dirty="0" smtClean="0">
                <a:latin typeface="Arial"/>
                <a:cs typeface="Arial"/>
              </a:rPr>
              <a:t>at</a:t>
            </a:r>
            <a:r>
              <a:rPr sz="2800" spc="-5" dirty="0" smtClean="0">
                <a:latin typeface="Arial"/>
                <a:cs typeface="Arial"/>
              </a:rPr>
              <a:t>i</a:t>
            </a:r>
            <a:r>
              <a:rPr sz="2800" spc="-15" dirty="0" smtClean="0">
                <a:latin typeface="Arial"/>
                <a:cs typeface="Arial"/>
              </a:rPr>
              <a:t>ve  </a:t>
            </a:r>
            <a:r>
              <a:rPr sz="2800" spc="260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g</a:t>
            </a:r>
            <a:r>
              <a:rPr sz="2800" spc="-5" dirty="0" smtClean="0">
                <a:latin typeface="Arial"/>
                <a:cs typeface="Arial"/>
              </a:rPr>
              <a:t>r</a:t>
            </a:r>
            <a:r>
              <a:rPr sz="2800" spc="-20" dirty="0" smtClean="0">
                <a:latin typeface="Arial"/>
                <a:cs typeface="Arial"/>
              </a:rPr>
              <a:t>a</a:t>
            </a:r>
            <a:r>
              <a:rPr sz="2800" spc="-15" dirty="0" smtClean="0">
                <a:latin typeface="Arial"/>
                <a:cs typeface="Arial"/>
              </a:rPr>
              <a:t>n</a:t>
            </a:r>
            <a:r>
              <a:rPr sz="2800" spc="-20" dirty="0" smtClean="0">
                <a:latin typeface="Arial"/>
                <a:cs typeface="Arial"/>
              </a:rPr>
              <a:t>u</a:t>
            </a:r>
            <a:r>
              <a:rPr sz="2800" spc="-5" dirty="0" smtClean="0">
                <a:latin typeface="Arial"/>
                <a:cs typeface="Arial"/>
              </a:rPr>
              <a:t>l</a:t>
            </a:r>
            <a:r>
              <a:rPr sz="2800" spc="-20" dirty="0" smtClean="0">
                <a:latin typeface="Arial"/>
                <a:cs typeface="Arial"/>
              </a:rPr>
              <a:t>a</a:t>
            </a:r>
            <a:r>
              <a:rPr sz="2800" spc="-5" dirty="0" smtClean="0">
                <a:latin typeface="Arial"/>
                <a:cs typeface="Arial"/>
              </a:rPr>
              <a:t>r</a:t>
            </a:r>
            <a:r>
              <a:rPr sz="2800" spc="-10" dirty="0" smtClean="0">
                <a:latin typeface="Arial"/>
                <a:cs typeface="Arial"/>
              </a:rPr>
              <a:t>ity  </a:t>
            </a:r>
            <a:r>
              <a:rPr sz="2800" spc="265" dirty="0" smtClean="0">
                <a:latin typeface="Arial"/>
                <a:cs typeface="Arial"/>
              </a:rPr>
              <a:t> </a:t>
            </a:r>
            <a:r>
              <a:rPr sz="2800" spc="-15" dirty="0" smtClean="0">
                <a:latin typeface="Arial"/>
                <a:cs typeface="Arial"/>
              </a:rPr>
              <a:t>o</a:t>
            </a:r>
            <a:r>
              <a:rPr sz="2800" spc="-10" dirty="0" smtClean="0">
                <a:latin typeface="Arial"/>
                <a:cs typeface="Arial"/>
              </a:rPr>
              <a:t>r  </a:t>
            </a:r>
            <a:r>
              <a:rPr sz="2800" spc="250" dirty="0" smtClean="0">
                <a:latin typeface="Arial"/>
                <a:cs typeface="Arial"/>
              </a:rPr>
              <a:t> </a:t>
            </a:r>
            <a:r>
              <a:rPr sz="2800" spc="-10" dirty="0" smtClean="0">
                <a:latin typeface="Arial"/>
                <a:cs typeface="Arial"/>
              </a:rPr>
              <a:t>i</a:t>
            </a:r>
            <a:r>
              <a:rPr sz="2800" spc="-15" dirty="0" smtClean="0">
                <a:latin typeface="Arial"/>
                <a:cs typeface="Arial"/>
              </a:rPr>
              <a:t>nte</a:t>
            </a:r>
            <a:r>
              <a:rPr sz="2800" spc="0" dirty="0" smtClean="0">
                <a:latin typeface="Arial"/>
                <a:cs typeface="Arial"/>
              </a:rPr>
              <a:t>r</a:t>
            </a:r>
            <a:r>
              <a:rPr sz="2800" spc="-20" dirty="0" smtClean="0">
                <a:latin typeface="Arial"/>
                <a:cs typeface="Arial"/>
              </a:rPr>
              <a:t>n</a:t>
            </a:r>
            <a:r>
              <a:rPr sz="2800" spc="-15" dirty="0" smtClean="0">
                <a:latin typeface="Arial"/>
                <a:cs typeface="Arial"/>
              </a:rPr>
              <a:t>a</a:t>
            </a:r>
            <a:r>
              <a:rPr sz="2800" spc="-10" dirty="0" smtClean="0">
                <a:latin typeface="Arial"/>
                <a:cs typeface="Arial"/>
              </a:rPr>
              <a:t>l</a:t>
            </a:r>
            <a:r>
              <a:rPr sz="2800" spc="-15" dirty="0" smtClean="0">
                <a:latin typeface="Arial"/>
                <a:cs typeface="Arial"/>
              </a:rPr>
              <a:t> compl</a:t>
            </a:r>
            <a:r>
              <a:rPr sz="2800" spc="-10" dirty="0" smtClean="0">
                <a:latin typeface="Arial"/>
                <a:cs typeface="Arial"/>
              </a:rPr>
              <a:t>e</a:t>
            </a:r>
            <a:r>
              <a:rPr sz="2800" spc="-15" dirty="0" smtClean="0">
                <a:latin typeface="Arial"/>
                <a:cs typeface="Arial"/>
              </a:rPr>
              <a:t>x</a:t>
            </a:r>
            <a:r>
              <a:rPr sz="2800" spc="-5" dirty="0" smtClean="0">
                <a:latin typeface="Arial"/>
                <a:cs typeface="Arial"/>
              </a:rPr>
              <a:t>i</a:t>
            </a:r>
            <a:r>
              <a:rPr sz="2800" spc="-10" dirty="0" smtClean="0">
                <a:latin typeface="Arial"/>
                <a:cs typeface="Arial"/>
              </a:rPr>
              <a:t>t</a:t>
            </a:r>
            <a:r>
              <a:rPr sz="2800" spc="-215" dirty="0" smtClean="0">
                <a:latin typeface="Arial"/>
                <a:cs typeface="Arial"/>
              </a:rPr>
              <a:t>y</a:t>
            </a:r>
            <a:r>
              <a:rPr sz="2800" spc="-10" dirty="0" smtClean="0">
                <a:latin typeface="Arial"/>
                <a:cs typeface="Arial"/>
              </a:rPr>
              <a:t>, </a:t>
            </a:r>
            <a:r>
              <a:rPr sz="2800" spc="-15" dirty="0" smtClean="0">
                <a:latin typeface="Arial"/>
                <a:cs typeface="Arial"/>
              </a:rPr>
              <a:t>an</a:t>
            </a:r>
            <a:r>
              <a:rPr sz="2800" spc="-20" dirty="0" smtClean="0">
                <a:latin typeface="Arial"/>
                <a:cs typeface="Arial"/>
              </a:rPr>
              <a:t>d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10" dirty="0" smtClean="0">
                <a:latin typeface="Arial"/>
                <a:cs typeface="Arial"/>
              </a:rPr>
              <a:t>r</a:t>
            </a:r>
            <a:r>
              <a:rPr sz="2800" spc="-15" dirty="0" smtClean="0">
                <a:latin typeface="Arial"/>
                <a:cs typeface="Arial"/>
              </a:rPr>
              <a:t>e</a:t>
            </a:r>
            <a:r>
              <a:rPr sz="2800" spc="-10" dirty="0" smtClean="0">
                <a:latin typeface="Arial"/>
                <a:cs typeface="Arial"/>
              </a:rPr>
              <a:t>l</a:t>
            </a:r>
            <a:r>
              <a:rPr sz="2800" spc="-15" dirty="0" smtClean="0">
                <a:latin typeface="Arial"/>
                <a:cs typeface="Arial"/>
              </a:rPr>
              <a:t>a</a:t>
            </a:r>
            <a:r>
              <a:rPr sz="2800" spc="-10" dirty="0" smtClean="0">
                <a:latin typeface="Arial"/>
                <a:cs typeface="Arial"/>
              </a:rPr>
              <a:t>tiv</a:t>
            </a:r>
            <a:r>
              <a:rPr sz="2800" spc="-20" dirty="0" smtClean="0">
                <a:latin typeface="Arial"/>
                <a:cs typeface="Arial"/>
              </a:rPr>
              <a:t>e</a:t>
            </a:r>
            <a:r>
              <a:rPr sz="2800" spc="15" dirty="0" smtClean="0">
                <a:latin typeface="Arial"/>
                <a:cs typeface="Arial"/>
              </a:rPr>
              <a:t> </a:t>
            </a:r>
            <a:r>
              <a:rPr sz="2800" spc="-10" dirty="0" smtClean="0">
                <a:latin typeface="Arial"/>
                <a:cs typeface="Arial"/>
              </a:rPr>
              <a:t>fl</a:t>
            </a:r>
            <a:r>
              <a:rPr sz="2800" spc="-15" dirty="0" smtClean="0">
                <a:latin typeface="Arial"/>
                <a:cs typeface="Arial"/>
              </a:rPr>
              <a:t>u</a:t>
            </a:r>
            <a:r>
              <a:rPr sz="2800" spc="-20" dirty="0" smtClean="0">
                <a:latin typeface="Arial"/>
                <a:cs typeface="Arial"/>
              </a:rPr>
              <a:t>o</a:t>
            </a:r>
            <a:r>
              <a:rPr sz="2800" spc="-5" dirty="0" smtClean="0">
                <a:latin typeface="Arial"/>
                <a:cs typeface="Arial"/>
              </a:rPr>
              <a:t>r</a:t>
            </a:r>
            <a:r>
              <a:rPr sz="2800" spc="-20" dirty="0" smtClean="0">
                <a:latin typeface="Arial"/>
                <a:cs typeface="Arial"/>
              </a:rPr>
              <a:t>e</a:t>
            </a:r>
            <a:r>
              <a:rPr sz="2800" spc="-10" dirty="0" smtClean="0">
                <a:latin typeface="Arial"/>
                <a:cs typeface="Arial"/>
              </a:rPr>
              <a:t>s</a:t>
            </a:r>
            <a:r>
              <a:rPr sz="2800" spc="-15" dirty="0" smtClean="0">
                <a:latin typeface="Arial"/>
                <a:cs typeface="Arial"/>
              </a:rPr>
              <a:t>ce</a:t>
            </a:r>
            <a:r>
              <a:rPr sz="2800" spc="-20" dirty="0" smtClean="0">
                <a:latin typeface="Arial"/>
                <a:cs typeface="Arial"/>
              </a:rPr>
              <a:t>n</a:t>
            </a:r>
            <a:r>
              <a:rPr sz="2800" spc="-10" dirty="0" smtClean="0">
                <a:latin typeface="Arial"/>
                <a:cs typeface="Arial"/>
              </a:rPr>
              <a:t>c</a:t>
            </a:r>
            <a:r>
              <a:rPr sz="2800" spc="-20" dirty="0" smtClean="0">
                <a:latin typeface="Arial"/>
                <a:cs typeface="Arial"/>
              </a:rPr>
              <a:t>e</a:t>
            </a:r>
            <a:r>
              <a:rPr sz="2800" spc="20" dirty="0" smtClean="0">
                <a:latin typeface="Arial"/>
                <a:cs typeface="Arial"/>
              </a:rPr>
              <a:t> </a:t>
            </a:r>
            <a:r>
              <a:rPr sz="2800" spc="-10" dirty="0" smtClean="0">
                <a:latin typeface="Arial"/>
                <a:cs typeface="Arial"/>
              </a:rPr>
              <a:t>i</a:t>
            </a:r>
            <a:r>
              <a:rPr sz="2800" spc="-15" dirty="0" smtClean="0">
                <a:latin typeface="Arial"/>
                <a:cs typeface="Arial"/>
              </a:rPr>
              <a:t>nte</a:t>
            </a:r>
            <a:r>
              <a:rPr sz="2800" spc="-10" dirty="0" smtClean="0">
                <a:latin typeface="Arial"/>
                <a:cs typeface="Arial"/>
              </a:rPr>
              <a:t>n</a:t>
            </a:r>
            <a:r>
              <a:rPr sz="2800" spc="-15" dirty="0" smtClean="0">
                <a:latin typeface="Arial"/>
                <a:cs typeface="Arial"/>
              </a:rPr>
              <a:t>s</a:t>
            </a:r>
            <a:r>
              <a:rPr sz="2800" spc="-5" dirty="0" smtClean="0">
                <a:latin typeface="Arial"/>
                <a:cs typeface="Arial"/>
              </a:rPr>
              <a:t>i</a:t>
            </a:r>
            <a:r>
              <a:rPr sz="2800" spc="-15" dirty="0" smtClean="0">
                <a:latin typeface="Arial"/>
                <a:cs typeface="Arial"/>
              </a:rPr>
              <a:t>ty</a:t>
            </a:r>
            <a:endParaRPr sz="2800">
              <a:latin typeface="Arial"/>
              <a:cs typeface="Arial"/>
            </a:endParaRPr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300"/>
              </a:lnSpc>
              <a:spcBef>
                <a:spcPts val="27"/>
              </a:spcBef>
            </a:pPr>
            <a:endParaRPr sz="1300"/>
          </a:p>
          <a:p>
            <a:pPr marL="701040">
              <a:lnSpc>
                <a:spcPct val="100000"/>
              </a:lnSpc>
            </a:pPr>
            <a:r>
              <a:rPr sz="2800" spc="-20" dirty="0" smtClean="0">
                <a:latin typeface="Arial"/>
                <a:cs typeface="Arial"/>
              </a:rPr>
              <a:t>Mo</a:t>
            </a:r>
            <a:r>
              <a:rPr sz="2800" spc="-10" dirty="0" smtClean="0">
                <a:latin typeface="Arial"/>
                <a:cs typeface="Arial"/>
              </a:rPr>
              <a:t>st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10" dirty="0" smtClean="0">
                <a:latin typeface="Arial"/>
                <a:cs typeface="Arial"/>
              </a:rPr>
              <a:t>c</a:t>
            </a:r>
            <a:r>
              <a:rPr sz="2800" spc="-20" dirty="0" smtClean="0">
                <a:latin typeface="Arial"/>
                <a:cs typeface="Arial"/>
              </a:rPr>
              <a:t>om</a:t>
            </a:r>
            <a:r>
              <a:rPr sz="2800" spc="-25" dirty="0" smtClean="0">
                <a:latin typeface="Arial"/>
                <a:cs typeface="Arial"/>
              </a:rPr>
              <a:t>m</a:t>
            </a:r>
            <a:r>
              <a:rPr sz="2800" spc="-15" dirty="0" smtClean="0">
                <a:latin typeface="Arial"/>
                <a:cs typeface="Arial"/>
              </a:rPr>
              <a:t>o</a:t>
            </a:r>
            <a:r>
              <a:rPr sz="2800" spc="-20" dirty="0" smtClean="0">
                <a:latin typeface="Arial"/>
                <a:cs typeface="Arial"/>
              </a:rPr>
              <a:t>n</a:t>
            </a:r>
            <a:r>
              <a:rPr sz="2800" spc="-5" dirty="0" smtClean="0">
                <a:latin typeface="Arial"/>
                <a:cs typeface="Arial"/>
              </a:rPr>
              <a:t>l</a:t>
            </a:r>
            <a:r>
              <a:rPr sz="2800" spc="-15" dirty="0" smtClean="0">
                <a:latin typeface="Arial"/>
                <a:cs typeface="Arial"/>
              </a:rPr>
              <a:t>y</a:t>
            </a:r>
            <a:r>
              <a:rPr sz="2800" spc="1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a</a:t>
            </a:r>
            <a:r>
              <a:rPr sz="2800" spc="-10" dirty="0" smtClean="0">
                <a:latin typeface="Arial"/>
                <a:cs typeface="Arial"/>
              </a:rPr>
              <a:t>n</a:t>
            </a:r>
            <a:r>
              <a:rPr sz="2800" spc="-20" dirty="0" smtClean="0">
                <a:latin typeface="Arial"/>
                <a:cs typeface="Arial"/>
              </a:rPr>
              <a:t>a</a:t>
            </a:r>
            <a:r>
              <a:rPr sz="2800" spc="-5" dirty="0" smtClean="0">
                <a:latin typeface="Arial"/>
                <a:cs typeface="Arial"/>
              </a:rPr>
              <a:t>l</a:t>
            </a:r>
            <a:r>
              <a:rPr sz="2800" spc="-10" dirty="0" smtClean="0">
                <a:latin typeface="Arial"/>
                <a:cs typeface="Arial"/>
              </a:rPr>
              <a:t>yz</a:t>
            </a:r>
            <a:r>
              <a:rPr sz="2800" spc="-20" dirty="0" smtClean="0">
                <a:latin typeface="Arial"/>
                <a:cs typeface="Arial"/>
              </a:rPr>
              <a:t>ed</a:t>
            </a:r>
            <a:r>
              <a:rPr sz="2800" spc="10" dirty="0" smtClean="0">
                <a:latin typeface="Arial"/>
                <a:cs typeface="Arial"/>
              </a:rPr>
              <a:t> </a:t>
            </a:r>
            <a:r>
              <a:rPr sz="2800" spc="-25" dirty="0" smtClean="0">
                <a:latin typeface="Arial"/>
                <a:cs typeface="Arial"/>
              </a:rPr>
              <a:t>m</a:t>
            </a:r>
            <a:r>
              <a:rPr sz="2800" spc="-15" dirty="0" smtClean="0">
                <a:latin typeface="Arial"/>
                <a:cs typeface="Arial"/>
              </a:rPr>
              <a:t>a</a:t>
            </a:r>
            <a:r>
              <a:rPr sz="2800" spc="-10" dirty="0" smtClean="0">
                <a:latin typeface="Arial"/>
                <a:cs typeface="Arial"/>
              </a:rPr>
              <a:t>t</a:t>
            </a:r>
            <a:r>
              <a:rPr sz="2800" spc="-15" dirty="0" smtClean="0">
                <a:latin typeface="Arial"/>
                <a:cs typeface="Arial"/>
              </a:rPr>
              <a:t>e</a:t>
            </a:r>
            <a:r>
              <a:rPr sz="2800" spc="-10" dirty="0" smtClean="0">
                <a:latin typeface="Arial"/>
                <a:cs typeface="Arial"/>
              </a:rPr>
              <a:t>rials</a:t>
            </a:r>
            <a:r>
              <a:rPr sz="2800" spc="1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a</a:t>
            </a:r>
            <a:r>
              <a:rPr sz="2800" spc="0" dirty="0" smtClean="0">
                <a:latin typeface="Arial"/>
                <a:cs typeface="Arial"/>
              </a:rPr>
              <a:t>r</a:t>
            </a:r>
            <a:r>
              <a:rPr sz="2800" spc="-15" dirty="0" smtClean="0">
                <a:latin typeface="Arial"/>
                <a:cs typeface="Arial"/>
              </a:rPr>
              <a:t>e:</a:t>
            </a:r>
            <a:endParaRPr sz="2800">
              <a:latin typeface="Arial"/>
              <a:cs typeface="Arial"/>
            </a:endParaRPr>
          </a:p>
          <a:p>
            <a:pPr marL="469900" indent="-457200">
              <a:lnSpc>
                <a:spcPts val="3290"/>
              </a:lnSpc>
              <a:buClr>
                <a:srgbClr val="93B6D2"/>
              </a:buClr>
              <a:buSzPct val="69642"/>
              <a:buFont typeface="Wingdings 2"/>
              <a:buChar char="□"/>
              <a:tabLst>
                <a:tab pos="469265" algn="l"/>
              </a:tabLst>
            </a:pPr>
            <a:r>
              <a:rPr sz="2800" spc="-20" dirty="0" smtClean="0">
                <a:latin typeface="Arial"/>
                <a:cs typeface="Arial"/>
              </a:rPr>
              <a:t>b</a:t>
            </a:r>
            <a:r>
              <a:rPr sz="2800" spc="-5" dirty="0" smtClean="0">
                <a:latin typeface="Arial"/>
                <a:cs typeface="Arial"/>
              </a:rPr>
              <a:t>l</a:t>
            </a:r>
            <a:r>
              <a:rPr sz="2800" spc="-20" dirty="0" smtClean="0">
                <a:latin typeface="Arial"/>
                <a:cs typeface="Arial"/>
              </a:rPr>
              <a:t>o</a:t>
            </a:r>
            <a:r>
              <a:rPr sz="2800" spc="-15" dirty="0" smtClean="0">
                <a:latin typeface="Arial"/>
                <a:cs typeface="Arial"/>
              </a:rPr>
              <a:t>od,</a:t>
            </a:r>
            <a:endParaRPr sz="2800">
              <a:latin typeface="Arial"/>
              <a:cs typeface="Arial"/>
            </a:endParaRPr>
          </a:p>
          <a:p>
            <a:pPr marL="469900" indent="-457200">
              <a:lnSpc>
                <a:spcPts val="3290"/>
              </a:lnSpc>
              <a:buClr>
                <a:srgbClr val="93B6D2"/>
              </a:buClr>
              <a:buSzPct val="69642"/>
              <a:buFont typeface="Wingdings 2"/>
              <a:buChar char="□"/>
              <a:tabLst>
                <a:tab pos="469265" algn="l"/>
              </a:tabLst>
            </a:pPr>
            <a:r>
              <a:rPr sz="2800" spc="-20" dirty="0" smtClean="0">
                <a:latin typeface="Arial"/>
                <a:cs typeface="Arial"/>
              </a:rPr>
              <a:t>bo</a:t>
            </a:r>
            <a:r>
              <a:rPr sz="2800" spc="-15" dirty="0" smtClean="0">
                <a:latin typeface="Arial"/>
                <a:cs typeface="Arial"/>
              </a:rPr>
              <a:t>n</a:t>
            </a:r>
            <a:r>
              <a:rPr sz="2800" spc="-20" dirty="0" smtClean="0">
                <a:latin typeface="Arial"/>
                <a:cs typeface="Arial"/>
              </a:rPr>
              <a:t>e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ma</a:t>
            </a:r>
            <a:r>
              <a:rPr sz="2800" spc="-5" dirty="0" smtClean="0">
                <a:latin typeface="Arial"/>
                <a:cs typeface="Arial"/>
              </a:rPr>
              <a:t>r</a:t>
            </a:r>
            <a:r>
              <a:rPr sz="2800" spc="-15" dirty="0" smtClean="0">
                <a:latin typeface="Arial"/>
                <a:cs typeface="Arial"/>
              </a:rPr>
              <a:t>row</a:t>
            </a:r>
            <a:r>
              <a:rPr sz="2800" spc="2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a</a:t>
            </a:r>
            <a:r>
              <a:rPr sz="2800" spc="-10" dirty="0" smtClean="0">
                <a:latin typeface="Arial"/>
                <a:cs typeface="Arial"/>
              </a:rPr>
              <a:t>s</a:t>
            </a:r>
            <a:r>
              <a:rPr sz="2800" spc="-15" dirty="0" smtClean="0">
                <a:latin typeface="Arial"/>
                <a:cs typeface="Arial"/>
              </a:rPr>
              <a:t>pi</a:t>
            </a:r>
            <a:r>
              <a:rPr sz="2800" spc="-5" dirty="0" smtClean="0">
                <a:latin typeface="Arial"/>
                <a:cs typeface="Arial"/>
              </a:rPr>
              <a:t>r</a:t>
            </a:r>
            <a:r>
              <a:rPr sz="2800" spc="-15" dirty="0" smtClean="0">
                <a:latin typeface="Arial"/>
                <a:cs typeface="Arial"/>
              </a:rPr>
              <a:t>ate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a</a:t>
            </a:r>
            <a:r>
              <a:rPr sz="2800" spc="-15" dirty="0" smtClean="0">
                <a:latin typeface="Arial"/>
                <a:cs typeface="Arial"/>
              </a:rPr>
              <a:t>n</a:t>
            </a:r>
            <a:r>
              <a:rPr sz="2800" spc="-20" dirty="0" smtClean="0">
                <a:latin typeface="Arial"/>
                <a:cs typeface="Arial"/>
              </a:rPr>
              <a:t>d</a:t>
            </a:r>
            <a:endParaRPr sz="2800">
              <a:latin typeface="Arial"/>
              <a:cs typeface="Arial"/>
            </a:endParaRPr>
          </a:p>
          <a:p>
            <a:pPr marL="469900" indent="-457200">
              <a:lnSpc>
                <a:spcPts val="3290"/>
              </a:lnSpc>
              <a:buClr>
                <a:srgbClr val="93B6D2"/>
              </a:buClr>
              <a:buSzPct val="69642"/>
              <a:buFont typeface="Wingdings 2"/>
              <a:buChar char="□"/>
              <a:tabLst>
                <a:tab pos="469265" algn="l"/>
              </a:tabLst>
            </a:pPr>
            <a:r>
              <a:rPr sz="2800" spc="-10" dirty="0" smtClean="0">
                <a:latin typeface="Arial"/>
                <a:cs typeface="Arial"/>
              </a:rPr>
              <a:t>ly</a:t>
            </a:r>
            <a:r>
              <a:rPr sz="2800" spc="-20" dirty="0" smtClean="0">
                <a:latin typeface="Arial"/>
                <a:cs typeface="Arial"/>
              </a:rPr>
              <a:t>mph</a:t>
            </a:r>
            <a:r>
              <a:rPr sz="2800" spc="15" dirty="0" smtClean="0">
                <a:latin typeface="Arial"/>
                <a:cs typeface="Arial"/>
              </a:rPr>
              <a:t> </a:t>
            </a:r>
            <a:r>
              <a:rPr sz="2800" spc="-20" dirty="0" smtClean="0">
                <a:latin typeface="Arial"/>
                <a:cs typeface="Arial"/>
              </a:rPr>
              <a:t>n</a:t>
            </a:r>
            <a:r>
              <a:rPr sz="2800" spc="-15" dirty="0" smtClean="0">
                <a:latin typeface="Arial"/>
                <a:cs typeface="Arial"/>
              </a:rPr>
              <a:t>o</a:t>
            </a:r>
            <a:r>
              <a:rPr sz="2800" spc="-20" dirty="0" smtClean="0">
                <a:latin typeface="Arial"/>
                <a:cs typeface="Arial"/>
              </a:rPr>
              <a:t>de</a:t>
            </a:r>
            <a:r>
              <a:rPr sz="2800" spc="5" dirty="0" smtClean="0">
                <a:latin typeface="Arial"/>
                <a:cs typeface="Arial"/>
              </a:rPr>
              <a:t> </a:t>
            </a:r>
            <a:r>
              <a:rPr sz="2800" spc="-10" dirty="0" smtClean="0">
                <a:latin typeface="Arial"/>
                <a:cs typeface="Arial"/>
              </a:rPr>
              <a:t>s</a:t>
            </a:r>
            <a:r>
              <a:rPr sz="2800" spc="-20" dirty="0" smtClean="0">
                <a:latin typeface="Arial"/>
                <a:cs typeface="Arial"/>
              </a:rPr>
              <a:t>u</a:t>
            </a:r>
            <a:r>
              <a:rPr sz="2800" spc="-10" dirty="0" smtClean="0">
                <a:latin typeface="Arial"/>
                <a:cs typeface="Arial"/>
              </a:rPr>
              <a:t>s</a:t>
            </a:r>
            <a:r>
              <a:rPr sz="2800" spc="-20" dirty="0" smtClean="0">
                <a:latin typeface="Arial"/>
                <a:cs typeface="Arial"/>
              </a:rPr>
              <a:t>p</a:t>
            </a:r>
            <a:r>
              <a:rPr sz="2800" spc="-15" dirty="0" smtClean="0">
                <a:latin typeface="Arial"/>
                <a:cs typeface="Arial"/>
              </a:rPr>
              <a:t>e</a:t>
            </a:r>
            <a:r>
              <a:rPr sz="2800" spc="-20" dirty="0" smtClean="0">
                <a:latin typeface="Arial"/>
                <a:cs typeface="Arial"/>
              </a:rPr>
              <a:t>n</a:t>
            </a:r>
            <a:r>
              <a:rPr sz="2800" spc="-10" dirty="0" smtClean="0">
                <a:latin typeface="Arial"/>
                <a:cs typeface="Arial"/>
              </a:rPr>
              <a:t>si</a:t>
            </a:r>
            <a:r>
              <a:rPr sz="2800" spc="-15" dirty="0" smtClean="0">
                <a:latin typeface="Arial"/>
                <a:cs typeface="Arial"/>
              </a:rPr>
              <a:t>o</a:t>
            </a:r>
            <a:r>
              <a:rPr sz="2800" spc="-20" dirty="0" smtClean="0">
                <a:latin typeface="Arial"/>
                <a:cs typeface="Arial"/>
              </a:rPr>
              <a:t>n</a:t>
            </a:r>
            <a:r>
              <a:rPr sz="2800" spc="-10" dirty="0" smtClean="0">
                <a:latin typeface="Arial"/>
                <a:cs typeface="Arial"/>
              </a:rPr>
              <a:t>s.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274065" rIns="0" bIns="0" rtlCol="0">
            <a:noAutofit/>
          </a:bodyPr>
          <a:lstStyle/>
          <a:p>
            <a:pPr marL="339090">
              <a:lnSpc>
                <a:spcPct val="100000"/>
              </a:lnSpc>
            </a:pPr>
            <a:r>
              <a:rPr sz="4400" dirty="0" smtClean="0">
                <a:solidFill>
                  <a:srgbClr val="775F54"/>
                </a:solidFill>
                <a:latin typeface="Arial"/>
                <a:cs typeface="Arial"/>
              </a:rPr>
              <a:t>Pr</a:t>
            </a:r>
            <a:r>
              <a:rPr sz="4400" spc="5" dirty="0" smtClean="0">
                <a:solidFill>
                  <a:srgbClr val="775F54"/>
                </a:solidFill>
                <a:latin typeface="Arial"/>
                <a:cs typeface="Arial"/>
              </a:rPr>
              <a:t>i</a:t>
            </a:r>
            <a:r>
              <a:rPr sz="4400" spc="0" dirty="0" smtClean="0">
                <a:solidFill>
                  <a:srgbClr val="775F54"/>
                </a:solidFill>
                <a:latin typeface="Arial"/>
                <a:cs typeface="Arial"/>
              </a:rPr>
              <a:t>nc</a:t>
            </a:r>
            <a:r>
              <a:rPr sz="4400" spc="10" dirty="0" smtClean="0">
                <a:solidFill>
                  <a:srgbClr val="775F54"/>
                </a:solidFill>
                <a:latin typeface="Arial"/>
                <a:cs typeface="Arial"/>
              </a:rPr>
              <a:t>i</a:t>
            </a:r>
            <a:r>
              <a:rPr sz="4400" spc="0" dirty="0" smtClean="0">
                <a:solidFill>
                  <a:srgbClr val="775F54"/>
                </a:solidFill>
                <a:latin typeface="Arial"/>
                <a:cs typeface="Arial"/>
              </a:rPr>
              <a:t>ple</a:t>
            </a:r>
            <a:r>
              <a:rPr sz="4400" spc="-25" dirty="0" smtClean="0">
                <a:solidFill>
                  <a:srgbClr val="775F54"/>
                </a:solidFill>
                <a:latin typeface="Arial"/>
                <a:cs typeface="Arial"/>
              </a:rPr>
              <a:t> </a:t>
            </a:r>
            <a:r>
              <a:rPr sz="4400" spc="0" dirty="0" smtClean="0">
                <a:solidFill>
                  <a:srgbClr val="775F54"/>
                </a:solidFill>
                <a:latin typeface="Arial"/>
                <a:cs typeface="Arial"/>
              </a:rPr>
              <a:t>of</a:t>
            </a:r>
            <a:r>
              <a:rPr sz="4400" spc="10" dirty="0" smtClean="0">
                <a:solidFill>
                  <a:srgbClr val="775F54"/>
                </a:solidFill>
                <a:latin typeface="Arial"/>
                <a:cs typeface="Arial"/>
              </a:rPr>
              <a:t> </a:t>
            </a:r>
            <a:r>
              <a:rPr sz="4400" spc="0" dirty="0" smtClean="0">
                <a:solidFill>
                  <a:srgbClr val="775F54"/>
                </a:solidFill>
                <a:latin typeface="Arial"/>
                <a:cs typeface="Arial"/>
              </a:rPr>
              <a:t>Flow</a:t>
            </a:r>
            <a:r>
              <a:rPr sz="4400" spc="-20" dirty="0" smtClean="0">
                <a:solidFill>
                  <a:srgbClr val="775F54"/>
                </a:solidFill>
                <a:latin typeface="Arial"/>
                <a:cs typeface="Arial"/>
              </a:rPr>
              <a:t> </a:t>
            </a:r>
            <a:r>
              <a:rPr sz="4400" spc="0" dirty="0" smtClean="0">
                <a:solidFill>
                  <a:srgbClr val="775F54"/>
                </a:solidFill>
                <a:latin typeface="Arial"/>
                <a:cs typeface="Arial"/>
              </a:rPr>
              <a:t>Cytometry</a:t>
            </a:r>
            <a:endParaRPr sz="44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91387" y="1558290"/>
            <a:ext cx="7651750" cy="490855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332740" indent="-320675">
              <a:lnSpc>
                <a:spcPts val="3055"/>
              </a:lnSpc>
              <a:buClr>
                <a:srgbClr val="DD8046"/>
              </a:buClr>
              <a:buSzPct val="59615"/>
              <a:buFont typeface="Wingdings"/>
              <a:buChar char=""/>
              <a:tabLst>
                <a:tab pos="332740" algn="l"/>
              </a:tabLst>
            </a:pPr>
            <a:r>
              <a:rPr sz="2600" dirty="0" smtClean="0">
                <a:latin typeface="Arial"/>
                <a:cs typeface="Arial"/>
              </a:rPr>
              <a:t>Flow</a:t>
            </a:r>
            <a:r>
              <a:rPr sz="2600" spc="-10" dirty="0" smtClean="0">
                <a:latin typeface="Arial"/>
                <a:cs typeface="Arial"/>
              </a:rPr>
              <a:t> </a:t>
            </a:r>
            <a:r>
              <a:rPr sz="2600" spc="0" dirty="0" smtClean="0">
                <a:latin typeface="Arial"/>
                <a:cs typeface="Arial"/>
              </a:rPr>
              <a:t>c</a:t>
            </a:r>
            <a:r>
              <a:rPr sz="2600" spc="5" dirty="0" smtClean="0">
                <a:latin typeface="Arial"/>
                <a:cs typeface="Arial"/>
              </a:rPr>
              <a:t>y</a:t>
            </a:r>
            <a:r>
              <a:rPr sz="2600" spc="0" dirty="0" smtClean="0">
                <a:latin typeface="Arial"/>
                <a:cs typeface="Arial"/>
              </a:rPr>
              <a:t>tometer</a:t>
            </a:r>
            <a:r>
              <a:rPr sz="2600" spc="-30" dirty="0" smtClean="0">
                <a:latin typeface="Arial"/>
                <a:cs typeface="Arial"/>
              </a:rPr>
              <a:t> </a:t>
            </a:r>
            <a:r>
              <a:rPr sz="2600" spc="0" dirty="0" smtClean="0">
                <a:latin typeface="Arial"/>
                <a:cs typeface="Arial"/>
              </a:rPr>
              <a:t>is com</a:t>
            </a:r>
            <a:r>
              <a:rPr sz="2600" spc="5" dirty="0" smtClean="0">
                <a:latin typeface="Arial"/>
                <a:cs typeface="Arial"/>
              </a:rPr>
              <a:t>p</a:t>
            </a:r>
            <a:r>
              <a:rPr sz="2600" spc="0" dirty="0" smtClean="0">
                <a:latin typeface="Arial"/>
                <a:cs typeface="Arial"/>
              </a:rPr>
              <a:t>os</a:t>
            </a:r>
            <a:r>
              <a:rPr sz="2600" spc="5" dirty="0" smtClean="0">
                <a:latin typeface="Arial"/>
                <a:cs typeface="Arial"/>
              </a:rPr>
              <a:t>e</a:t>
            </a:r>
            <a:r>
              <a:rPr sz="2600" spc="0" dirty="0" smtClean="0">
                <a:latin typeface="Arial"/>
                <a:cs typeface="Arial"/>
              </a:rPr>
              <a:t>d</a:t>
            </a:r>
            <a:r>
              <a:rPr sz="2600" spc="-35" dirty="0" smtClean="0">
                <a:latin typeface="Arial"/>
                <a:cs typeface="Arial"/>
              </a:rPr>
              <a:t> </a:t>
            </a:r>
            <a:r>
              <a:rPr sz="2600" spc="0" dirty="0" smtClean="0">
                <a:latin typeface="Arial"/>
                <a:cs typeface="Arial"/>
              </a:rPr>
              <a:t>of three main</a:t>
            </a:r>
            <a:endParaRPr sz="2600">
              <a:latin typeface="Arial"/>
              <a:cs typeface="Arial"/>
            </a:endParaRPr>
          </a:p>
          <a:p>
            <a:pPr marL="332740">
              <a:lnSpc>
                <a:spcPts val="2565"/>
              </a:lnSpc>
            </a:pPr>
            <a:r>
              <a:rPr sz="2600" dirty="0" smtClean="0">
                <a:latin typeface="Arial"/>
                <a:cs typeface="Arial"/>
              </a:rPr>
              <a:t>c</a:t>
            </a:r>
            <a:r>
              <a:rPr sz="2600" spc="5" dirty="0" smtClean="0">
                <a:latin typeface="Arial"/>
                <a:cs typeface="Arial"/>
              </a:rPr>
              <a:t>o</a:t>
            </a:r>
            <a:r>
              <a:rPr sz="2600" spc="0" dirty="0" smtClean="0">
                <a:latin typeface="Arial"/>
                <a:cs typeface="Arial"/>
              </a:rPr>
              <a:t>mp</a:t>
            </a:r>
            <a:r>
              <a:rPr sz="2600" spc="5" dirty="0" smtClean="0">
                <a:latin typeface="Arial"/>
                <a:cs typeface="Arial"/>
              </a:rPr>
              <a:t>o</a:t>
            </a:r>
            <a:r>
              <a:rPr sz="2600" spc="0" dirty="0" smtClean="0">
                <a:latin typeface="Arial"/>
                <a:cs typeface="Arial"/>
              </a:rPr>
              <a:t>n</a:t>
            </a:r>
            <a:r>
              <a:rPr sz="2600" spc="5" dirty="0" smtClean="0">
                <a:latin typeface="Arial"/>
                <a:cs typeface="Arial"/>
              </a:rPr>
              <a:t>e</a:t>
            </a:r>
            <a:r>
              <a:rPr sz="2600" spc="0" dirty="0" smtClean="0">
                <a:latin typeface="Arial"/>
                <a:cs typeface="Arial"/>
              </a:rPr>
              <a:t>nts:</a:t>
            </a:r>
            <a:endParaRPr sz="2600">
              <a:latin typeface="Arial"/>
              <a:cs typeface="Arial"/>
            </a:endParaRPr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100"/>
              </a:lnSpc>
              <a:spcBef>
                <a:spcPts val="68"/>
              </a:spcBef>
            </a:pPr>
            <a:endParaRPr sz="1100"/>
          </a:p>
          <a:p>
            <a:pPr marL="469900" lvl="1" indent="-91440">
              <a:lnSpc>
                <a:spcPct val="100000"/>
              </a:lnSpc>
              <a:buClr>
                <a:srgbClr val="93B6D2"/>
              </a:buClr>
              <a:buSzPct val="69230"/>
              <a:buFont typeface="Wingdings 2"/>
              <a:buChar char="□"/>
              <a:tabLst>
                <a:tab pos="652780" algn="l"/>
              </a:tabLst>
            </a:pPr>
            <a:r>
              <a:rPr sz="2600" b="1" spc="0" dirty="0" smtClean="0">
                <a:solidFill>
                  <a:srgbClr val="3333FF"/>
                </a:solidFill>
                <a:latin typeface="Arial"/>
                <a:cs typeface="Arial"/>
              </a:rPr>
              <a:t>T</a:t>
            </a:r>
            <a:r>
              <a:rPr sz="2600" b="1" spc="5" dirty="0" smtClean="0">
                <a:solidFill>
                  <a:srgbClr val="3333FF"/>
                </a:solidFill>
                <a:latin typeface="Arial"/>
                <a:cs typeface="Arial"/>
              </a:rPr>
              <a:t>h</a:t>
            </a:r>
            <a:r>
              <a:rPr sz="2600" b="1" spc="0" dirty="0" smtClean="0">
                <a:solidFill>
                  <a:srgbClr val="3333FF"/>
                </a:solidFill>
                <a:latin typeface="Arial"/>
                <a:cs typeface="Arial"/>
              </a:rPr>
              <a:t>e</a:t>
            </a:r>
            <a:r>
              <a:rPr sz="2600" b="1" spc="-15" dirty="0" smtClean="0">
                <a:solidFill>
                  <a:srgbClr val="3333FF"/>
                </a:solidFill>
                <a:latin typeface="Arial"/>
                <a:cs typeface="Arial"/>
              </a:rPr>
              <a:t> </a:t>
            </a:r>
            <a:r>
              <a:rPr sz="2600" b="1" spc="0" dirty="0" smtClean="0">
                <a:solidFill>
                  <a:srgbClr val="3333FF"/>
                </a:solidFill>
                <a:latin typeface="Arial"/>
                <a:cs typeface="Arial"/>
              </a:rPr>
              <a:t>Flow</a:t>
            </a:r>
            <a:r>
              <a:rPr sz="2600" b="1" spc="-10" dirty="0" smtClean="0">
                <a:solidFill>
                  <a:srgbClr val="3333FF"/>
                </a:solidFill>
                <a:latin typeface="Arial"/>
                <a:cs typeface="Arial"/>
              </a:rPr>
              <a:t> </a:t>
            </a:r>
            <a:r>
              <a:rPr sz="2600" b="1" spc="0" dirty="0" smtClean="0">
                <a:solidFill>
                  <a:srgbClr val="3333FF"/>
                </a:solidFill>
                <a:latin typeface="Arial"/>
                <a:cs typeface="Arial"/>
              </a:rPr>
              <a:t>s</a:t>
            </a:r>
            <a:r>
              <a:rPr sz="2600" b="1" spc="-20" dirty="0" smtClean="0">
                <a:solidFill>
                  <a:srgbClr val="3333FF"/>
                </a:solidFill>
                <a:latin typeface="Arial"/>
                <a:cs typeface="Arial"/>
              </a:rPr>
              <a:t>y</a:t>
            </a:r>
            <a:r>
              <a:rPr sz="2600" b="1" spc="0" dirty="0" smtClean="0">
                <a:solidFill>
                  <a:srgbClr val="3333FF"/>
                </a:solidFill>
                <a:latin typeface="Arial"/>
                <a:cs typeface="Arial"/>
              </a:rPr>
              <a:t>stem</a:t>
            </a:r>
            <a:r>
              <a:rPr sz="2600" b="1" spc="10" dirty="0" smtClean="0">
                <a:solidFill>
                  <a:srgbClr val="3333FF"/>
                </a:solidFill>
                <a:latin typeface="Arial"/>
                <a:cs typeface="Arial"/>
              </a:rPr>
              <a:t> </a:t>
            </a:r>
            <a:r>
              <a:rPr sz="2600" b="1" spc="0" dirty="0" smtClean="0">
                <a:solidFill>
                  <a:srgbClr val="3333FF"/>
                </a:solidFill>
                <a:latin typeface="Arial"/>
                <a:cs typeface="Arial"/>
              </a:rPr>
              <a:t>(f</a:t>
            </a:r>
            <a:r>
              <a:rPr sz="2600" b="1" spc="-15" dirty="0" smtClean="0">
                <a:solidFill>
                  <a:srgbClr val="3333FF"/>
                </a:solidFill>
                <a:latin typeface="Arial"/>
                <a:cs typeface="Arial"/>
              </a:rPr>
              <a:t>l</a:t>
            </a:r>
            <a:r>
              <a:rPr sz="2600" b="1" spc="0" dirty="0" smtClean="0">
                <a:solidFill>
                  <a:srgbClr val="3333FF"/>
                </a:solidFill>
                <a:latin typeface="Arial"/>
                <a:cs typeface="Arial"/>
              </a:rPr>
              <a:t>uidic</a:t>
            </a:r>
            <a:r>
              <a:rPr sz="2600" b="1" spc="5" dirty="0" smtClean="0">
                <a:solidFill>
                  <a:srgbClr val="3333FF"/>
                </a:solidFill>
                <a:latin typeface="Arial"/>
                <a:cs typeface="Arial"/>
              </a:rPr>
              <a:t>s</a:t>
            </a:r>
            <a:r>
              <a:rPr sz="2600" b="1" spc="0" dirty="0" smtClean="0">
                <a:solidFill>
                  <a:srgbClr val="3333FF"/>
                </a:solidFill>
                <a:latin typeface="Arial"/>
                <a:cs typeface="Arial"/>
              </a:rPr>
              <a:t>)</a:t>
            </a:r>
            <a:endParaRPr sz="2600">
              <a:latin typeface="Arial"/>
              <a:cs typeface="Arial"/>
            </a:endParaRPr>
          </a:p>
          <a:p>
            <a:pPr marL="469900">
              <a:lnSpc>
                <a:spcPts val="3095"/>
              </a:lnSpc>
            </a:pPr>
            <a:r>
              <a:rPr sz="2600" dirty="0" smtClean="0">
                <a:latin typeface="Arial"/>
                <a:cs typeface="Arial"/>
              </a:rPr>
              <a:t>Cells</a:t>
            </a:r>
            <a:r>
              <a:rPr sz="2600" spc="-15" dirty="0" smtClean="0">
                <a:latin typeface="Arial"/>
                <a:cs typeface="Arial"/>
              </a:rPr>
              <a:t> </a:t>
            </a:r>
            <a:r>
              <a:rPr sz="2600" spc="0" dirty="0" smtClean="0">
                <a:latin typeface="Arial"/>
                <a:cs typeface="Arial"/>
              </a:rPr>
              <a:t>in su</a:t>
            </a:r>
            <a:r>
              <a:rPr sz="2600" spc="5" dirty="0" smtClean="0">
                <a:latin typeface="Arial"/>
                <a:cs typeface="Arial"/>
              </a:rPr>
              <a:t>s</a:t>
            </a:r>
            <a:r>
              <a:rPr sz="2600" spc="0" dirty="0" smtClean="0">
                <a:latin typeface="Arial"/>
                <a:cs typeface="Arial"/>
              </a:rPr>
              <a:t>pe</a:t>
            </a:r>
            <a:r>
              <a:rPr sz="2600" spc="5" dirty="0" smtClean="0">
                <a:latin typeface="Arial"/>
                <a:cs typeface="Arial"/>
              </a:rPr>
              <a:t>n</a:t>
            </a:r>
            <a:r>
              <a:rPr sz="2600" spc="0" dirty="0" smtClean="0">
                <a:latin typeface="Arial"/>
                <a:cs typeface="Arial"/>
              </a:rPr>
              <a:t>sion</a:t>
            </a:r>
            <a:r>
              <a:rPr sz="2600" spc="-35" dirty="0" smtClean="0">
                <a:latin typeface="Arial"/>
                <a:cs typeface="Arial"/>
              </a:rPr>
              <a:t> </a:t>
            </a:r>
            <a:r>
              <a:rPr sz="2600" spc="0" dirty="0" smtClean="0">
                <a:latin typeface="Arial"/>
                <a:cs typeface="Arial"/>
              </a:rPr>
              <a:t>are brought in single</a:t>
            </a:r>
            <a:r>
              <a:rPr sz="2600" spc="-15" dirty="0" smtClean="0">
                <a:latin typeface="Arial"/>
                <a:cs typeface="Arial"/>
              </a:rPr>
              <a:t> </a:t>
            </a:r>
            <a:r>
              <a:rPr sz="2600" spc="0" dirty="0" smtClean="0">
                <a:latin typeface="Arial"/>
                <a:cs typeface="Arial"/>
              </a:rPr>
              <a:t>fi</a:t>
            </a:r>
            <a:r>
              <a:rPr sz="2600" spc="-15" dirty="0" smtClean="0">
                <a:latin typeface="Arial"/>
                <a:cs typeface="Arial"/>
              </a:rPr>
              <a:t>l</a:t>
            </a:r>
            <a:r>
              <a:rPr sz="2600" spc="0" dirty="0" smtClean="0">
                <a:latin typeface="Arial"/>
                <a:cs typeface="Arial"/>
              </a:rPr>
              <a:t>e</a:t>
            </a:r>
            <a:r>
              <a:rPr sz="2600" spc="5" dirty="0" smtClean="0">
                <a:latin typeface="Arial"/>
                <a:cs typeface="Arial"/>
              </a:rPr>
              <a:t> </a:t>
            </a:r>
            <a:r>
              <a:rPr sz="2600" spc="0" dirty="0" smtClean="0">
                <a:latin typeface="Arial"/>
                <a:cs typeface="Arial"/>
              </a:rPr>
              <a:t>pa</a:t>
            </a:r>
            <a:r>
              <a:rPr sz="2600" spc="5" dirty="0" smtClean="0">
                <a:latin typeface="Arial"/>
                <a:cs typeface="Arial"/>
              </a:rPr>
              <a:t>s</a:t>
            </a:r>
            <a:r>
              <a:rPr sz="2600" spc="0" dirty="0" smtClean="0">
                <a:latin typeface="Arial"/>
                <a:cs typeface="Arial"/>
              </a:rPr>
              <a:t>t</a:t>
            </a:r>
            <a:endParaRPr sz="2600">
              <a:latin typeface="Arial"/>
              <a:cs typeface="Arial"/>
            </a:endParaRPr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  <a:spcBef>
                <a:spcPts val="74"/>
              </a:spcBef>
            </a:pPr>
            <a:endParaRPr sz="1000"/>
          </a:p>
          <a:p>
            <a:pPr marL="652780" lvl="1" indent="-274320">
              <a:lnSpc>
                <a:spcPct val="100000"/>
              </a:lnSpc>
              <a:buClr>
                <a:srgbClr val="93B6D2"/>
              </a:buClr>
              <a:buSzPct val="69230"/>
              <a:buFont typeface="Wingdings 2"/>
              <a:buChar char="□"/>
              <a:tabLst>
                <a:tab pos="652780" algn="l"/>
              </a:tabLst>
            </a:pPr>
            <a:r>
              <a:rPr sz="2600" b="1" spc="0" dirty="0" smtClean="0">
                <a:solidFill>
                  <a:srgbClr val="92D050"/>
                </a:solidFill>
                <a:latin typeface="Arial"/>
                <a:cs typeface="Arial"/>
              </a:rPr>
              <a:t>T</a:t>
            </a:r>
            <a:r>
              <a:rPr sz="2600" b="1" spc="5" dirty="0" smtClean="0">
                <a:solidFill>
                  <a:srgbClr val="92D050"/>
                </a:solidFill>
                <a:latin typeface="Arial"/>
                <a:cs typeface="Arial"/>
              </a:rPr>
              <a:t>h</a:t>
            </a:r>
            <a:r>
              <a:rPr sz="2600" b="1" spc="0" dirty="0" smtClean="0">
                <a:solidFill>
                  <a:srgbClr val="92D050"/>
                </a:solidFill>
                <a:latin typeface="Arial"/>
                <a:cs typeface="Arial"/>
              </a:rPr>
              <a:t>e</a:t>
            </a:r>
            <a:r>
              <a:rPr sz="2600" b="1" spc="-15" dirty="0" smtClean="0">
                <a:solidFill>
                  <a:srgbClr val="92D050"/>
                </a:solidFill>
                <a:latin typeface="Arial"/>
                <a:cs typeface="Arial"/>
              </a:rPr>
              <a:t> </a:t>
            </a:r>
            <a:r>
              <a:rPr sz="2600" b="1" spc="0" dirty="0" smtClean="0">
                <a:solidFill>
                  <a:srgbClr val="92D050"/>
                </a:solidFill>
                <a:latin typeface="Arial"/>
                <a:cs typeface="Arial"/>
              </a:rPr>
              <a:t>Optic</a:t>
            </a:r>
            <a:r>
              <a:rPr sz="2600" b="1" spc="5" dirty="0" smtClean="0">
                <a:solidFill>
                  <a:srgbClr val="92D050"/>
                </a:solidFill>
                <a:latin typeface="Arial"/>
                <a:cs typeface="Arial"/>
              </a:rPr>
              <a:t>a</a:t>
            </a:r>
            <a:r>
              <a:rPr sz="2600" b="1" spc="0" dirty="0" smtClean="0">
                <a:solidFill>
                  <a:srgbClr val="92D050"/>
                </a:solidFill>
                <a:latin typeface="Arial"/>
                <a:cs typeface="Arial"/>
              </a:rPr>
              <a:t>l</a:t>
            </a:r>
            <a:r>
              <a:rPr sz="2600" b="1" spc="-10" dirty="0" smtClean="0">
                <a:solidFill>
                  <a:srgbClr val="92D050"/>
                </a:solidFill>
                <a:latin typeface="Arial"/>
                <a:cs typeface="Arial"/>
              </a:rPr>
              <a:t> </a:t>
            </a:r>
            <a:r>
              <a:rPr sz="2600" b="1" spc="0" dirty="0" smtClean="0">
                <a:solidFill>
                  <a:srgbClr val="92D050"/>
                </a:solidFill>
                <a:latin typeface="Arial"/>
                <a:cs typeface="Arial"/>
              </a:rPr>
              <a:t>s</a:t>
            </a:r>
            <a:r>
              <a:rPr sz="2600" b="1" spc="-20" dirty="0" smtClean="0">
                <a:solidFill>
                  <a:srgbClr val="92D050"/>
                </a:solidFill>
                <a:latin typeface="Arial"/>
                <a:cs typeface="Arial"/>
              </a:rPr>
              <a:t>y</a:t>
            </a:r>
            <a:r>
              <a:rPr sz="2600" b="1" spc="0" dirty="0" smtClean="0">
                <a:solidFill>
                  <a:srgbClr val="92D050"/>
                </a:solidFill>
                <a:latin typeface="Arial"/>
                <a:cs typeface="Arial"/>
              </a:rPr>
              <a:t>stem</a:t>
            </a:r>
            <a:r>
              <a:rPr sz="2600" b="1" spc="10" dirty="0" smtClean="0">
                <a:solidFill>
                  <a:srgbClr val="92D050"/>
                </a:solidFill>
                <a:latin typeface="Arial"/>
                <a:cs typeface="Arial"/>
              </a:rPr>
              <a:t> </a:t>
            </a:r>
            <a:r>
              <a:rPr sz="2600" b="1" spc="0" dirty="0" smtClean="0">
                <a:solidFill>
                  <a:srgbClr val="92D050"/>
                </a:solidFill>
                <a:latin typeface="Arial"/>
                <a:cs typeface="Arial"/>
              </a:rPr>
              <a:t>(l</a:t>
            </a:r>
            <a:r>
              <a:rPr sz="2600" b="1" spc="-15" dirty="0" smtClean="0">
                <a:solidFill>
                  <a:srgbClr val="92D050"/>
                </a:solidFill>
                <a:latin typeface="Arial"/>
                <a:cs typeface="Arial"/>
              </a:rPr>
              <a:t>i</a:t>
            </a:r>
            <a:r>
              <a:rPr sz="2600" b="1" spc="0" dirty="0" smtClean="0">
                <a:solidFill>
                  <a:srgbClr val="92D050"/>
                </a:solidFill>
                <a:latin typeface="Arial"/>
                <a:cs typeface="Arial"/>
              </a:rPr>
              <a:t>g</a:t>
            </a:r>
            <a:r>
              <a:rPr sz="2600" b="1" spc="5" dirty="0" smtClean="0">
                <a:solidFill>
                  <a:srgbClr val="92D050"/>
                </a:solidFill>
                <a:latin typeface="Arial"/>
                <a:cs typeface="Arial"/>
              </a:rPr>
              <a:t>h</a:t>
            </a:r>
            <a:r>
              <a:rPr sz="2600" b="1" spc="0" dirty="0" smtClean="0">
                <a:solidFill>
                  <a:srgbClr val="92D050"/>
                </a:solidFill>
                <a:latin typeface="Arial"/>
                <a:cs typeface="Arial"/>
              </a:rPr>
              <a:t>t sen</a:t>
            </a:r>
            <a:r>
              <a:rPr sz="2600" b="1" spc="5" dirty="0" smtClean="0">
                <a:solidFill>
                  <a:srgbClr val="92D050"/>
                </a:solidFill>
                <a:latin typeface="Arial"/>
                <a:cs typeface="Arial"/>
              </a:rPr>
              <a:t>s</a:t>
            </a:r>
            <a:r>
              <a:rPr sz="2600" b="1" spc="0" dirty="0" smtClean="0">
                <a:solidFill>
                  <a:srgbClr val="92D050"/>
                </a:solidFill>
                <a:latin typeface="Arial"/>
                <a:cs typeface="Arial"/>
              </a:rPr>
              <a:t>ing)</a:t>
            </a:r>
            <a:endParaRPr sz="2600">
              <a:latin typeface="Arial"/>
              <a:cs typeface="Arial"/>
            </a:endParaRPr>
          </a:p>
          <a:p>
            <a:pPr marL="469900">
              <a:lnSpc>
                <a:spcPts val="3030"/>
              </a:lnSpc>
            </a:pPr>
            <a:r>
              <a:rPr sz="2600" dirty="0" smtClean="0">
                <a:latin typeface="Arial"/>
                <a:cs typeface="Arial"/>
              </a:rPr>
              <a:t>a foc</a:t>
            </a:r>
            <a:r>
              <a:rPr sz="2600" spc="5" dirty="0" smtClean="0">
                <a:latin typeface="Arial"/>
                <a:cs typeface="Arial"/>
              </a:rPr>
              <a:t>u</a:t>
            </a:r>
            <a:r>
              <a:rPr sz="2600" spc="0" dirty="0" smtClean="0">
                <a:latin typeface="Arial"/>
                <a:cs typeface="Arial"/>
              </a:rPr>
              <a:t>s</a:t>
            </a:r>
            <a:r>
              <a:rPr sz="2600" spc="5" dirty="0" smtClean="0">
                <a:latin typeface="Arial"/>
                <a:cs typeface="Arial"/>
              </a:rPr>
              <a:t>e</a:t>
            </a:r>
            <a:r>
              <a:rPr sz="2600" spc="0" dirty="0" smtClean="0">
                <a:latin typeface="Arial"/>
                <a:cs typeface="Arial"/>
              </a:rPr>
              <a:t>d</a:t>
            </a:r>
            <a:r>
              <a:rPr sz="2600" spc="-15" dirty="0" smtClean="0">
                <a:latin typeface="Arial"/>
                <a:cs typeface="Arial"/>
              </a:rPr>
              <a:t> </a:t>
            </a:r>
            <a:r>
              <a:rPr sz="2600" spc="0" dirty="0" smtClean="0">
                <a:latin typeface="Arial"/>
                <a:cs typeface="Arial"/>
              </a:rPr>
              <a:t>la</a:t>
            </a:r>
            <a:r>
              <a:rPr sz="2600" spc="5" dirty="0" smtClean="0">
                <a:latin typeface="Arial"/>
                <a:cs typeface="Arial"/>
              </a:rPr>
              <a:t>s</a:t>
            </a:r>
            <a:r>
              <a:rPr sz="2600" spc="0" dirty="0" smtClean="0">
                <a:latin typeface="Arial"/>
                <a:cs typeface="Arial"/>
              </a:rPr>
              <a:t>er</a:t>
            </a:r>
            <a:r>
              <a:rPr sz="2600" spc="-5" dirty="0" smtClean="0">
                <a:latin typeface="Arial"/>
                <a:cs typeface="Arial"/>
              </a:rPr>
              <a:t> </a:t>
            </a:r>
            <a:r>
              <a:rPr sz="2600" spc="0" dirty="0" smtClean="0">
                <a:latin typeface="Arial"/>
                <a:cs typeface="Arial"/>
              </a:rPr>
              <a:t>w</a:t>
            </a:r>
            <a:r>
              <a:rPr sz="2600" spc="5" dirty="0" smtClean="0">
                <a:latin typeface="Arial"/>
                <a:cs typeface="Arial"/>
              </a:rPr>
              <a:t>h</a:t>
            </a:r>
            <a:r>
              <a:rPr sz="2600" spc="0" dirty="0" smtClean="0">
                <a:latin typeface="Arial"/>
                <a:cs typeface="Arial"/>
              </a:rPr>
              <a:t>ich</a:t>
            </a:r>
            <a:r>
              <a:rPr sz="2600" spc="-10" dirty="0" smtClean="0">
                <a:latin typeface="Arial"/>
                <a:cs typeface="Arial"/>
              </a:rPr>
              <a:t> </a:t>
            </a:r>
            <a:r>
              <a:rPr sz="2600" spc="0" dirty="0" smtClean="0">
                <a:latin typeface="Arial"/>
                <a:cs typeface="Arial"/>
              </a:rPr>
              <a:t>s</a:t>
            </a:r>
            <a:r>
              <a:rPr sz="2600" spc="10" dirty="0" smtClean="0">
                <a:latin typeface="Arial"/>
                <a:cs typeface="Arial"/>
              </a:rPr>
              <a:t>c</a:t>
            </a:r>
            <a:r>
              <a:rPr sz="2600" spc="0" dirty="0" smtClean="0">
                <a:latin typeface="Arial"/>
                <a:cs typeface="Arial"/>
              </a:rPr>
              <a:t>atter</a:t>
            </a:r>
            <a:r>
              <a:rPr sz="2600" spc="-10" dirty="0" smtClean="0">
                <a:latin typeface="Arial"/>
                <a:cs typeface="Arial"/>
              </a:rPr>
              <a:t> </a:t>
            </a:r>
            <a:r>
              <a:rPr sz="2600" spc="0" dirty="0" smtClean="0">
                <a:latin typeface="Arial"/>
                <a:cs typeface="Arial"/>
              </a:rPr>
              <a:t>light</a:t>
            </a:r>
            <a:r>
              <a:rPr sz="2600" spc="5" dirty="0" smtClean="0">
                <a:latin typeface="Arial"/>
                <a:cs typeface="Arial"/>
              </a:rPr>
              <a:t> </a:t>
            </a:r>
            <a:r>
              <a:rPr sz="2600" spc="0" dirty="0" smtClean="0">
                <a:latin typeface="Arial"/>
                <a:cs typeface="Arial"/>
              </a:rPr>
              <a:t>a</a:t>
            </a:r>
            <a:r>
              <a:rPr sz="2600" spc="5" dirty="0" smtClean="0">
                <a:latin typeface="Arial"/>
                <a:cs typeface="Arial"/>
              </a:rPr>
              <a:t>n</a:t>
            </a:r>
            <a:r>
              <a:rPr sz="2600" spc="0" dirty="0" smtClean="0">
                <a:latin typeface="Arial"/>
                <a:cs typeface="Arial"/>
              </a:rPr>
              <a:t>d emit</a:t>
            </a:r>
            <a:endParaRPr sz="2600">
              <a:latin typeface="Arial"/>
              <a:cs typeface="Arial"/>
            </a:endParaRPr>
          </a:p>
          <a:p>
            <a:pPr marL="469900">
              <a:lnSpc>
                <a:spcPts val="2565"/>
              </a:lnSpc>
            </a:pPr>
            <a:r>
              <a:rPr sz="2600" dirty="0" smtClean="0">
                <a:latin typeface="Arial"/>
                <a:cs typeface="Arial"/>
              </a:rPr>
              <a:t>fluoresc</a:t>
            </a:r>
            <a:r>
              <a:rPr sz="2600" spc="5" dirty="0" smtClean="0">
                <a:latin typeface="Arial"/>
                <a:cs typeface="Arial"/>
              </a:rPr>
              <a:t>e</a:t>
            </a:r>
            <a:r>
              <a:rPr sz="2600" spc="0" dirty="0" smtClean="0">
                <a:latin typeface="Arial"/>
                <a:cs typeface="Arial"/>
              </a:rPr>
              <a:t>nce</a:t>
            </a:r>
            <a:r>
              <a:rPr sz="2600" spc="-20" dirty="0" smtClean="0">
                <a:latin typeface="Arial"/>
                <a:cs typeface="Arial"/>
              </a:rPr>
              <a:t> </a:t>
            </a:r>
            <a:r>
              <a:rPr sz="2600" spc="0" dirty="0" smtClean="0">
                <a:latin typeface="Arial"/>
                <a:cs typeface="Arial"/>
              </a:rPr>
              <a:t>that is</a:t>
            </a:r>
            <a:r>
              <a:rPr sz="2600" spc="-10" dirty="0" smtClean="0">
                <a:latin typeface="Arial"/>
                <a:cs typeface="Arial"/>
              </a:rPr>
              <a:t> </a:t>
            </a:r>
            <a:r>
              <a:rPr sz="2600" spc="0" dirty="0" smtClean="0">
                <a:latin typeface="Arial"/>
                <a:cs typeface="Arial"/>
              </a:rPr>
              <a:t>fi</a:t>
            </a:r>
            <a:r>
              <a:rPr sz="2600" spc="-15" dirty="0" smtClean="0">
                <a:latin typeface="Arial"/>
                <a:cs typeface="Arial"/>
              </a:rPr>
              <a:t>l</a:t>
            </a:r>
            <a:r>
              <a:rPr sz="2600" spc="0" dirty="0" smtClean="0">
                <a:latin typeface="Arial"/>
                <a:cs typeface="Arial"/>
              </a:rPr>
              <a:t>tered </a:t>
            </a:r>
            <a:r>
              <a:rPr sz="2600" spc="5" dirty="0" smtClean="0">
                <a:latin typeface="Arial"/>
                <a:cs typeface="Arial"/>
              </a:rPr>
              <a:t>a</a:t>
            </a:r>
            <a:r>
              <a:rPr sz="2600" spc="0" dirty="0" smtClean="0">
                <a:latin typeface="Arial"/>
                <a:cs typeface="Arial"/>
              </a:rPr>
              <a:t>nd c</a:t>
            </a:r>
            <a:r>
              <a:rPr sz="2600" spc="5" dirty="0" smtClean="0">
                <a:latin typeface="Arial"/>
                <a:cs typeface="Arial"/>
              </a:rPr>
              <a:t>o</a:t>
            </a:r>
            <a:r>
              <a:rPr sz="2600" spc="0" dirty="0" smtClean="0">
                <a:latin typeface="Arial"/>
                <a:cs typeface="Arial"/>
              </a:rPr>
              <a:t>llected</a:t>
            </a:r>
            <a:endParaRPr sz="2600">
              <a:latin typeface="Arial"/>
              <a:cs typeface="Arial"/>
            </a:endParaRPr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300"/>
              </a:lnSpc>
              <a:spcBef>
                <a:spcPts val="99"/>
              </a:spcBef>
            </a:pPr>
            <a:endParaRPr sz="1300"/>
          </a:p>
          <a:p>
            <a:pPr marL="469900" marR="159385" lvl="1" indent="-91440">
              <a:lnSpc>
                <a:spcPct val="89600"/>
              </a:lnSpc>
              <a:buClr>
                <a:srgbClr val="93B6D2"/>
              </a:buClr>
              <a:buSzPct val="69230"/>
              <a:buFont typeface="Wingdings 2"/>
              <a:buChar char="□"/>
              <a:tabLst>
                <a:tab pos="652780" algn="l"/>
              </a:tabLst>
            </a:pPr>
            <a:r>
              <a:rPr sz="2600" b="1" spc="0" dirty="0" smtClean="0">
                <a:solidFill>
                  <a:srgbClr val="FF33CC"/>
                </a:solidFill>
                <a:latin typeface="Arial"/>
                <a:cs typeface="Arial"/>
              </a:rPr>
              <a:t>T</a:t>
            </a:r>
            <a:r>
              <a:rPr sz="2600" b="1" spc="5" dirty="0" smtClean="0">
                <a:solidFill>
                  <a:srgbClr val="FF33CC"/>
                </a:solidFill>
                <a:latin typeface="Arial"/>
                <a:cs typeface="Arial"/>
              </a:rPr>
              <a:t>h</a:t>
            </a:r>
            <a:r>
              <a:rPr sz="2600" b="1" spc="0" dirty="0" smtClean="0">
                <a:solidFill>
                  <a:srgbClr val="FF33CC"/>
                </a:solidFill>
                <a:latin typeface="Arial"/>
                <a:cs typeface="Arial"/>
              </a:rPr>
              <a:t>e</a:t>
            </a:r>
            <a:r>
              <a:rPr sz="2600" b="1" spc="-15" dirty="0" smtClean="0">
                <a:solidFill>
                  <a:srgbClr val="FF33CC"/>
                </a:solidFill>
                <a:latin typeface="Arial"/>
                <a:cs typeface="Arial"/>
              </a:rPr>
              <a:t> </a:t>
            </a:r>
            <a:r>
              <a:rPr sz="2600" b="1" spc="0" dirty="0" smtClean="0">
                <a:solidFill>
                  <a:srgbClr val="FF33CC"/>
                </a:solidFill>
                <a:latin typeface="Arial"/>
                <a:cs typeface="Arial"/>
              </a:rPr>
              <a:t>Electro</a:t>
            </a:r>
            <a:r>
              <a:rPr sz="2600" b="1" spc="5" dirty="0" smtClean="0">
                <a:solidFill>
                  <a:srgbClr val="FF33CC"/>
                </a:solidFill>
                <a:latin typeface="Arial"/>
                <a:cs typeface="Arial"/>
              </a:rPr>
              <a:t>n</a:t>
            </a:r>
            <a:r>
              <a:rPr sz="2600" b="1" spc="0" dirty="0" smtClean="0">
                <a:solidFill>
                  <a:srgbClr val="FF33CC"/>
                </a:solidFill>
                <a:latin typeface="Arial"/>
                <a:cs typeface="Arial"/>
              </a:rPr>
              <a:t>ic</a:t>
            </a:r>
            <a:r>
              <a:rPr sz="2600" b="1" spc="-15" dirty="0" smtClean="0">
                <a:solidFill>
                  <a:srgbClr val="FF33CC"/>
                </a:solidFill>
                <a:latin typeface="Arial"/>
                <a:cs typeface="Arial"/>
              </a:rPr>
              <a:t> </a:t>
            </a:r>
            <a:r>
              <a:rPr sz="2600" b="1" spc="0" dirty="0" smtClean="0">
                <a:solidFill>
                  <a:srgbClr val="FF33CC"/>
                </a:solidFill>
                <a:latin typeface="Arial"/>
                <a:cs typeface="Arial"/>
              </a:rPr>
              <a:t>s</a:t>
            </a:r>
            <a:r>
              <a:rPr sz="2600" b="1" spc="-20" dirty="0" smtClean="0">
                <a:solidFill>
                  <a:srgbClr val="FF33CC"/>
                </a:solidFill>
                <a:latin typeface="Arial"/>
                <a:cs typeface="Arial"/>
              </a:rPr>
              <a:t>y</a:t>
            </a:r>
            <a:r>
              <a:rPr sz="2600" b="1" spc="0" dirty="0" smtClean="0">
                <a:solidFill>
                  <a:srgbClr val="FF33CC"/>
                </a:solidFill>
                <a:latin typeface="Arial"/>
                <a:cs typeface="Arial"/>
              </a:rPr>
              <a:t>stem</a:t>
            </a:r>
            <a:r>
              <a:rPr sz="2600" b="1" spc="20" dirty="0" smtClean="0">
                <a:solidFill>
                  <a:srgbClr val="FF33CC"/>
                </a:solidFill>
                <a:latin typeface="Arial"/>
                <a:cs typeface="Arial"/>
              </a:rPr>
              <a:t> </a:t>
            </a:r>
            <a:r>
              <a:rPr sz="2600" b="1" spc="0" dirty="0" smtClean="0">
                <a:solidFill>
                  <a:srgbClr val="FF33CC"/>
                </a:solidFill>
                <a:latin typeface="Arial"/>
                <a:cs typeface="Arial"/>
              </a:rPr>
              <a:t>(sign</a:t>
            </a:r>
            <a:r>
              <a:rPr sz="2600" b="1" spc="5" dirty="0" smtClean="0">
                <a:solidFill>
                  <a:srgbClr val="FF33CC"/>
                </a:solidFill>
                <a:latin typeface="Arial"/>
                <a:cs typeface="Arial"/>
              </a:rPr>
              <a:t>a</a:t>
            </a:r>
            <a:r>
              <a:rPr sz="2600" b="1" spc="0" dirty="0" smtClean="0">
                <a:solidFill>
                  <a:srgbClr val="FF33CC"/>
                </a:solidFill>
                <a:latin typeface="Arial"/>
                <a:cs typeface="Arial"/>
              </a:rPr>
              <a:t>l</a:t>
            </a:r>
            <a:r>
              <a:rPr sz="2600" b="1" spc="-20" dirty="0" smtClean="0">
                <a:solidFill>
                  <a:srgbClr val="FF33CC"/>
                </a:solidFill>
                <a:latin typeface="Arial"/>
                <a:cs typeface="Arial"/>
              </a:rPr>
              <a:t> </a:t>
            </a:r>
            <a:r>
              <a:rPr sz="2600" b="1" spc="0" dirty="0" smtClean="0">
                <a:solidFill>
                  <a:srgbClr val="FF33CC"/>
                </a:solidFill>
                <a:latin typeface="Arial"/>
                <a:cs typeface="Arial"/>
              </a:rPr>
              <a:t>pro</a:t>
            </a:r>
            <a:r>
              <a:rPr sz="2600" b="1" spc="5" dirty="0" smtClean="0">
                <a:solidFill>
                  <a:srgbClr val="FF33CC"/>
                </a:solidFill>
                <a:latin typeface="Arial"/>
                <a:cs typeface="Arial"/>
              </a:rPr>
              <a:t>c</a:t>
            </a:r>
            <a:r>
              <a:rPr sz="2600" b="1" spc="0" dirty="0" smtClean="0">
                <a:solidFill>
                  <a:srgbClr val="FF33CC"/>
                </a:solidFill>
                <a:latin typeface="Arial"/>
                <a:cs typeface="Arial"/>
              </a:rPr>
              <a:t>e</a:t>
            </a:r>
            <a:r>
              <a:rPr sz="2600" b="1" spc="5" dirty="0" smtClean="0">
                <a:solidFill>
                  <a:srgbClr val="FF33CC"/>
                </a:solidFill>
                <a:latin typeface="Arial"/>
                <a:cs typeface="Arial"/>
              </a:rPr>
              <a:t>s</a:t>
            </a:r>
            <a:r>
              <a:rPr sz="2600" b="1" spc="0" dirty="0" smtClean="0">
                <a:solidFill>
                  <a:srgbClr val="FF33CC"/>
                </a:solidFill>
                <a:latin typeface="Arial"/>
                <a:cs typeface="Arial"/>
              </a:rPr>
              <a:t>sin</a:t>
            </a:r>
            <a:r>
              <a:rPr sz="2600" b="1" spc="5" dirty="0" smtClean="0">
                <a:solidFill>
                  <a:srgbClr val="FF33CC"/>
                </a:solidFill>
                <a:latin typeface="Arial"/>
                <a:cs typeface="Arial"/>
              </a:rPr>
              <a:t>g</a:t>
            </a:r>
            <a:r>
              <a:rPr sz="2600" b="1" spc="0" dirty="0" smtClean="0">
                <a:solidFill>
                  <a:srgbClr val="FF33CC"/>
                </a:solidFill>
                <a:latin typeface="Arial"/>
                <a:cs typeface="Arial"/>
              </a:rPr>
              <a:t>) </a:t>
            </a:r>
            <a:r>
              <a:rPr sz="2600" spc="0" dirty="0" smtClean="0">
                <a:latin typeface="Arial"/>
                <a:cs typeface="Arial"/>
              </a:rPr>
              <a:t>emitted light is c</a:t>
            </a:r>
            <a:r>
              <a:rPr sz="2600" spc="5" dirty="0" smtClean="0">
                <a:latin typeface="Arial"/>
                <a:cs typeface="Arial"/>
              </a:rPr>
              <a:t>o</a:t>
            </a:r>
            <a:r>
              <a:rPr sz="2600" spc="0" dirty="0" smtClean="0">
                <a:latin typeface="Arial"/>
                <a:cs typeface="Arial"/>
              </a:rPr>
              <a:t>n</a:t>
            </a:r>
            <a:r>
              <a:rPr sz="2600" spc="5" dirty="0" smtClean="0">
                <a:latin typeface="Arial"/>
                <a:cs typeface="Arial"/>
              </a:rPr>
              <a:t>v</a:t>
            </a:r>
            <a:r>
              <a:rPr sz="2600" spc="0" dirty="0" smtClean="0">
                <a:latin typeface="Arial"/>
                <a:cs typeface="Arial"/>
              </a:rPr>
              <a:t>erted</a:t>
            </a:r>
            <a:r>
              <a:rPr sz="2600" spc="-15" dirty="0" smtClean="0">
                <a:latin typeface="Arial"/>
                <a:cs typeface="Arial"/>
              </a:rPr>
              <a:t> </a:t>
            </a:r>
            <a:r>
              <a:rPr sz="2600" spc="0" dirty="0" smtClean="0">
                <a:latin typeface="Arial"/>
                <a:cs typeface="Arial"/>
              </a:rPr>
              <a:t>to</a:t>
            </a:r>
            <a:r>
              <a:rPr sz="2600" spc="5" dirty="0" smtClean="0">
                <a:latin typeface="Arial"/>
                <a:cs typeface="Arial"/>
              </a:rPr>
              <a:t> </a:t>
            </a:r>
            <a:r>
              <a:rPr sz="2600" spc="0" dirty="0" smtClean="0">
                <a:latin typeface="Arial"/>
                <a:cs typeface="Arial"/>
              </a:rPr>
              <a:t>digitiz</a:t>
            </a:r>
            <a:r>
              <a:rPr sz="2600" spc="5" dirty="0" smtClean="0">
                <a:latin typeface="Arial"/>
                <a:cs typeface="Arial"/>
              </a:rPr>
              <a:t>e</a:t>
            </a:r>
            <a:r>
              <a:rPr sz="2600" spc="0" dirty="0" smtClean="0">
                <a:latin typeface="Arial"/>
                <a:cs typeface="Arial"/>
              </a:rPr>
              <a:t>d</a:t>
            </a:r>
            <a:r>
              <a:rPr sz="2600" spc="-15" dirty="0" smtClean="0">
                <a:latin typeface="Arial"/>
                <a:cs typeface="Arial"/>
              </a:rPr>
              <a:t> </a:t>
            </a:r>
            <a:r>
              <a:rPr sz="2600" spc="0" dirty="0" smtClean="0">
                <a:latin typeface="Arial"/>
                <a:cs typeface="Arial"/>
              </a:rPr>
              <a:t>v</a:t>
            </a:r>
            <a:r>
              <a:rPr sz="2600" spc="5" dirty="0" smtClean="0">
                <a:latin typeface="Arial"/>
                <a:cs typeface="Arial"/>
              </a:rPr>
              <a:t>a</a:t>
            </a:r>
            <a:r>
              <a:rPr sz="2600" spc="0" dirty="0" smtClean="0">
                <a:latin typeface="Arial"/>
                <a:cs typeface="Arial"/>
              </a:rPr>
              <a:t>lues</a:t>
            </a:r>
            <a:r>
              <a:rPr sz="2600" spc="-5" dirty="0" smtClean="0">
                <a:latin typeface="Arial"/>
                <a:cs typeface="Arial"/>
              </a:rPr>
              <a:t> </a:t>
            </a:r>
            <a:r>
              <a:rPr sz="2600" spc="0" dirty="0" smtClean="0">
                <a:latin typeface="Arial"/>
                <a:cs typeface="Arial"/>
              </a:rPr>
              <a:t>that are stored in a</a:t>
            </a:r>
            <a:r>
              <a:rPr sz="2600" spc="-10" dirty="0" smtClean="0">
                <a:latin typeface="Arial"/>
                <a:cs typeface="Arial"/>
              </a:rPr>
              <a:t> </a:t>
            </a:r>
            <a:r>
              <a:rPr sz="2600" spc="0" dirty="0" smtClean="0">
                <a:latin typeface="Arial"/>
                <a:cs typeface="Arial"/>
              </a:rPr>
              <a:t>fi</a:t>
            </a:r>
            <a:r>
              <a:rPr sz="2600" spc="-15" dirty="0" smtClean="0">
                <a:latin typeface="Arial"/>
                <a:cs typeface="Arial"/>
              </a:rPr>
              <a:t>l</a:t>
            </a:r>
            <a:r>
              <a:rPr sz="2600" spc="0" dirty="0" smtClean="0">
                <a:latin typeface="Arial"/>
                <a:cs typeface="Arial"/>
              </a:rPr>
              <a:t>e for an</a:t>
            </a:r>
            <a:r>
              <a:rPr sz="2600" spc="5" dirty="0" smtClean="0">
                <a:latin typeface="Arial"/>
                <a:cs typeface="Arial"/>
              </a:rPr>
              <a:t>a</a:t>
            </a:r>
            <a:r>
              <a:rPr sz="2600" spc="0" dirty="0" smtClean="0">
                <a:latin typeface="Arial"/>
                <a:cs typeface="Arial"/>
              </a:rPr>
              <a:t>lysis</a:t>
            </a:r>
            <a:endParaRPr sz="2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207390" rIns="0" bIns="0" rtlCol="0">
            <a:noAutofit/>
          </a:bodyPr>
          <a:lstStyle/>
          <a:p>
            <a:pPr marL="183515">
              <a:lnSpc>
                <a:spcPct val="100000"/>
              </a:lnSpc>
            </a:pPr>
            <a:r>
              <a:rPr sz="4400" dirty="0" smtClean="0">
                <a:solidFill>
                  <a:srgbClr val="775F54"/>
                </a:solidFill>
                <a:latin typeface="Arial"/>
                <a:cs typeface="Arial"/>
              </a:rPr>
              <a:t>The</a:t>
            </a:r>
            <a:r>
              <a:rPr sz="4400" spc="-10" dirty="0" smtClean="0">
                <a:solidFill>
                  <a:srgbClr val="775F54"/>
                </a:solidFill>
                <a:latin typeface="Arial"/>
                <a:cs typeface="Arial"/>
              </a:rPr>
              <a:t> </a:t>
            </a:r>
            <a:r>
              <a:rPr sz="4400" spc="-5" dirty="0" smtClean="0">
                <a:solidFill>
                  <a:srgbClr val="775F54"/>
                </a:solidFill>
                <a:latin typeface="Arial"/>
                <a:cs typeface="Arial"/>
              </a:rPr>
              <a:t>F</a:t>
            </a:r>
            <a:r>
              <a:rPr sz="4400" spc="0" dirty="0" smtClean="0">
                <a:solidFill>
                  <a:srgbClr val="775F54"/>
                </a:solidFill>
                <a:latin typeface="Arial"/>
                <a:cs typeface="Arial"/>
              </a:rPr>
              <a:t>low System</a:t>
            </a:r>
            <a:endParaRPr sz="44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40" y="1376934"/>
            <a:ext cx="8361680" cy="557022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332740" marR="12700" indent="-320675" algn="just">
              <a:lnSpc>
                <a:spcPct val="110000"/>
              </a:lnSpc>
              <a:buClr>
                <a:srgbClr val="DD8046"/>
              </a:buClr>
              <a:buSzPct val="59615"/>
              <a:buFont typeface="Wingdings"/>
              <a:buChar char=""/>
              <a:tabLst>
                <a:tab pos="332740" algn="l"/>
              </a:tabLst>
            </a:pPr>
            <a:r>
              <a:rPr sz="2600" dirty="0" smtClean="0">
                <a:latin typeface="Arial"/>
                <a:cs typeface="Arial"/>
              </a:rPr>
              <a:t>One</a:t>
            </a:r>
            <a:r>
              <a:rPr sz="2600" spc="5" dirty="0" smtClean="0">
                <a:latin typeface="Arial"/>
                <a:cs typeface="Arial"/>
              </a:rPr>
              <a:t> </a:t>
            </a:r>
            <a:r>
              <a:rPr sz="2600" spc="0" dirty="0" smtClean="0">
                <a:latin typeface="Arial"/>
                <a:cs typeface="Arial"/>
              </a:rPr>
              <a:t>of </a:t>
            </a:r>
            <a:r>
              <a:rPr sz="2600" spc="-15" dirty="0" smtClean="0">
                <a:latin typeface="Arial"/>
                <a:cs typeface="Arial"/>
              </a:rPr>
              <a:t>t</a:t>
            </a:r>
            <a:r>
              <a:rPr sz="2600" spc="0" dirty="0" smtClean="0">
                <a:latin typeface="Arial"/>
                <a:cs typeface="Arial"/>
              </a:rPr>
              <a:t>he</a:t>
            </a:r>
            <a:r>
              <a:rPr sz="2600" spc="10" dirty="0" smtClean="0">
                <a:latin typeface="Arial"/>
                <a:cs typeface="Arial"/>
              </a:rPr>
              <a:t> </a:t>
            </a:r>
            <a:r>
              <a:rPr sz="2600" spc="0" dirty="0" smtClean="0">
                <a:latin typeface="Arial"/>
                <a:cs typeface="Arial"/>
              </a:rPr>
              <a:t>fun</a:t>
            </a:r>
            <a:r>
              <a:rPr sz="2600" spc="5" dirty="0" smtClean="0">
                <a:latin typeface="Arial"/>
                <a:cs typeface="Arial"/>
              </a:rPr>
              <a:t>d</a:t>
            </a:r>
            <a:r>
              <a:rPr sz="2600" spc="0" dirty="0" smtClean="0">
                <a:latin typeface="Arial"/>
                <a:cs typeface="Arial"/>
              </a:rPr>
              <a:t>am</a:t>
            </a:r>
            <a:r>
              <a:rPr sz="2600" spc="5" dirty="0" smtClean="0">
                <a:latin typeface="Arial"/>
                <a:cs typeface="Arial"/>
              </a:rPr>
              <a:t>e</a:t>
            </a:r>
            <a:r>
              <a:rPr sz="2600" spc="0" dirty="0" smtClean="0">
                <a:latin typeface="Arial"/>
                <a:cs typeface="Arial"/>
              </a:rPr>
              <a:t>ntals</a:t>
            </a:r>
            <a:r>
              <a:rPr sz="2600" spc="-10" dirty="0" smtClean="0">
                <a:latin typeface="Arial"/>
                <a:cs typeface="Arial"/>
              </a:rPr>
              <a:t> </a:t>
            </a:r>
            <a:r>
              <a:rPr sz="2600" spc="0" dirty="0" smtClean="0">
                <a:latin typeface="Arial"/>
                <a:cs typeface="Arial"/>
              </a:rPr>
              <a:t>of f</a:t>
            </a:r>
            <a:r>
              <a:rPr sz="2600" spc="-15" dirty="0" smtClean="0">
                <a:latin typeface="Arial"/>
                <a:cs typeface="Arial"/>
              </a:rPr>
              <a:t>l</a:t>
            </a:r>
            <a:r>
              <a:rPr sz="2600" spc="0" dirty="0" smtClean="0">
                <a:latin typeface="Arial"/>
                <a:cs typeface="Arial"/>
              </a:rPr>
              <a:t>ow</a:t>
            </a:r>
            <a:r>
              <a:rPr sz="2600" spc="25" dirty="0" smtClean="0">
                <a:latin typeface="Arial"/>
                <a:cs typeface="Arial"/>
              </a:rPr>
              <a:t> </a:t>
            </a:r>
            <a:r>
              <a:rPr sz="2600" spc="0" dirty="0" smtClean="0">
                <a:latin typeface="Arial"/>
                <a:cs typeface="Arial"/>
              </a:rPr>
              <a:t>c</a:t>
            </a:r>
            <a:r>
              <a:rPr sz="2600" spc="10" dirty="0" smtClean="0">
                <a:latin typeface="Arial"/>
                <a:cs typeface="Arial"/>
              </a:rPr>
              <a:t>y</a:t>
            </a:r>
            <a:r>
              <a:rPr sz="2600" spc="0" dirty="0" smtClean="0">
                <a:latin typeface="Arial"/>
                <a:cs typeface="Arial"/>
              </a:rPr>
              <a:t>tometry</a:t>
            </a:r>
            <a:r>
              <a:rPr sz="2600" spc="-20" dirty="0" smtClean="0">
                <a:latin typeface="Arial"/>
                <a:cs typeface="Arial"/>
              </a:rPr>
              <a:t> </a:t>
            </a:r>
            <a:r>
              <a:rPr sz="2600" spc="0" dirty="0" smtClean="0">
                <a:latin typeface="Arial"/>
                <a:cs typeface="Arial"/>
              </a:rPr>
              <a:t>is the a</a:t>
            </a:r>
            <a:r>
              <a:rPr sz="2600" spc="5" dirty="0" smtClean="0">
                <a:latin typeface="Arial"/>
                <a:cs typeface="Arial"/>
              </a:rPr>
              <a:t>b</a:t>
            </a:r>
            <a:r>
              <a:rPr sz="2600" spc="0" dirty="0" smtClean="0">
                <a:latin typeface="Arial"/>
                <a:cs typeface="Arial"/>
              </a:rPr>
              <a:t>ili</a:t>
            </a:r>
            <a:r>
              <a:rPr sz="2600" spc="-15" dirty="0" smtClean="0">
                <a:latin typeface="Arial"/>
                <a:cs typeface="Arial"/>
              </a:rPr>
              <a:t>t</a:t>
            </a:r>
            <a:r>
              <a:rPr sz="2600" spc="0" dirty="0" smtClean="0">
                <a:latin typeface="Arial"/>
                <a:cs typeface="Arial"/>
              </a:rPr>
              <a:t>y to m</a:t>
            </a:r>
            <a:r>
              <a:rPr sz="2600" spc="5" dirty="0" smtClean="0">
                <a:latin typeface="Arial"/>
                <a:cs typeface="Arial"/>
              </a:rPr>
              <a:t>e</a:t>
            </a:r>
            <a:r>
              <a:rPr sz="2600" spc="0" dirty="0" smtClean="0">
                <a:latin typeface="Arial"/>
                <a:cs typeface="Arial"/>
              </a:rPr>
              <a:t>as</a:t>
            </a:r>
            <a:r>
              <a:rPr sz="2600" spc="5" dirty="0" smtClean="0">
                <a:latin typeface="Arial"/>
                <a:cs typeface="Arial"/>
              </a:rPr>
              <a:t>u</a:t>
            </a:r>
            <a:r>
              <a:rPr sz="2600" spc="0" dirty="0" smtClean="0">
                <a:latin typeface="Arial"/>
                <a:cs typeface="Arial"/>
              </a:rPr>
              <a:t>re</a:t>
            </a:r>
            <a:r>
              <a:rPr sz="2600" spc="-30" dirty="0" smtClean="0">
                <a:latin typeface="Arial"/>
                <a:cs typeface="Arial"/>
              </a:rPr>
              <a:t> </a:t>
            </a:r>
            <a:r>
              <a:rPr sz="2600" spc="0" dirty="0" smtClean="0">
                <a:latin typeface="Arial"/>
                <a:cs typeface="Arial"/>
              </a:rPr>
              <a:t>the properties</a:t>
            </a:r>
            <a:r>
              <a:rPr sz="2600" spc="-15" dirty="0" smtClean="0">
                <a:latin typeface="Arial"/>
                <a:cs typeface="Arial"/>
              </a:rPr>
              <a:t> </a:t>
            </a:r>
            <a:r>
              <a:rPr sz="2600" spc="0" dirty="0" smtClean="0">
                <a:latin typeface="Arial"/>
                <a:cs typeface="Arial"/>
              </a:rPr>
              <a:t>of in</a:t>
            </a:r>
            <a:r>
              <a:rPr sz="2600" spc="5" dirty="0" smtClean="0">
                <a:latin typeface="Arial"/>
                <a:cs typeface="Arial"/>
              </a:rPr>
              <a:t>d</a:t>
            </a:r>
            <a:r>
              <a:rPr sz="2600" spc="0" dirty="0" smtClean="0">
                <a:latin typeface="Arial"/>
                <a:cs typeface="Arial"/>
              </a:rPr>
              <a:t>ividu</a:t>
            </a:r>
            <a:r>
              <a:rPr sz="2600" spc="5" dirty="0" smtClean="0">
                <a:latin typeface="Arial"/>
                <a:cs typeface="Arial"/>
              </a:rPr>
              <a:t>a</a:t>
            </a:r>
            <a:r>
              <a:rPr sz="2600" spc="0" dirty="0" smtClean="0">
                <a:latin typeface="Arial"/>
                <a:cs typeface="Arial"/>
              </a:rPr>
              <a:t>l</a:t>
            </a:r>
            <a:r>
              <a:rPr sz="2600" spc="-20" dirty="0" smtClean="0">
                <a:latin typeface="Arial"/>
                <a:cs typeface="Arial"/>
              </a:rPr>
              <a:t> </a:t>
            </a:r>
            <a:r>
              <a:rPr sz="2600" spc="0" dirty="0" smtClean="0">
                <a:latin typeface="Arial"/>
                <a:cs typeface="Arial"/>
              </a:rPr>
              <a:t>particles,</a:t>
            </a:r>
            <a:r>
              <a:rPr sz="2600" spc="-15" dirty="0" smtClean="0">
                <a:latin typeface="Arial"/>
                <a:cs typeface="Arial"/>
              </a:rPr>
              <a:t> </a:t>
            </a:r>
            <a:r>
              <a:rPr sz="2600" spc="0" dirty="0" smtClean="0">
                <a:latin typeface="Arial"/>
                <a:cs typeface="Arial"/>
              </a:rPr>
              <a:t>which is ma</a:t>
            </a:r>
            <a:r>
              <a:rPr sz="2600" spc="5" dirty="0" smtClean="0">
                <a:latin typeface="Arial"/>
                <a:cs typeface="Arial"/>
              </a:rPr>
              <a:t>n</a:t>
            </a:r>
            <a:r>
              <a:rPr sz="2600" spc="0" dirty="0" smtClean="0">
                <a:latin typeface="Arial"/>
                <a:cs typeface="Arial"/>
              </a:rPr>
              <a:t>a</a:t>
            </a:r>
            <a:r>
              <a:rPr sz="2600" spc="5" dirty="0" smtClean="0">
                <a:latin typeface="Arial"/>
                <a:cs typeface="Arial"/>
              </a:rPr>
              <a:t>g</a:t>
            </a:r>
            <a:r>
              <a:rPr sz="2600" spc="0" dirty="0" smtClean="0">
                <a:latin typeface="Arial"/>
                <a:cs typeface="Arial"/>
              </a:rPr>
              <a:t>ed</a:t>
            </a:r>
            <a:r>
              <a:rPr sz="2600" spc="-25" dirty="0" smtClean="0">
                <a:latin typeface="Arial"/>
                <a:cs typeface="Arial"/>
              </a:rPr>
              <a:t> </a:t>
            </a:r>
            <a:r>
              <a:rPr sz="2600" spc="0" dirty="0" smtClean="0">
                <a:latin typeface="Arial"/>
                <a:cs typeface="Arial"/>
              </a:rPr>
              <a:t>by</a:t>
            </a:r>
            <a:r>
              <a:rPr sz="2600" spc="5" dirty="0" smtClean="0">
                <a:latin typeface="Arial"/>
                <a:cs typeface="Arial"/>
              </a:rPr>
              <a:t> </a:t>
            </a:r>
            <a:r>
              <a:rPr sz="2600" spc="-10" dirty="0" smtClean="0">
                <a:latin typeface="Arial"/>
                <a:cs typeface="Arial"/>
              </a:rPr>
              <a:t>t</a:t>
            </a:r>
            <a:r>
              <a:rPr sz="2600" spc="0" dirty="0" smtClean="0">
                <a:latin typeface="Arial"/>
                <a:cs typeface="Arial"/>
              </a:rPr>
              <a:t>he</a:t>
            </a:r>
            <a:r>
              <a:rPr sz="2600" spc="5" dirty="0" smtClean="0">
                <a:latin typeface="Arial"/>
                <a:cs typeface="Arial"/>
              </a:rPr>
              <a:t> </a:t>
            </a:r>
            <a:r>
              <a:rPr sz="2600" spc="-10" dirty="0" smtClean="0">
                <a:latin typeface="Arial"/>
                <a:cs typeface="Arial"/>
              </a:rPr>
              <a:t>f</a:t>
            </a:r>
            <a:r>
              <a:rPr sz="2600" spc="0" dirty="0" smtClean="0">
                <a:latin typeface="Arial"/>
                <a:cs typeface="Arial"/>
              </a:rPr>
              <a:t>luidi</a:t>
            </a:r>
            <a:r>
              <a:rPr sz="2600" spc="5" dirty="0" smtClean="0">
                <a:latin typeface="Arial"/>
                <a:cs typeface="Arial"/>
              </a:rPr>
              <a:t>c</a:t>
            </a:r>
            <a:r>
              <a:rPr sz="2600" spc="0" dirty="0" smtClean="0">
                <a:latin typeface="Arial"/>
                <a:cs typeface="Arial"/>
              </a:rPr>
              <a:t>s</a:t>
            </a:r>
            <a:r>
              <a:rPr sz="2600" spc="-10" dirty="0" smtClean="0">
                <a:latin typeface="Arial"/>
                <a:cs typeface="Arial"/>
              </a:rPr>
              <a:t> </a:t>
            </a:r>
            <a:r>
              <a:rPr sz="2600" spc="0" dirty="0" smtClean="0">
                <a:latin typeface="Arial"/>
                <a:cs typeface="Arial"/>
              </a:rPr>
              <a:t>s</a:t>
            </a:r>
            <a:r>
              <a:rPr sz="2600" spc="10" dirty="0" smtClean="0">
                <a:latin typeface="Arial"/>
                <a:cs typeface="Arial"/>
              </a:rPr>
              <a:t>y</a:t>
            </a:r>
            <a:r>
              <a:rPr sz="2600" spc="0" dirty="0" smtClean="0">
                <a:latin typeface="Arial"/>
                <a:cs typeface="Arial"/>
              </a:rPr>
              <a:t>ste</a:t>
            </a:r>
            <a:r>
              <a:rPr sz="2600" spc="5" dirty="0" smtClean="0">
                <a:latin typeface="Arial"/>
                <a:cs typeface="Arial"/>
              </a:rPr>
              <a:t>m</a:t>
            </a:r>
            <a:r>
              <a:rPr sz="2600" spc="0" dirty="0" smtClean="0">
                <a:latin typeface="Arial"/>
                <a:cs typeface="Arial"/>
              </a:rPr>
              <a:t>.</a:t>
            </a:r>
            <a:endParaRPr sz="2600">
              <a:latin typeface="Arial"/>
              <a:cs typeface="Arial"/>
            </a:endParaRPr>
          </a:p>
          <a:p>
            <a:pPr>
              <a:lnSpc>
                <a:spcPts val="1000"/>
              </a:lnSpc>
              <a:spcBef>
                <a:spcPts val="7"/>
              </a:spcBef>
              <a:buClr>
                <a:srgbClr val="DD8046"/>
              </a:buClr>
              <a:buFont typeface="Wingdings"/>
              <a:buChar char=""/>
            </a:pPr>
            <a:endParaRPr sz="1000"/>
          </a:p>
          <a:p>
            <a:pPr marL="332740" indent="-320675">
              <a:lnSpc>
                <a:spcPct val="100000"/>
              </a:lnSpc>
              <a:buClr>
                <a:srgbClr val="DD8046"/>
              </a:buClr>
              <a:buSzPct val="59615"/>
              <a:buFont typeface="Wingdings"/>
              <a:buChar char=""/>
              <a:tabLst>
                <a:tab pos="332740" algn="l"/>
              </a:tabLst>
            </a:pPr>
            <a:r>
              <a:rPr sz="2600" dirty="0" smtClean="0">
                <a:latin typeface="Arial"/>
                <a:cs typeface="Arial"/>
              </a:rPr>
              <a:t>Wh</a:t>
            </a:r>
            <a:r>
              <a:rPr sz="2600" spc="5" dirty="0" smtClean="0">
                <a:latin typeface="Arial"/>
                <a:cs typeface="Arial"/>
              </a:rPr>
              <a:t>e</a:t>
            </a:r>
            <a:r>
              <a:rPr sz="2600" spc="0" dirty="0" smtClean="0">
                <a:latin typeface="Arial"/>
                <a:cs typeface="Arial"/>
              </a:rPr>
              <a:t>n</a:t>
            </a:r>
            <a:r>
              <a:rPr sz="2600" spc="-15" dirty="0" smtClean="0">
                <a:latin typeface="Arial"/>
                <a:cs typeface="Arial"/>
              </a:rPr>
              <a:t> </a:t>
            </a:r>
            <a:r>
              <a:rPr sz="2600" spc="0" dirty="0" smtClean="0">
                <a:latin typeface="Arial"/>
                <a:cs typeface="Arial"/>
              </a:rPr>
              <a:t>a s</a:t>
            </a:r>
            <a:r>
              <a:rPr sz="2600" spc="5" dirty="0" smtClean="0">
                <a:latin typeface="Arial"/>
                <a:cs typeface="Arial"/>
              </a:rPr>
              <a:t>a</a:t>
            </a:r>
            <a:r>
              <a:rPr sz="2600" spc="0" dirty="0" smtClean="0">
                <a:latin typeface="Arial"/>
                <a:cs typeface="Arial"/>
              </a:rPr>
              <a:t>mple</a:t>
            </a:r>
            <a:r>
              <a:rPr sz="2600" spc="-10" dirty="0" smtClean="0">
                <a:latin typeface="Arial"/>
                <a:cs typeface="Arial"/>
              </a:rPr>
              <a:t> </a:t>
            </a:r>
            <a:r>
              <a:rPr sz="2600" spc="0" dirty="0" smtClean="0">
                <a:latin typeface="Arial"/>
                <a:cs typeface="Arial"/>
              </a:rPr>
              <a:t>is</a:t>
            </a:r>
            <a:r>
              <a:rPr sz="2600" spc="-15" dirty="0" smtClean="0">
                <a:latin typeface="Arial"/>
                <a:cs typeface="Arial"/>
              </a:rPr>
              <a:t> </a:t>
            </a:r>
            <a:r>
              <a:rPr sz="2600" spc="0" dirty="0" smtClean="0">
                <a:latin typeface="Arial"/>
                <a:cs typeface="Arial"/>
              </a:rPr>
              <a:t>inje</a:t>
            </a:r>
            <a:r>
              <a:rPr sz="2600" spc="5" dirty="0" smtClean="0">
                <a:latin typeface="Arial"/>
                <a:cs typeface="Arial"/>
              </a:rPr>
              <a:t>c</a:t>
            </a:r>
            <a:r>
              <a:rPr sz="2600" spc="0" dirty="0" smtClean="0">
                <a:latin typeface="Arial"/>
                <a:cs typeface="Arial"/>
              </a:rPr>
              <a:t>ted into a flow c</a:t>
            </a:r>
            <a:r>
              <a:rPr sz="2600" spc="5" dirty="0" smtClean="0">
                <a:latin typeface="Arial"/>
                <a:cs typeface="Arial"/>
              </a:rPr>
              <a:t>y</a:t>
            </a:r>
            <a:r>
              <a:rPr sz="2600" spc="0" dirty="0" smtClean="0">
                <a:latin typeface="Arial"/>
                <a:cs typeface="Arial"/>
              </a:rPr>
              <a:t>tomete</a:t>
            </a:r>
            <a:r>
              <a:rPr sz="2600" spc="-145" dirty="0" smtClean="0">
                <a:latin typeface="Arial"/>
                <a:cs typeface="Arial"/>
              </a:rPr>
              <a:t>r</a:t>
            </a:r>
            <a:r>
              <a:rPr sz="2600" spc="0" dirty="0" smtClean="0">
                <a:latin typeface="Arial"/>
                <a:cs typeface="Arial"/>
              </a:rPr>
              <a:t>,</a:t>
            </a:r>
            <a:r>
              <a:rPr sz="2600" spc="-20" dirty="0" smtClean="0">
                <a:latin typeface="Arial"/>
                <a:cs typeface="Arial"/>
              </a:rPr>
              <a:t> </a:t>
            </a:r>
            <a:r>
              <a:rPr sz="2600" spc="0" dirty="0" smtClean="0">
                <a:latin typeface="Arial"/>
                <a:cs typeface="Arial"/>
              </a:rPr>
              <a:t>it is</a:t>
            </a:r>
            <a:endParaRPr sz="2600">
              <a:latin typeface="Arial"/>
              <a:cs typeface="Arial"/>
            </a:endParaRPr>
          </a:p>
          <a:p>
            <a:pPr marL="332740">
              <a:lnSpc>
                <a:spcPct val="100000"/>
              </a:lnSpc>
              <a:spcBef>
                <a:spcPts val="310"/>
              </a:spcBef>
            </a:pPr>
            <a:r>
              <a:rPr sz="2600" dirty="0" smtClean="0">
                <a:latin typeface="Arial"/>
                <a:cs typeface="Arial"/>
              </a:rPr>
              <a:t>ordered</a:t>
            </a:r>
            <a:r>
              <a:rPr sz="2600" spc="-10" dirty="0" smtClean="0">
                <a:latin typeface="Arial"/>
                <a:cs typeface="Arial"/>
              </a:rPr>
              <a:t> </a:t>
            </a:r>
            <a:r>
              <a:rPr sz="2600" spc="0" dirty="0" smtClean="0">
                <a:latin typeface="Arial"/>
                <a:cs typeface="Arial"/>
              </a:rPr>
              <a:t>into a</a:t>
            </a:r>
            <a:r>
              <a:rPr sz="2600" spc="5" dirty="0" smtClean="0">
                <a:latin typeface="Arial"/>
                <a:cs typeface="Arial"/>
              </a:rPr>
              <a:t> </a:t>
            </a:r>
            <a:r>
              <a:rPr sz="2600" spc="0" dirty="0" smtClean="0">
                <a:latin typeface="Arial"/>
                <a:cs typeface="Arial"/>
              </a:rPr>
              <a:t>st</a:t>
            </a:r>
            <a:r>
              <a:rPr sz="2600" spc="-10" dirty="0" smtClean="0">
                <a:latin typeface="Arial"/>
                <a:cs typeface="Arial"/>
              </a:rPr>
              <a:t>r</a:t>
            </a:r>
            <a:r>
              <a:rPr sz="2600" spc="0" dirty="0" smtClean="0">
                <a:latin typeface="Arial"/>
                <a:cs typeface="Arial"/>
              </a:rPr>
              <a:t>eam</a:t>
            </a:r>
            <a:r>
              <a:rPr sz="2600" spc="-10" dirty="0" smtClean="0">
                <a:latin typeface="Arial"/>
                <a:cs typeface="Arial"/>
              </a:rPr>
              <a:t> </a:t>
            </a:r>
            <a:r>
              <a:rPr sz="2600" spc="0" dirty="0" smtClean="0">
                <a:latin typeface="Arial"/>
                <a:cs typeface="Arial"/>
              </a:rPr>
              <a:t>of </a:t>
            </a:r>
            <a:r>
              <a:rPr sz="2600" spc="5" dirty="0" smtClean="0">
                <a:latin typeface="Arial"/>
                <a:cs typeface="Arial"/>
              </a:rPr>
              <a:t>s</a:t>
            </a:r>
            <a:r>
              <a:rPr sz="2600" spc="0" dirty="0" smtClean="0">
                <a:latin typeface="Arial"/>
                <a:cs typeface="Arial"/>
              </a:rPr>
              <a:t>ingle</a:t>
            </a:r>
            <a:r>
              <a:rPr sz="2600" spc="-15" dirty="0" smtClean="0">
                <a:latin typeface="Arial"/>
                <a:cs typeface="Arial"/>
              </a:rPr>
              <a:t> </a:t>
            </a:r>
            <a:r>
              <a:rPr sz="2600" spc="0" dirty="0" smtClean="0">
                <a:latin typeface="Arial"/>
                <a:cs typeface="Arial"/>
              </a:rPr>
              <a:t>particles.</a:t>
            </a:r>
            <a:endParaRPr sz="2600">
              <a:latin typeface="Arial"/>
              <a:cs typeface="Arial"/>
            </a:endParaRPr>
          </a:p>
          <a:p>
            <a:pPr>
              <a:lnSpc>
                <a:spcPts val="650"/>
              </a:lnSpc>
              <a:spcBef>
                <a:spcPts val="48"/>
              </a:spcBef>
            </a:pPr>
            <a:endParaRPr sz="650"/>
          </a:p>
          <a:p>
            <a:pPr marL="332740" marR="304800" indent="-320675">
              <a:lnSpc>
                <a:spcPct val="110000"/>
              </a:lnSpc>
              <a:buClr>
                <a:srgbClr val="DD8046"/>
              </a:buClr>
              <a:buSzPct val="59615"/>
              <a:buFont typeface="Wingdings"/>
              <a:buChar char=""/>
              <a:tabLst>
                <a:tab pos="332740" algn="l"/>
              </a:tabLst>
            </a:pPr>
            <a:r>
              <a:rPr sz="2600" spc="5" dirty="0" smtClean="0">
                <a:latin typeface="Arial"/>
                <a:cs typeface="Arial"/>
              </a:rPr>
              <a:t>T</a:t>
            </a:r>
            <a:r>
              <a:rPr sz="2600" spc="0" dirty="0" smtClean="0">
                <a:latin typeface="Arial"/>
                <a:cs typeface="Arial"/>
              </a:rPr>
              <a:t>he</a:t>
            </a:r>
            <a:r>
              <a:rPr sz="2600" spc="-10" dirty="0" smtClean="0">
                <a:latin typeface="Arial"/>
                <a:cs typeface="Arial"/>
              </a:rPr>
              <a:t> </a:t>
            </a:r>
            <a:r>
              <a:rPr sz="2600" spc="0" dirty="0" smtClean="0">
                <a:latin typeface="Arial"/>
                <a:cs typeface="Arial"/>
              </a:rPr>
              <a:t>fluidic s</a:t>
            </a:r>
            <a:r>
              <a:rPr sz="2600" spc="10" dirty="0" smtClean="0">
                <a:latin typeface="Arial"/>
                <a:cs typeface="Arial"/>
              </a:rPr>
              <a:t>y</a:t>
            </a:r>
            <a:r>
              <a:rPr sz="2600" spc="0" dirty="0" smtClean="0">
                <a:latin typeface="Arial"/>
                <a:cs typeface="Arial"/>
              </a:rPr>
              <a:t>stem</a:t>
            </a:r>
            <a:r>
              <a:rPr sz="2600" spc="-20" dirty="0" smtClean="0">
                <a:latin typeface="Arial"/>
                <a:cs typeface="Arial"/>
              </a:rPr>
              <a:t> </a:t>
            </a:r>
            <a:r>
              <a:rPr sz="2600" spc="0" dirty="0" smtClean="0">
                <a:latin typeface="Arial"/>
                <a:cs typeface="Arial"/>
              </a:rPr>
              <a:t>c</a:t>
            </a:r>
            <a:r>
              <a:rPr sz="2600" spc="5" dirty="0" smtClean="0">
                <a:latin typeface="Arial"/>
                <a:cs typeface="Arial"/>
              </a:rPr>
              <a:t>o</a:t>
            </a:r>
            <a:r>
              <a:rPr sz="2600" spc="0" dirty="0" smtClean="0">
                <a:latin typeface="Arial"/>
                <a:cs typeface="Arial"/>
              </a:rPr>
              <a:t>n</a:t>
            </a:r>
            <a:r>
              <a:rPr sz="2600" spc="5" dirty="0" smtClean="0">
                <a:latin typeface="Arial"/>
                <a:cs typeface="Arial"/>
              </a:rPr>
              <a:t>s</a:t>
            </a:r>
            <a:r>
              <a:rPr sz="2600" spc="0" dirty="0" smtClean="0">
                <a:latin typeface="Arial"/>
                <a:cs typeface="Arial"/>
              </a:rPr>
              <a:t>ists</a:t>
            </a:r>
            <a:r>
              <a:rPr sz="2600" spc="-20" dirty="0" smtClean="0">
                <a:latin typeface="Arial"/>
                <a:cs typeface="Arial"/>
              </a:rPr>
              <a:t> </a:t>
            </a:r>
            <a:r>
              <a:rPr sz="2600" spc="0" dirty="0" smtClean="0">
                <a:latin typeface="Arial"/>
                <a:cs typeface="Arial"/>
              </a:rPr>
              <a:t>of a</a:t>
            </a:r>
            <a:r>
              <a:rPr sz="2600" spc="20" dirty="0" smtClean="0">
                <a:latin typeface="Arial"/>
                <a:cs typeface="Arial"/>
              </a:rPr>
              <a:t> </a:t>
            </a:r>
            <a:r>
              <a:rPr sz="2600" spc="0" dirty="0" smtClean="0">
                <a:solidFill>
                  <a:srgbClr val="FF33CC"/>
                </a:solidFill>
                <a:latin typeface="Arial"/>
                <a:cs typeface="Arial"/>
              </a:rPr>
              <a:t>F</a:t>
            </a:r>
            <a:r>
              <a:rPr sz="2600" spc="5" dirty="0" smtClean="0">
                <a:solidFill>
                  <a:srgbClr val="FF33CC"/>
                </a:solidFill>
                <a:latin typeface="Arial"/>
                <a:cs typeface="Arial"/>
              </a:rPr>
              <a:t>L</a:t>
            </a:r>
            <a:r>
              <a:rPr sz="2600" spc="0" dirty="0" smtClean="0">
                <a:solidFill>
                  <a:srgbClr val="FF33CC"/>
                </a:solidFill>
                <a:latin typeface="Arial"/>
                <a:cs typeface="Arial"/>
              </a:rPr>
              <a:t>OW</a:t>
            </a:r>
            <a:r>
              <a:rPr sz="2600" spc="-25" dirty="0" smtClean="0">
                <a:solidFill>
                  <a:srgbClr val="FF33CC"/>
                </a:solidFill>
                <a:latin typeface="Arial"/>
                <a:cs typeface="Arial"/>
              </a:rPr>
              <a:t> </a:t>
            </a:r>
            <a:r>
              <a:rPr sz="2600" spc="0" dirty="0" smtClean="0">
                <a:solidFill>
                  <a:srgbClr val="FF33CC"/>
                </a:solidFill>
                <a:latin typeface="Arial"/>
                <a:cs typeface="Arial"/>
              </a:rPr>
              <a:t>CE</a:t>
            </a:r>
            <a:r>
              <a:rPr sz="2600" spc="5" dirty="0" smtClean="0">
                <a:solidFill>
                  <a:srgbClr val="FF33CC"/>
                </a:solidFill>
                <a:latin typeface="Arial"/>
                <a:cs typeface="Arial"/>
              </a:rPr>
              <a:t>L</a:t>
            </a:r>
            <a:r>
              <a:rPr sz="2600" spc="0" dirty="0" smtClean="0">
                <a:solidFill>
                  <a:srgbClr val="FF33CC"/>
                </a:solidFill>
                <a:latin typeface="Arial"/>
                <a:cs typeface="Arial"/>
              </a:rPr>
              <a:t>L</a:t>
            </a:r>
            <a:r>
              <a:rPr sz="2600" spc="-100" dirty="0" smtClean="0">
                <a:solidFill>
                  <a:srgbClr val="FF33CC"/>
                </a:solidFill>
                <a:latin typeface="Arial"/>
                <a:cs typeface="Arial"/>
              </a:rPr>
              <a:t> </a:t>
            </a:r>
            <a:r>
              <a:rPr sz="2600" spc="0" dirty="0" smtClean="0">
                <a:latin typeface="Arial"/>
                <a:cs typeface="Arial"/>
              </a:rPr>
              <a:t>(Quartz C</a:t>
            </a:r>
            <a:r>
              <a:rPr sz="2600" spc="5" dirty="0" smtClean="0">
                <a:latin typeface="Arial"/>
                <a:cs typeface="Arial"/>
              </a:rPr>
              <a:t>h</a:t>
            </a:r>
            <a:r>
              <a:rPr sz="2600" spc="0" dirty="0" smtClean="0">
                <a:latin typeface="Arial"/>
                <a:cs typeface="Arial"/>
              </a:rPr>
              <a:t>am</a:t>
            </a:r>
            <a:r>
              <a:rPr sz="2600" spc="5" dirty="0" smtClean="0">
                <a:latin typeface="Arial"/>
                <a:cs typeface="Arial"/>
              </a:rPr>
              <a:t>b</a:t>
            </a:r>
            <a:r>
              <a:rPr sz="2600" spc="0" dirty="0" smtClean="0">
                <a:latin typeface="Arial"/>
                <a:cs typeface="Arial"/>
              </a:rPr>
              <a:t>er):</a:t>
            </a:r>
            <a:endParaRPr sz="2600">
              <a:latin typeface="Arial"/>
              <a:cs typeface="Arial"/>
            </a:endParaRPr>
          </a:p>
          <a:p>
            <a:pPr>
              <a:lnSpc>
                <a:spcPts val="900"/>
              </a:lnSpc>
              <a:spcBef>
                <a:spcPts val="12"/>
              </a:spcBef>
              <a:buClr>
                <a:srgbClr val="DD8046"/>
              </a:buClr>
              <a:buFont typeface="Wingdings"/>
              <a:buChar char=""/>
            </a:pPr>
            <a:endParaRPr sz="900"/>
          </a:p>
          <a:p>
            <a:pPr marL="652780" lvl="1" indent="-342900">
              <a:lnSpc>
                <a:spcPct val="100000"/>
              </a:lnSpc>
              <a:buClr>
                <a:srgbClr val="93B6D2"/>
              </a:buClr>
              <a:buSzPct val="69230"/>
              <a:buFont typeface="Wingdings 2"/>
              <a:buChar char="□"/>
              <a:tabLst>
                <a:tab pos="652780" algn="l"/>
              </a:tabLst>
            </a:pPr>
            <a:r>
              <a:rPr sz="2600" i="1" dirty="0" smtClean="0">
                <a:solidFill>
                  <a:srgbClr val="FF5E1B"/>
                </a:solidFill>
                <a:latin typeface="Arial"/>
                <a:cs typeface="Arial"/>
              </a:rPr>
              <a:t>Ce</a:t>
            </a:r>
            <a:r>
              <a:rPr sz="2600" i="1" spc="5" dirty="0" smtClean="0">
                <a:solidFill>
                  <a:srgbClr val="FF5E1B"/>
                </a:solidFill>
                <a:latin typeface="Arial"/>
                <a:cs typeface="Arial"/>
              </a:rPr>
              <a:t>n</a:t>
            </a:r>
            <a:r>
              <a:rPr sz="2600" i="1" spc="0" dirty="0" smtClean="0">
                <a:solidFill>
                  <a:srgbClr val="FF5E1B"/>
                </a:solidFill>
                <a:latin typeface="Arial"/>
                <a:cs typeface="Arial"/>
              </a:rPr>
              <a:t>t</a:t>
            </a:r>
            <a:r>
              <a:rPr sz="2600" i="1" spc="-10" dirty="0" smtClean="0">
                <a:solidFill>
                  <a:srgbClr val="FF5E1B"/>
                </a:solidFill>
                <a:latin typeface="Arial"/>
                <a:cs typeface="Arial"/>
              </a:rPr>
              <a:t>r</a:t>
            </a:r>
            <a:r>
              <a:rPr sz="2600" i="1" spc="0" dirty="0" smtClean="0">
                <a:solidFill>
                  <a:srgbClr val="FF5E1B"/>
                </a:solidFill>
                <a:latin typeface="Arial"/>
                <a:cs typeface="Arial"/>
              </a:rPr>
              <a:t>al</a:t>
            </a:r>
            <a:r>
              <a:rPr sz="2600" i="1" spc="-15" dirty="0" smtClean="0">
                <a:solidFill>
                  <a:srgbClr val="FF5E1B"/>
                </a:solidFill>
                <a:latin typeface="Arial"/>
                <a:cs typeface="Arial"/>
              </a:rPr>
              <a:t> </a:t>
            </a:r>
            <a:r>
              <a:rPr sz="2600" i="1" spc="0" dirty="0" smtClean="0">
                <a:solidFill>
                  <a:srgbClr val="FF5E1B"/>
                </a:solidFill>
                <a:latin typeface="Arial"/>
                <a:cs typeface="Arial"/>
              </a:rPr>
              <a:t>ch</a:t>
            </a:r>
            <a:r>
              <a:rPr sz="2600" i="1" spc="5" dirty="0" smtClean="0">
                <a:solidFill>
                  <a:srgbClr val="FF5E1B"/>
                </a:solidFill>
                <a:latin typeface="Arial"/>
                <a:cs typeface="Arial"/>
              </a:rPr>
              <a:t>a</a:t>
            </a:r>
            <a:r>
              <a:rPr sz="2600" i="1" spc="0" dirty="0" smtClean="0">
                <a:solidFill>
                  <a:srgbClr val="FF5E1B"/>
                </a:solidFill>
                <a:latin typeface="Arial"/>
                <a:cs typeface="Arial"/>
              </a:rPr>
              <a:t>nn</a:t>
            </a:r>
            <a:r>
              <a:rPr sz="2600" i="1" spc="5" dirty="0" smtClean="0">
                <a:solidFill>
                  <a:srgbClr val="FF5E1B"/>
                </a:solidFill>
                <a:latin typeface="Arial"/>
                <a:cs typeface="Arial"/>
              </a:rPr>
              <a:t>e</a:t>
            </a:r>
            <a:r>
              <a:rPr sz="2600" i="1" spc="0" dirty="0" smtClean="0">
                <a:solidFill>
                  <a:srgbClr val="FF5E1B"/>
                </a:solidFill>
                <a:latin typeface="Arial"/>
                <a:cs typeface="Arial"/>
              </a:rPr>
              <a:t>l/</a:t>
            </a:r>
            <a:r>
              <a:rPr sz="2600" i="1" spc="-15" dirty="0" smtClean="0">
                <a:solidFill>
                  <a:srgbClr val="FF5E1B"/>
                </a:solidFill>
                <a:latin typeface="Arial"/>
                <a:cs typeface="Arial"/>
              </a:rPr>
              <a:t> </a:t>
            </a:r>
            <a:r>
              <a:rPr sz="2600" i="1" spc="0" dirty="0" smtClean="0">
                <a:solidFill>
                  <a:srgbClr val="FF5E1B"/>
                </a:solidFill>
                <a:latin typeface="Arial"/>
                <a:cs typeface="Arial"/>
              </a:rPr>
              <a:t>core </a:t>
            </a:r>
            <a:r>
              <a:rPr sz="2600" spc="0" dirty="0" smtClean="0">
                <a:latin typeface="Arial"/>
                <a:cs typeface="Arial"/>
              </a:rPr>
              <a:t>-</a:t>
            </a:r>
            <a:r>
              <a:rPr sz="2600" spc="-10" dirty="0" smtClean="0">
                <a:latin typeface="Arial"/>
                <a:cs typeface="Arial"/>
              </a:rPr>
              <a:t> </a:t>
            </a:r>
            <a:r>
              <a:rPr sz="2600" spc="0" dirty="0" smtClean="0">
                <a:latin typeface="Arial"/>
                <a:cs typeface="Arial"/>
              </a:rPr>
              <a:t>through whi</a:t>
            </a:r>
            <a:r>
              <a:rPr sz="2600" spc="5" dirty="0" smtClean="0">
                <a:latin typeface="Arial"/>
                <a:cs typeface="Arial"/>
              </a:rPr>
              <a:t>c</a:t>
            </a:r>
            <a:r>
              <a:rPr sz="2600" spc="0" dirty="0" smtClean="0">
                <a:latin typeface="Arial"/>
                <a:cs typeface="Arial"/>
              </a:rPr>
              <a:t>h</a:t>
            </a:r>
            <a:r>
              <a:rPr sz="2600" spc="-15" dirty="0" smtClean="0">
                <a:latin typeface="Arial"/>
                <a:cs typeface="Arial"/>
              </a:rPr>
              <a:t> </a:t>
            </a:r>
            <a:r>
              <a:rPr sz="2600" spc="0" dirty="0" smtClean="0">
                <a:latin typeface="Arial"/>
                <a:cs typeface="Arial"/>
              </a:rPr>
              <a:t>the sam</a:t>
            </a:r>
            <a:r>
              <a:rPr sz="2600" spc="5" dirty="0" smtClean="0">
                <a:latin typeface="Arial"/>
                <a:cs typeface="Arial"/>
              </a:rPr>
              <a:t>p</a:t>
            </a:r>
            <a:r>
              <a:rPr sz="2600" spc="0" dirty="0" smtClean="0">
                <a:latin typeface="Arial"/>
                <a:cs typeface="Arial"/>
              </a:rPr>
              <a:t>le</a:t>
            </a:r>
            <a:r>
              <a:rPr sz="2600" spc="-15" dirty="0" smtClean="0">
                <a:latin typeface="Arial"/>
                <a:cs typeface="Arial"/>
              </a:rPr>
              <a:t> </a:t>
            </a:r>
            <a:r>
              <a:rPr sz="2600" spc="0" dirty="0" smtClean="0">
                <a:latin typeface="Arial"/>
                <a:cs typeface="Arial"/>
              </a:rPr>
              <a:t>is</a:t>
            </a:r>
            <a:endParaRPr sz="2600">
              <a:latin typeface="Arial"/>
              <a:cs typeface="Arial"/>
            </a:endParaRPr>
          </a:p>
          <a:p>
            <a:pPr marL="652780">
              <a:lnSpc>
                <a:spcPct val="100000"/>
              </a:lnSpc>
              <a:spcBef>
                <a:spcPts val="315"/>
              </a:spcBef>
            </a:pPr>
            <a:r>
              <a:rPr sz="2600" dirty="0" smtClean="0">
                <a:latin typeface="Arial"/>
                <a:cs typeface="Arial"/>
              </a:rPr>
              <a:t>inje</a:t>
            </a:r>
            <a:r>
              <a:rPr sz="2600" spc="5" dirty="0" smtClean="0">
                <a:latin typeface="Arial"/>
                <a:cs typeface="Arial"/>
              </a:rPr>
              <a:t>c</a:t>
            </a:r>
            <a:r>
              <a:rPr sz="2600" spc="0" dirty="0" smtClean="0">
                <a:latin typeface="Arial"/>
                <a:cs typeface="Arial"/>
              </a:rPr>
              <a:t>ted.</a:t>
            </a:r>
            <a:endParaRPr sz="2600">
              <a:latin typeface="Arial"/>
              <a:cs typeface="Arial"/>
            </a:endParaRPr>
          </a:p>
          <a:p>
            <a:pPr>
              <a:lnSpc>
                <a:spcPts val="550"/>
              </a:lnSpc>
              <a:spcBef>
                <a:spcPts val="49"/>
              </a:spcBef>
            </a:pPr>
            <a:endParaRPr sz="550"/>
          </a:p>
          <a:p>
            <a:pPr marL="652780" marR="720725" lvl="1" indent="-342900">
              <a:lnSpc>
                <a:spcPct val="110000"/>
              </a:lnSpc>
              <a:buClr>
                <a:srgbClr val="93B6D2"/>
              </a:buClr>
              <a:buSzPct val="69230"/>
              <a:buFont typeface="Wingdings 2"/>
              <a:buChar char="□"/>
              <a:tabLst>
                <a:tab pos="652780" algn="l"/>
              </a:tabLst>
            </a:pPr>
            <a:r>
              <a:rPr sz="2600" dirty="0" smtClean="0">
                <a:solidFill>
                  <a:srgbClr val="FF5E1B"/>
                </a:solidFill>
                <a:latin typeface="Arial"/>
                <a:cs typeface="Arial"/>
              </a:rPr>
              <a:t>Outer s</a:t>
            </a:r>
            <a:r>
              <a:rPr sz="2600" spc="5" dirty="0" smtClean="0">
                <a:solidFill>
                  <a:srgbClr val="FF5E1B"/>
                </a:solidFill>
                <a:latin typeface="Arial"/>
                <a:cs typeface="Arial"/>
              </a:rPr>
              <a:t>h</a:t>
            </a:r>
            <a:r>
              <a:rPr sz="2600" spc="0" dirty="0" smtClean="0">
                <a:solidFill>
                  <a:srgbClr val="FF5E1B"/>
                </a:solidFill>
                <a:latin typeface="Arial"/>
                <a:cs typeface="Arial"/>
              </a:rPr>
              <a:t>e</a:t>
            </a:r>
            <a:r>
              <a:rPr sz="2600" spc="5" dirty="0" smtClean="0">
                <a:solidFill>
                  <a:srgbClr val="FF5E1B"/>
                </a:solidFill>
                <a:latin typeface="Arial"/>
                <a:cs typeface="Arial"/>
              </a:rPr>
              <a:t>a</a:t>
            </a:r>
            <a:r>
              <a:rPr sz="2600" spc="0" dirty="0" smtClean="0">
                <a:solidFill>
                  <a:srgbClr val="FF5E1B"/>
                </a:solidFill>
                <a:latin typeface="Arial"/>
                <a:cs typeface="Arial"/>
              </a:rPr>
              <a:t>th</a:t>
            </a:r>
            <a:r>
              <a:rPr sz="2600" spc="5" dirty="0" smtClean="0">
                <a:solidFill>
                  <a:srgbClr val="FF5E1B"/>
                </a:solidFill>
                <a:latin typeface="Arial"/>
                <a:cs typeface="Arial"/>
              </a:rPr>
              <a:t> </a:t>
            </a:r>
            <a:r>
              <a:rPr sz="2600" spc="0" dirty="0" smtClean="0">
                <a:latin typeface="Arial"/>
                <a:cs typeface="Arial"/>
              </a:rPr>
              <a:t>-</a:t>
            </a:r>
            <a:r>
              <a:rPr sz="2600" spc="-10" dirty="0" smtClean="0">
                <a:latin typeface="Arial"/>
                <a:cs typeface="Arial"/>
              </a:rPr>
              <a:t> </a:t>
            </a:r>
            <a:r>
              <a:rPr sz="2600" spc="0" dirty="0" smtClean="0">
                <a:latin typeface="Arial"/>
                <a:cs typeface="Arial"/>
              </a:rPr>
              <a:t>c</a:t>
            </a:r>
            <a:r>
              <a:rPr sz="2600" spc="5" dirty="0" smtClean="0">
                <a:latin typeface="Arial"/>
                <a:cs typeface="Arial"/>
              </a:rPr>
              <a:t>o</a:t>
            </a:r>
            <a:r>
              <a:rPr sz="2600" spc="0" dirty="0" smtClean="0">
                <a:latin typeface="Arial"/>
                <a:cs typeface="Arial"/>
              </a:rPr>
              <a:t>ntains</a:t>
            </a:r>
            <a:r>
              <a:rPr sz="2600" spc="-5" dirty="0" smtClean="0">
                <a:latin typeface="Arial"/>
                <a:cs typeface="Arial"/>
              </a:rPr>
              <a:t> </a:t>
            </a:r>
            <a:r>
              <a:rPr sz="2600" spc="0" dirty="0" smtClean="0">
                <a:latin typeface="Arial"/>
                <a:cs typeface="Arial"/>
              </a:rPr>
              <a:t>faster flowing</a:t>
            </a:r>
            <a:r>
              <a:rPr sz="2600" spc="-10" dirty="0" smtClean="0">
                <a:latin typeface="Arial"/>
                <a:cs typeface="Arial"/>
              </a:rPr>
              <a:t> </a:t>
            </a:r>
            <a:r>
              <a:rPr sz="2600" spc="0" dirty="0" smtClean="0">
                <a:latin typeface="Arial"/>
                <a:cs typeface="Arial"/>
              </a:rPr>
              <a:t>fluid</a:t>
            </a:r>
            <a:r>
              <a:rPr sz="2600" spc="5" dirty="0" smtClean="0">
                <a:latin typeface="Arial"/>
                <a:cs typeface="Arial"/>
              </a:rPr>
              <a:t> </a:t>
            </a:r>
            <a:r>
              <a:rPr sz="2600" spc="0" dirty="0" smtClean="0">
                <a:latin typeface="Arial"/>
                <a:cs typeface="Arial"/>
              </a:rPr>
              <a:t>k/a She</a:t>
            </a:r>
            <a:r>
              <a:rPr sz="2600" spc="5" dirty="0" smtClean="0">
                <a:latin typeface="Arial"/>
                <a:cs typeface="Arial"/>
              </a:rPr>
              <a:t>a</a:t>
            </a:r>
            <a:r>
              <a:rPr sz="2600" spc="0" dirty="0" smtClean="0">
                <a:latin typeface="Arial"/>
                <a:cs typeface="Arial"/>
              </a:rPr>
              <a:t>th </a:t>
            </a:r>
            <a:r>
              <a:rPr sz="2600" spc="-15" dirty="0" smtClean="0">
                <a:latin typeface="Arial"/>
                <a:cs typeface="Arial"/>
              </a:rPr>
              <a:t>f</a:t>
            </a:r>
            <a:r>
              <a:rPr sz="2600" spc="0" dirty="0" smtClean="0">
                <a:latin typeface="Arial"/>
                <a:cs typeface="Arial"/>
              </a:rPr>
              <a:t>luid </a:t>
            </a:r>
            <a:r>
              <a:rPr sz="2600" spc="-5" dirty="0" smtClean="0">
                <a:latin typeface="Arial"/>
                <a:cs typeface="Arial"/>
              </a:rPr>
              <a:t>(</a:t>
            </a:r>
            <a:r>
              <a:rPr sz="2600" spc="0" dirty="0" smtClean="0">
                <a:latin typeface="Arial"/>
                <a:cs typeface="Arial"/>
              </a:rPr>
              <a:t>0.9% Saline /</a:t>
            </a:r>
            <a:r>
              <a:rPr sz="2600" spc="-10" dirty="0" smtClean="0">
                <a:latin typeface="Arial"/>
                <a:cs typeface="Arial"/>
              </a:rPr>
              <a:t> </a:t>
            </a:r>
            <a:r>
              <a:rPr sz="2600" spc="5" dirty="0" smtClean="0">
                <a:latin typeface="Arial"/>
                <a:cs typeface="Arial"/>
              </a:rPr>
              <a:t>P</a:t>
            </a:r>
            <a:r>
              <a:rPr sz="2600" spc="0" dirty="0" smtClean="0">
                <a:latin typeface="Arial"/>
                <a:cs typeface="Arial"/>
              </a:rPr>
              <a:t>B</a:t>
            </a:r>
            <a:r>
              <a:rPr sz="2600" spc="5" dirty="0" smtClean="0">
                <a:latin typeface="Arial"/>
                <a:cs typeface="Arial"/>
              </a:rPr>
              <a:t>S</a:t>
            </a:r>
            <a:r>
              <a:rPr sz="2600" spc="0" dirty="0" smtClean="0">
                <a:latin typeface="Arial"/>
                <a:cs typeface="Arial"/>
              </a:rPr>
              <a:t>)</a:t>
            </a:r>
            <a:r>
              <a:rPr sz="2600" spc="-20" dirty="0" smtClean="0">
                <a:latin typeface="Arial"/>
                <a:cs typeface="Arial"/>
              </a:rPr>
              <a:t> </a:t>
            </a:r>
            <a:r>
              <a:rPr sz="2600" spc="0" dirty="0" smtClean="0">
                <a:latin typeface="Arial"/>
                <a:cs typeface="Arial"/>
              </a:rPr>
              <a:t>, e</a:t>
            </a:r>
            <a:r>
              <a:rPr sz="2600" spc="5" dirty="0" smtClean="0">
                <a:latin typeface="Arial"/>
                <a:cs typeface="Arial"/>
              </a:rPr>
              <a:t>n</a:t>
            </a:r>
            <a:r>
              <a:rPr sz="2600" spc="0" dirty="0" smtClean="0">
                <a:latin typeface="Arial"/>
                <a:cs typeface="Arial"/>
              </a:rPr>
              <a:t>clo</a:t>
            </a:r>
            <a:r>
              <a:rPr sz="2600" spc="5" dirty="0" smtClean="0">
                <a:latin typeface="Arial"/>
                <a:cs typeface="Arial"/>
              </a:rPr>
              <a:t>s</a:t>
            </a:r>
            <a:r>
              <a:rPr sz="2600" spc="0" dirty="0" smtClean="0">
                <a:latin typeface="Arial"/>
                <a:cs typeface="Arial"/>
              </a:rPr>
              <a:t>ing</a:t>
            </a:r>
            <a:r>
              <a:rPr sz="2600" spc="-25" dirty="0" smtClean="0">
                <a:latin typeface="Arial"/>
                <a:cs typeface="Arial"/>
              </a:rPr>
              <a:t> </a:t>
            </a:r>
            <a:r>
              <a:rPr sz="2600" spc="0" dirty="0" smtClean="0">
                <a:latin typeface="Arial"/>
                <a:cs typeface="Arial"/>
              </a:rPr>
              <a:t>the c</a:t>
            </a:r>
            <a:r>
              <a:rPr sz="2600" spc="5" dirty="0" smtClean="0">
                <a:latin typeface="Arial"/>
                <a:cs typeface="Arial"/>
              </a:rPr>
              <a:t>e</a:t>
            </a:r>
            <a:r>
              <a:rPr sz="2600" spc="0" dirty="0" smtClean="0">
                <a:latin typeface="Arial"/>
                <a:cs typeface="Arial"/>
              </a:rPr>
              <a:t>ntral</a:t>
            </a:r>
            <a:r>
              <a:rPr sz="2600" spc="-15" dirty="0" smtClean="0">
                <a:latin typeface="Arial"/>
                <a:cs typeface="Arial"/>
              </a:rPr>
              <a:t> </a:t>
            </a:r>
            <a:r>
              <a:rPr sz="2600" spc="0" dirty="0" smtClean="0">
                <a:latin typeface="Arial"/>
                <a:cs typeface="Arial"/>
              </a:rPr>
              <a:t>c</a:t>
            </a:r>
            <a:r>
              <a:rPr sz="2600" spc="5" dirty="0" smtClean="0">
                <a:latin typeface="Arial"/>
                <a:cs typeface="Arial"/>
              </a:rPr>
              <a:t>o</a:t>
            </a:r>
            <a:r>
              <a:rPr sz="2600" spc="0" dirty="0" smtClean="0">
                <a:latin typeface="Arial"/>
                <a:cs typeface="Arial"/>
              </a:rPr>
              <a:t>re.</a:t>
            </a:r>
            <a:endParaRPr sz="2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274065" rIns="0" bIns="0" rtlCol="0">
            <a:noAutofit/>
          </a:bodyPr>
          <a:lstStyle/>
          <a:p>
            <a:pPr marL="335915">
              <a:lnSpc>
                <a:spcPct val="100000"/>
              </a:lnSpc>
            </a:pPr>
            <a:r>
              <a:rPr sz="4400" dirty="0" smtClean="0">
                <a:solidFill>
                  <a:srgbClr val="775F54"/>
                </a:solidFill>
                <a:latin typeface="Arial"/>
                <a:cs typeface="Arial"/>
              </a:rPr>
              <a:t>Hydr</a:t>
            </a:r>
            <a:r>
              <a:rPr sz="4400" spc="5" dirty="0" smtClean="0">
                <a:solidFill>
                  <a:srgbClr val="775F54"/>
                </a:solidFill>
                <a:latin typeface="Arial"/>
                <a:cs typeface="Arial"/>
              </a:rPr>
              <a:t>o</a:t>
            </a:r>
            <a:r>
              <a:rPr sz="4400" spc="0" dirty="0" smtClean="0">
                <a:solidFill>
                  <a:srgbClr val="775F54"/>
                </a:solidFill>
                <a:latin typeface="Arial"/>
                <a:cs typeface="Arial"/>
              </a:rPr>
              <a:t>dyn</a:t>
            </a:r>
            <a:r>
              <a:rPr sz="4400" spc="5" dirty="0" smtClean="0">
                <a:solidFill>
                  <a:srgbClr val="775F54"/>
                </a:solidFill>
                <a:latin typeface="Arial"/>
                <a:cs typeface="Arial"/>
              </a:rPr>
              <a:t>a</a:t>
            </a:r>
            <a:r>
              <a:rPr sz="4400" spc="0" dirty="0" smtClean="0">
                <a:solidFill>
                  <a:srgbClr val="775F54"/>
                </a:solidFill>
                <a:latin typeface="Arial"/>
                <a:cs typeface="Arial"/>
              </a:rPr>
              <a:t>mic</a:t>
            </a:r>
            <a:r>
              <a:rPr sz="4400" spc="-20" dirty="0" smtClean="0">
                <a:solidFill>
                  <a:srgbClr val="775F54"/>
                </a:solidFill>
                <a:latin typeface="Arial"/>
                <a:cs typeface="Arial"/>
              </a:rPr>
              <a:t> </a:t>
            </a:r>
            <a:r>
              <a:rPr sz="4400" spc="0" dirty="0" smtClean="0">
                <a:solidFill>
                  <a:srgbClr val="775F54"/>
                </a:solidFill>
                <a:latin typeface="Arial"/>
                <a:cs typeface="Arial"/>
              </a:rPr>
              <a:t>Focu</a:t>
            </a:r>
            <a:r>
              <a:rPr sz="4400" spc="15" dirty="0" smtClean="0">
                <a:solidFill>
                  <a:srgbClr val="775F54"/>
                </a:solidFill>
                <a:latin typeface="Arial"/>
                <a:cs typeface="Arial"/>
              </a:rPr>
              <a:t>s</a:t>
            </a:r>
            <a:r>
              <a:rPr sz="4400" spc="0" dirty="0" smtClean="0">
                <a:solidFill>
                  <a:srgbClr val="775F54"/>
                </a:solidFill>
                <a:latin typeface="Arial"/>
                <a:cs typeface="Arial"/>
              </a:rPr>
              <a:t>ing</a:t>
            </a:r>
            <a:endParaRPr sz="44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88340" y="2052954"/>
            <a:ext cx="3654425" cy="421068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51435">
              <a:lnSpc>
                <a:spcPct val="100000"/>
              </a:lnSpc>
            </a:pPr>
            <a:r>
              <a:rPr sz="2200" spc="-15" dirty="0" smtClean="0">
                <a:latin typeface="Arial"/>
                <a:cs typeface="Arial"/>
              </a:rPr>
              <a:t>Once</a:t>
            </a:r>
            <a:r>
              <a:rPr sz="2200" spc="15" dirty="0" smtClean="0">
                <a:latin typeface="Arial"/>
                <a:cs typeface="Arial"/>
              </a:rPr>
              <a:t> </a:t>
            </a:r>
            <a:r>
              <a:rPr sz="2200" spc="-15" dirty="0" smtClean="0">
                <a:latin typeface="Arial"/>
                <a:cs typeface="Arial"/>
              </a:rPr>
              <a:t>the sample</a:t>
            </a:r>
            <a:r>
              <a:rPr sz="2200" spc="15" dirty="0" smtClean="0">
                <a:latin typeface="Arial"/>
                <a:cs typeface="Arial"/>
              </a:rPr>
              <a:t> </a:t>
            </a:r>
            <a:r>
              <a:rPr sz="2200" spc="-10" dirty="0" smtClean="0">
                <a:latin typeface="Arial"/>
                <a:cs typeface="Arial"/>
              </a:rPr>
              <a:t>is</a:t>
            </a:r>
            <a:r>
              <a:rPr sz="2200" spc="-5" dirty="0" smtClean="0">
                <a:latin typeface="Arial"/>
                <a:cs typeface="Arial"/>
              </a:rPr>
              <a:t> </a:t>
            </a:r>
            <a:r>
              <a:rPr sz="2200" spc="-10" dirty="0" smtClean="0">
                <a:latin typeface="Arial"/>
                <a:cs typeface="Arial"/>
              </a:rPr>
              <a:t>injected into</a:t>
            </a:r>
            <a:r>
              <a:rPr sz="2200" spc="-5" dirty="0" smtClean="0">
                <a:latin typeface="Arial"/>
                <a:cs typeface="Arial"/>
              </a:rPr>
              <a:t> </a:t>
            </a:r>
            <a:r>
              <a:rPr sz="2200" spc="-15" dirty="0" smtClean="0">
                <a:latin typeface="Arial"/>
                <a:cs typeface="Arial"/>
              </a:rPr>
              <a:t>a</a:t>
            </a:r>
            <a:r>
              <a:rPr sz="2200" spc="5" dirty="0" smtClean="0">
                <a:latin typeface="Arial"/>
                <a:cs typeface="Arial"/>
              </a:rPr>
              <a:t> </a:t>
            </a:r>
            <a:r>
              <a:rPr sz="2200" spc="-10" dirty="0" smtClean="0">
                <a:latin typeface="Arial"/>
                <a:cs typeface="Arial"/>
              </a:rPr>
              <a:t>strea</a:t>
            </a:r>
            <a:r>
              <a:rPr sz="2200" spc="-20" dirty="0" smtClean="0">
                <a:latin typeface="Arial"/>
                <a:cs typeface="Arial"/>
              </a:rPr>
              <a:t>m</a:t>
            </a:r>
            <a:r>
              <a:rPr sz="2200" spc="15" dirty="0" smtClean="0">
                <a:latin typeface="Arial"/>
                <a:cs typeface="Arial"/>
              </a:rPr>
              <a:t> </a:t>
            </a:r>
            <a:r>
              <a:rPr sz="2200" spc="-10" dirty="0" smtClean="0">
                <a:latin typeface="Arial"/>
                <a:cs typeface="Arial"/>
              </a:rPr>
              <a:t>of</a:t>
            </a:r>
            <a:r>
              <a:rPr sz="2200" spc="-5" dirty="0" smtClean="0">
                <a:latin typeface="Arial"/>
                <a:cs typeface="Arial"/>
              </a:rPr>
              <a:t> </a:t>
            </a:r>
            <a:r>
              <a:rPr sz="2200" spc="-10" dirty="0" smtClean="0">
                <a:latin typeface="Arial"/>
                <a:cs typeface="Arial"/>
              </a:rPr>
              <a:t>s</a:t>
            </a:r>
            <a:r>
              <a:rPr sz="2200" spc="-15" dirty="0" smtClean="0">
                <a:latin typeface="Arial"/>
                <a:cs typeface="Arial"/>
              </a:rPr>
              <a:t>he</a:t>
            </a:r>
            <a:r>
              <a:rPr sz="2200" spc="-10" dirty="0" smtClean="0">
                <a:latin typeface="Arial"/>
                <a:cs typeface="Arial"/>
              </a:rPr>
              <a:t>ath</a:t>
            </a:r>
            <a:r>
              <a:rPr sz="2200" spc="-5" dirty="0" smtClean="0">
                <a:latin typeface="Arial"/>
                <a:cs typeface="Arial"/>
              </a:rPr>
              <a:t> </a:t>
            </a:r>
            <a:r>
              <a:rPr sz="2200" spc="-10" dirty="0" smtClean="0">
                <a:latin typeface="Arial"/>
                <a:cs typeface="Arial"/>
              </a:rPr>
              <a:t>fluid within</a:t>
            </a:r>
            <a:r>
              <a:rPr sz="2200" spc="-5" dirty="0" smtClean="0">
                <a:latin typeface="Arial"/>
                <a:cs typeface="Arial"/>
              </a:rPr>
              <a:t> </a:t>
            </a:r>
            <a:r>
              <a:rPr sz="2200" spc="-10" dirty="0" smtClean="0">
                <a:latin typeface="Arial"/>
                <a:cs typeface="Arial"/>
              </a:rPr>
              <a:t>th</a:t>
            </a:r>
            <a:r>
              <a:rPr sz="2200" spc="-15" dirty="0" smtClean="0">
                <a:latin typeface="Arial"/>
                <a:cs typeface="Arial"/>
              </a:rPr>
              <a:t>e</a:t>
            </a:r>
            <a:r>
              <a:rPr sz="2200" spc="-5" dirty="0" smtClean="0">
                <a:latin typeface="Arial"/>
                <a:cs typeface="Arial"/>
              </a:rPr>
              <a:t> </a:t>
            </a:r>
            <a:r>
              <a:rPr sz="2200" spc="-10" dirty="0" smtClean="0">
                <a:latin typeface="Arial"/>
                <a:cs typeface="Arial"/>
              </a:rPr>
              <a:t>f</a:t>
            </a:r>
            <a:r>
              <a:rPr sz="2200" spc="0" dirty="0" smtClean="0">
                <a:latin typeface="Arial"/>
                <a:cs typeface="Arial"/>
              </a:rPr>
              <a:t>l</a:t>
            </a:r>
            <a:r>
              <a:rPr sz="2200" spc="-15" dirty="0" smtClean="0">
                <a:latin typeface="Arial"/>
                <a:cs typeface="Arial"/>
              </a:rPr>
              <a:t>ow</a:t>
            </a:r>
            <a:r>
              <a:rPr sz="2200" spc="-5" dirty="0" smtClean="0">
                <a:latin typeface="Arial"/>
                <a:cs typeface="Arial"/>
              </a:rPr>
              <a:t> </a:t>
            </a:r>
            <a:r>
              <a:rPr sz="2200" spc="-10" dirty="0" smtClean="0">
                <a:latin typeface="Arial"/>
                <a:cs typeface="Arial"/>
              </a:rPr>
              <a:t>c</a:t>
            </a:r>
            <a:r>
              <a:rPr sz="2200" spc="-15" dirty="0" smtClean="0">
                <a:latin typeface="Arial"/>
                <a:cs typeface="Arial"/>
              </a:rPr>
              <a:t>hamb</a:t>
            </a:r>
            <a:r>
              <a:rPr sz="2200" spc="-10" dirty="0" smtClean="0">
                <a:latin typeface="Arial"/>
                <a:cs typeface="Arial"/>
              </a:rPr>
              <a:t>e</a:t>
            </a:r>
            <a:r>
              <a:rPr sz="2200" spc="-130" dirty="0" smtClean="0">
                <a:latin typeface="Arial"/>
                <a:cs typeface="Arial"/>
              </a:rPr>
              <a:t>r</a:t>
            </a:r>
            <a:r>
              <a:rPr sz="2200" spc="-10" dirty="0" smtClean="0">
                <a:latin typeface="Arial"/>
                <a:cs typeface="Arial"/>
              </a:rPr>
              <a:t>,</a:t>
            </a:r>
            <a:r>
              <a:rPr sz="2200" spc="20" dirty="0" smtClean="0">
                <a:latin typeface="Arial"/>
                <a:cs typeface="Arial"/>
              </a:rPr>
              <a:t> </a:t>
            </a:r>
            <a:r>
              <a:rPr sz="2200" spc="-15" dirty="0" smtClean="0">
                <a:latin typeface="Arial"/>
                <a:cs typeface="Arial"/>
              </a:rPr>
              <a:t>they</a:t>
            </a:r>
            <a:r>
              <a:rPr sz="2200" spc="-10" dirty="0" smtClean="0">
                <a:latin typeface="Arial"/>
                <a:cs typeface="Arial"/>
              </a:rPr>
              <a:t> are</a:t>
            </a:r>
            <a:r>
              <a:rPr sz="2200" spc="10" dirty="0" smtClean="0">
                <a:latin typeface="Arial"/>
                <a:cs typeface="Arial"/>
              </a:rPr>
              <a:t> </a:t>
            </a:r>
            <a:r>
              <a:rPr sz="2200" spc="-15" dirty="0" smtClean="0">
                <a:latin typeface="Arial"/>
                <a:cs typeface="Arial"/>
              </a:rPr>
              <a:t>forced</a:t>
            </a:r>
            <a:r>
              <a:rPr sz="2200" spc="-5" dirty="0" smtClean="0">
                <a:latin typeface="Arial"/>
                <a:cs typeface="Arial"/>
              </a:rPr>
              <a:t> </a:t>
            </a:r>
            <a:r>
              <a:rPr sz="2200" spc="0" dirty="0" smtClean="0">
                <a:latin typeface="Arial"/>
                <a:cs typeface="Arial"/>
              </a:rPr>
              <a:t>i</a:t>
            </a:r>
            <a:r>
              <a:rPr sz="2200" spc="-15" dirty="0" smtClean="0">
                <a:latin typeface="Arial"/>
                <a:cs typeface="Arial"/>
              </a:rPr>
              <a:t>nto</a:t>
            </a:r>
            <a:r>
              <a:rPr sz="2200" spc="-5" dirty="0" smtClean="0">
                <a:latin typeface="Arial"/>
                <a:cs typeface="Arial"/>
              </a:rPr>
              <a:t> </a:t>
            </a:r>
            <a:r>
              <a:rPr sz="2200" spc="-15" dirty="0" smtClean="0">
                <a:latin typeface="Arial"/>
                <a:cs typeface="Arial"/>
              </a:rPr>
              <a:t>the</a:t>
            </a:r>
            <a:r>
              <a:rPr sz="2200" spc="-5" dirty="0" smtClean="0">
                <a:latin typeface="Arial"/>
                <a:cs typeface="Arial"/>
              </a:rPr>
              <a:t> </a:t>
            </a:r>
            <a:r>
              <a:rPr sz="2200" spc="-15" dirty="0" smtClean="0">
                <a:latin typeface="Arial"/>
                <a:cs typeface="Arial"/>
              </a:rPr>
              <a:t>center</a:t>
            </a:r>
            <a:r>
              <a:rPr sz="2200" spc="15" dirty="0" smtClean="0">
                <a:latin typeface="Arial"/>
                <a:cs typeface="Arial"/>
              </a:rPr>
              <a:t> </a:t>
            </a:r>
            <a:r>
              <a:rPr sz="2200" spc="-10" dirty="0" smtClean="0">
                <a:latin typeface="Arial"/>
                <a:cs typeface="Arial"/>
              </a:rPr>
              <a:t>of the strea</a:t>
            </a:r>
            <a:r>
              <a:rPr sz="2200" spc="-20" dirty="0" smtClean="0">
                <a:latin typeface="Arial"/>
                <a:cs typeface="Arial"/>
              </a:rPr>
              <a:t>m</a:t>
            </a:r>
            <a:r>
              <a:rPr sz="2200" spc="15" dirty="0" smtClean="0">
                <a:latin typeface="Arial"/>
                <a:cs typeface="Arial"/>
              </a:rPr>
              <a:t> </a:t>
            </a:r>
            <a:r>
              <a:rPr sz="2200" spc="-15" dirty="0" smtClean="0">
                <a:latin typeface="Arial"/>
                <a:cs typeface="Arial"/>
              </a:rPr>
              <a:t>forming</a:t>
            </a:r>
            <a:r>
              <a:rPr sz="2200" spc="15" dirty="0" smtClean="0">
                <a:latin typeface="Arial"/>
                <a:cs typeface="Arial"/>
              </a:rPr>
              <a:t> </a:t>
            </a:r>
            <a:r>
              <a:rPr sz="2200" spc="-15" dirty="0" smtClean="0">
                <a:latin typeface="Arial"/>
                <a:cs typeface="Arial"/>
              </a:rPr>
              <a:t>a</a:t>
            </a:r>
            <a:r>
              <a:rPr sz="2200" spc="-5" dirty="0" smtClean="0">
                <a:latin typeface="Arial"/>
                <a:cs typeface="Arial"/>
              </a:rPr>
              <a:t> </a:t>
            </a:r>
            <a:r>
              <a:rPr sz="2200" spc="-10" dirty="0" smtClean="0">
                <a:latin typeface="Arial"/>
                <a:cs typeface="Arial"/>
              </a:rPr>
              <a:t>single fi</a:t>
            </a:r>
            <a:r>
              <a:rPr sz="2200" spc="0" dirty="0" smtClean="0">
                <a:latin typeface="Arial"/>
                <a:cs typeface="Arial"/>
              </a:rPr>
              <a:t>l</a:t>
            </a:r>
            <a:r>
              <a:rPr sz="2200" spc="-15" dirty="0" smtClean="0">
                <a:latin typeface="Arial"/>
                <a:cs typeface="Arial"/>
              </a:rPr>
              <a:t>e</a:t>
            </a:r>
            <a:r>
              <a:rPr sz="2200" spc="-10" dirty="0" smtClean="0">
                <a:latin typeface="Arial"/>
                <a:cs typeface="Arial"/>
              </a:rPr>
              <a:t> </a:t>
            </a:r>
            <a:r>
              <a:rPr sz="2200" spc="-15" dirty="0" smtClean="0">
                <a:latin typeface="Arial"/>
                <a:cs typeface="Arial"/>
              </a:rPr>
              <a:t>by</a:t>
            </a:r>
            <a:r>
              <a:rPr sz="2200" spc="5" dirty="0" smtClean="0">
                <a:latin typeface="Arial"/>
                <a:cs typeface="Arial"/>
              </a:rPr>
              <a:t> </a:t>
            </a:r>
            <a:r>
              <a:rPr sz="2200" spc="-15" dirty="0" smtClean="0">
                <a:latin typeface="Arial"/>
                <a:cs typeface="Arial"/>
              </a:rPr>
              <a:t>the</a:t>
            </a:r>
            <a:r>
              <a:rPr sz="2200" spc="10" dirty="0" smtClean="0">
                <a:latin typeface="Arial"/>
                <a:cs typeface="Arial"/>
              </a:rPr>
              <a:t> </a:t>
            </a:r>
            <a:r>
              <a:rPr sz="2200" spc="-15" dirty="0" smtClean="0">
                <a:solidFill>
                  <a:srgbClr val="FF1D67"/>
                </a:solidFill>
                <a:latin typeface="Arial"/>
                <a:cs typeface="Arial"/>
              </a:rPr>
              <a:t>PRINCIPLE</a:t>
            </a:r>
            <a:r>
              <a:rPr sz="2200" spc="5" dirty="0" smtClean="0">
                <a:solidFill>
                  <a:srgbClr val="FF1D67"/>
                </a:solidFill>
                <a:latin typeface="Arial"/>
                <a:cs typeface="Arial"/>
              </a:rPr>
              <a:t> </a:t>
            </a:r>
            <a:r>
              <a:rPr sz="2200" spc="-20" dirty="0" smtClean="0">
                <a:solidFill>
                  <a:srgbClr val="FF1D67"/>
                </a:solidFill>
                <a:latin typeface="Arial"/>
                <a:cs typeface="Arial"/>
              </a:rPr>
              <a:t>OF</a:t>
            </a:r>
            <a:r>
              <a:rPr sz="2200" spc="-15" dirty="0" smtClean="0">
                <a:solidFill>
                  <a:srgbClr val="FF1D67"/>
                </a:solidFill>
                <a:latin typeface="Arial"/>
                <a:cs typeface="Arial"/>
              </a:rPr>
              <a:t> HYDRODYNAMIC FOCUSING.</a:t>
            </a:r>
            <a:endParaRPr sz="2200">
              <a:latin typeface="Arial"/>
              <a:cs typeface="Arial"/>
            </a:endParaRPr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  <a:spcBef>
                <a:spcPts val="34"/>
              </a:spcBef>
            </a:pPr>
            <a:endParaRPr sz="1000"/>
          </a:p>
          <a:p>
            <a:pPr marL="91440" marR="12700" indent="-4445" algn="ctr">
              <a:lnSpc>
                <a:spcPct val="100000"/>
              </a:lnSpc>
            </a:pPr>
            <a:r>
              <a:rPr sz="2200" i="1" spc="-15" dirty="0" smtClean="0">
                <a:latin typeface="Arial"/>
                <a:cs typeface="Arial"/>
              </a:rPr>
              <a:t>'On</a:t>
            </a:r>
            <a:r>
              <a:rPr sz="2200" i="1" spc="0" dirty="0" smtClean="0">
                <a:latin typeface="Arial"/>
                <a:cs typeface="Arial"/>
              </a:rPr>
              <a:t>l</a:t>
            </a:r>
            <a:r>
              <a:rPr sz="2200" i="1" spc="-15" dirty="0" smtClean="0">
                <a:latin typeface="Arial"/>
                <a:cs typeface="Arial"/>
              </a:rPr>
              <a:t>y</a:t>
            </a:r>
            <a:r>
              <a:rPr sz="2200" i="1" spc="15" dirty="0" smtClean="0">
                <a:latin typeface="Arial"/>
                <a:cs typeface="Arial"/>
              </a:rPr>
              <a:t> </a:t>
            </a:r>
            <a:r>
              <a:rPr sz="2200" i="1" spc="-15" dirty="0" smtClean="0">
                <a:latin typeface="Arial"/>
                <a:cs typeface="Arial"/>
              </a:rPr>
              <a:t>o</a:t>
            </a:r>
            <a:r>
              <a:rPr sz="2200" i="1" spc="-10" dirty="0" smtClean="0">
                <a:latin typeface="Arial"/>
                <a:cs typeface="Arial"/>
              </a:rPr>
              <a:t>n</a:t>
            </a:r>
            <a:r>
              <a:rPr sz="2200" i="1" spc="-15" dirty="0" smtClean="0">
                <a:latin typeface="Arial"/>
                <a:cs typeface="Arial"/>
              </a:rPr>
              <a:t>e</a:t>
            </a:r>
            <a:r>
              <a:rPr sz="2200" i="1" spc="5" dirty="0" smtClean="0">
                <a:latin typeface="Arial"/>
                <a:cs typeface="Arial"/>
              </a:rPr>
              <a:t> </a:t>
            </a:r>
            <a:r>
              <a:rPr sz="2200" i="1" spc="-10" dirty="0" smtClean="0">
                <a:latin typeface="Arial"/>
                <a:cs typeface="Arial"/>
              </a:rPr>
              <a:t>c</a:t>
            </a:r>
            <a:r>
              <a:rPr sz="2200" i="1" spc="-15" dirty="0" smtClean="0">
                <a:latin typeface="Arial"/>
                <a:cs typeface="Arial"/>
              </a:rPr>
              <a:t>e</a:t>
            </a:r>
            <a:r>
              <a:rPr sz="2200" i="1" spc="5" dirty="0" smtClean="0">
                <a:latin typeface="Arial"/>
                <a:cs typeface="Arial"/>
              </a:rPr>
              <a:t>l</a:t>
            </a:r>
            <a:r>
              <a:rPr sz="2200" i="1" spc="-5" dirty="0" smtClean="0">
                <a:latin typeface="Arial"/>
                <a:cs typeface="Arial"/>
              </a:rPr>
              <a:t>l</a:t>
            </a:r>
            <a:r>
              <a:rPr sz="2200" i="1" spc="-10" dirty="0" smtClean="0">
                <a:latin typeface="Arial"/>
                <a:cs typeface="Arial"/>
              </a:rPr>
              <a:t> or</a:t>
            </a:r>
            <a:r>
              <a:rPr sz="2200" i="1" spc="5" dirty="0" smtClean="0">
                <a:latin typeface="Arial"/>
                <a:cs typeface="Arial"/>
              </a:rPr>
              <a:t> </a:t>
            </a:r>
            <a:r>
              <a:rPr sz="2200" i="1" spc="-10" dirty="0" smtClean="0">
                <a:latin typeface="Arial"/>
                <a:cs typeface="Arial"/>
              </a:rPr>
              <a:t>p</a:t>
            </a:r>
            <a:r>
              <a:rPr sz="2200" i="1" spc="-15" dirty="0" smtClean="0">
                <a:latin typeface="Arial"/>
                <a:cs typeface="Arial"/>
              </a:rPr>
              <a:t>a</a:t>
            </a:r>
            <a:r>
              <a:rPr sz="2200" i="1" spc="-5" dirty="0" smtClean="0">
                <a:latin typeface="Arial"/>
                <a:cs typeface="Arial"/>
              </a:rPr>
              <a:t>r</a:t>
            </a:r>
            <a:r>
              <a:rPr sz="2200" i="1" spc="-10" dirty="0" smtClean="0">
                <a:latin typeface="Arial"/>
                <a:cs typeface="Arial"/>
              </a:rPr>
              <a:t>t</a:t>
            </a:r>
            <a:r>
              <a:rPr sz="2200" i="1" spc="0" dirty="0" smtClean="0">
                <a:latin typeface="Arial"/>
                <a:cs typeface="Arial"/>
              </a:rPr>
              <a:t>i</a:t>
            </a:r>
            <a:r>
              <a:rPr sz="2200" i="1" spc="-10" dirty="0" smtClean="0">
                <a:latin typeface="Arial"/>
                <a:cs typeface="Arial"/>
              </a:rPr>
              <a:t>cle</a:t>
            </a:r>
            <a:r>
              <a:rPr sz="2200" i="1" spc="5" dirty="0" smtClean="0">
                <a:latin typeface="Arial"/>
                <a:cs typeface="Arial"/>
              </a:rPr>
              <a:t> </a:t>
            </a:r>
            <a:r>
              <a:rPr sz="2200" i="1" spc="-10" dirty="0" smtClean="0">
                <a:latin typeface="Arial"/>
                <a:cs typeface="Arial"/>
              </a:rPr>
              <a:t>c</a:t>
            </a:r>
            <a:r>
              <a:rPr sz="2200" i="1" spc="-15" dirty="0" smtClean="0">
                <a:latin typeface="Arial"/>
                <a:cs typeface="Arial"/>
              </a:rPr>
              <a:t>an</a:t>
            </a:r>
            <a:r>
              <a:rPr sz="2200" i="1" spc="-10" dirty="0" smtClean="0">
                <a:latin typeface="Arial"/>
                <a:cs typeface="Arial"/>
              </a:rPr>
              <a:t> pas</a:t>
            </a:r>
            <a:r>
              <a:rPr sz="2200" i="1" spc="-15" dirty="0" smtClean="0">
                <a:latin typeface="Arial"/>
                <a:cs typeface="Arial"/>
              </a:rPr>
              <a:t>s</a:t>
            </a:r>
            <a:r>
              <a:rPr sz="2200" i="1" spc="5" dirty="0" smtClean="0">
                <a:latin typeface="Arial"/>
                <a:cs typeface="Arial"/>
              </a:rPr>
              <a:t> </a:t>
            </a:r>
            <a:r>
              <a:rPr sz="2200" i="1" spc="-5" dirty="0" smtClean="0">
                <a:latin typeface="Arial"/>
                <a:cs typeface="Arial"/>
              </a:rPr>
              <a:t>t</a:t>
            </a:r>
            <a:r>
              <a:rPr sz="2200" i="1" spc="-15" dirty="0" smtClean="0">
                <a:latin typeface="Arial"/>
                <a:cs typeface="Arial"/>
              </a:rPr>
              <a:t>h</a:t>
            </a:r>
            <a:r>
              <a:rPr sz="2200" i="1" spc="-5" dirty="0" smtClean="0">
                <a:latin typeface="Arial"/>
                <a:cs typeface="Arial"/>
              </a:rPr>
              <a:t>r</a:t>
            </a:r>
            <a:r>
              <a:rPr sz="2200" i="1" spc="-15" dirty="0" smtClean="0">
                <a:latin typeface="Arial"/>
                <a:cs typeface="Arial"/>
              </a:rPr>
              <a:t>o</a:t>
            </a:r>
            <a:r>
              <a:rPr sz="2200" i="1" spc="-10" dirty="0" smtClean="0">
                <a:latin typeface="Arial"/>
                <a:cs typeface="Arial"/>
              </a:rPr>
              <a:t>u</a:t>
            </a:r>
            <a:r>
              <a:rPr sz="2200" i="1" spc="-15" dirty="0" smtClean="0">
                <a:latin typeface="Arial"/>
                <a:cs typeface="Arial"/>
              </a:rPr>
              <a:t>gh</a:t>
            </a:r>
            <a:r>
              <a:rPr sz="2200" i="1" spc="20" dirty="0" smtClean="0">
                <a:latin typeface="Arial"/>
                <a:cs typeface="Arial"/>
              </a:rPr>
              <a:t> </a:t>
            </a:r>
            <a:r>
              <a:rPr sz="2200" i="1" spc="-10" dirty="0" smtClean="0">
                <a:latin typeface="Arial"/>
                <a:cs typeface="Arial"/>
              </a:rPr>
              <a:t>th</a:t>
            </a:r>
            <a:r>
              <a:rPr sz="2200" i="1" spc="-15" dirty="0" smtClean="0">
                <a:latin typeface="Arial"/>
                <a:cs typeface="Arial"/>
              </a:rPr>
              <a:t>e</a:t>
            </a:r>
            <a:r>
              <a:rPr sz="2200" i="1" spc="5" dirty="0" smtClean="0">
                <a:latin typeface="Arial"/>
                <a:cs typeface="Arial"/>
              </a:rPr>
              <a:t> </a:t>
            </a:r>
            <a:r>
              <a:rPr sz="2200" i="1" spc="-10" dirty="0" smtClean="0">
                <a:latin typeface="Arial"/>
                <a:cs typeface="Arial"/>
              </a:rPr>
              <a:t>la</a:t>
            </a:r>
            <a:r>
              <a:rPr sz="2200" i="1" spc="-5" dirty="0" smtClean="0">
                <a:latin typeface="Arial"/>
                <a:cs typeface="Arial"/>
              </a:rPr>
              <a:t>s</a:t>
            </a:r>
            <a:r>
              <a:rPr sz="2200" i="1" spc="-10" dirty="0" smtClean="0">
                <a:latin typeface="Arial"/>
                <a:cs typeface="Arial"/>
              </a:rPr>
              <a:t>er</a:t>
            </a:r>
            <a:r>
              <a:rPr sz="2200" i="1" spc="5" dirty="0" smtClean="0">
                <a:latin typeface="Arial"/>
                <a:cs typeface="Arial"/>
              </a:rPr>
              <a:t> </a:t>
            </a:r>
            <a:r>
              <a:rPr sz="2200" i="1" spc="-10" dirty="0" smtClean="0">
                <a:latin typeface="Arial"/>
                <a:cs typeface="Arial"/>
              </a:rPr>
              <a:t>b</a:t>
            </a:r>
            <a:r>
              <a:rPr sz="2200" i="1" spc="-15" dirty="0" smtClean="0">
                <a:latin typeface="Arial"/>
                <a:cs typeface="Arial"/>
              </a:rPr>
              <a:t>e</a:t>
            </a:r>
            <a:r>
              <a:rPr sz="2200" i="1" spc="-10" dirty="0" smtClean="0">
                <a:latin typeface="Arial"/>
                <a:cs typeface="Arial"/>
              </a:rPr>
              <a:t>a</a:t>
            </a:r>
            <a:r>
              <a:rPr sz="2200" i="1" spc="-20" dirty="0" smtClean="0">
                <a:latin typeface="Arial"/>
                <a:cs typeface="Arial"/>
              </a:rPr>
              <a:t>m</a:t>
            </a:r>
            <a:r>
              <a:rPr sz="2200" i="1" spc="-10" dirty="0" smtClean="0">
                <a:latin typeface="Arial"/>
                <a:cs typeface="Arial"/>
              </a:rPr>
              <a:t> at</a:t>
            </a:r>
            <a:r>
              <a:rPr sz="2200" i="1" spc="-5" dirty="0" smtClean="0">
                <a:latin typeface="Arial"/>
                <a:cs typeface="Arial"/>
              </a:rPr>
              <a:t> </a:t>
            </a:r>
            <a:r>
              <a:rPr sz="2200" i="1" spc="-15" dirty="0" smtClean="0">
                <a:latin typeface="Arial"/>
                <a:cs typeface="Arial"/>
              </a:rPr>
              <a:t>a</a:t>
            </a:r>
            <a:r>
              <a:rPr sz="2200" i="1" spc="-5" dirty="0" smtClean="0">
                <a:latin typeface="Arial"/>
                <a:cs typeface="Arial"/>
              </a:rPr>
              <a:t> </a:t>
            </a:r>
            <a:r>
              <a:rPr sz="2200" i="1" spc="-10" dirty="0" smtClean="0">
                <a:latin typeface="Arial"/>
                <a:cs typeface="Arial"/>
              </a:rPr>
              <a:t>giv</a:t>
            </a:r>
            <a:r>
              <a:rPr sz="2200" i="1" spc="-15" dirty="0" smtClean="0">
                <a:latin typeface="Arial"/>
                <a:cs typeface="Arial"/>
              </a:rPr>
              <a:t>en</a:t>
            </a:r>
            <a:r>
              <a:rPr sz="2200" i="1" spc="-5" dirty="0" smtClean="0">
                <a:latin typeface="Arial"/>
                <a:cs typeface="Arial"/>
              </a:rPr>
              <a:t> </a:t>
            </a:r>
            <a:r>
              <a:rPr sz="2200" i="1" spc="-40" dirty="0" smtClean="0">
                <a:latin typeface="Arial"/>
                <a:cs typeface="Arial"/>
              </a:rPr>
              <a:t>m</a:t>
            </a:r>
            <a:r>
              <a:rPr sz="2200" i="1" spc="-15" dirty="0" smtClean="0">
                <a:latin typeface="Arial"/>
                <a:cs typeface="Arial"/>
              </a:rPr>
              <a:t>o</a:t>
            </a:r>
            <a:r>
              <a:rPr sz="2200" i="1" spc="-40" dirty="0" smtClean="0">
                <a:latin typeface="Arial"/>
                <a:cs typeface="Arial"/>
              </a:rPr>
              <a:t>m</a:t>
            </a:r>
            <a:r>
              <a:rPr sz="2200" i="1" spc="-15" dirty="0" smtClean="0">
                <a:latin typeface="Arial"/>
                <a:cs typeface="Arial"/>
              </a:rPr>
              <a:t>en</a:t>
            </a:r>
            <a:r>
              <a:rPr sz="2200" i="1" spc="0" dirty="0" smtClean="0">
                <a:latin typeface="Arial"/>
                <a:cs typeface="Arial"/>
              </a:rPr>
              <a:t>t</a:t>
            </a:r>
            <a:r>
              <a:rPr sz="2200" spc="-5" dirty="0" smtClean="0">
                <a:latin typeface="Arial"/>
                <a:cs typeface="Arial"/>
              </a:rPr>
              <a:t>.'</a:t>
            </a:r>
            <a:endParaRPr sz="22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4786884" y="1714500"/>
            <a:ext cx="4130040" cy="476097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4776978" y="1704594"/>
            <a:ext cx="4149852" cy="4780788"/>
          </a:xfrm>
          <a:custGeom>
            <a:avLst/>
            <a:gdLst/>
            <a:ahLst/>
            <a:cxnLst/>
            <a:rect l="l" t="t" r="r" b="b"/>
            <a:pathLst>
              <a:path w="4149852" h="4780788">
                <a:moveTo>
                  <a:pt x="0" y="4780788"/>
                </a:moveTo>
                <a:lnTo>
                  <a:pt x="4149852" y="4780788"/>
                </a:lnTo>
                <a:lnTo>
                  <a:pt x="4149852" y="0"/>
                </a:lnTo>
                <a:lnTo>
                  <a:pt x="0" y="0"/>
                </a:lnTo>
                <a:lnTo>
                  <a:pt x="0" y="4780788"/>
                </a:lnTo>
                <a:close/>
              </a:path>
            </a:pathLst>
          </a:custGeom>
          <a:ln w="1981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20039" y="301752"/>
            <a:ext cx="6993255" cy="146050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355600" marR="12700" indent="-343535">
              <a:lnSpc>
                <a:spcPct val="100000"/>
              </a:lnSpc>
              <a:buFont typeface="Arial"/>
              <a:buChar char="•"/>
              <a:tabLst>
                <a:tab pos="355600" algn="l"/>
              </a:tabLst>
            </a:pPr>
            <a:r>
              <a:rPr sz="2400" i="1" spc="-5" dirty="0" smtClean="0">
                <a:latin typeface="Arial"/>
                <a:cs typeface="Arial"/>
              </a:rPr>
              <a:t>Th</a:t>
            </a:r>
            <a:r>
              <a:rPr sz="2400" i="1" spc="0" dirty="0" smtClean="0">
                <a:latin typeface="Arial"/>
                <a:cs typeface="Arial"/>
              </a:rPr>
              <a:t>e </a:t>
            </a:r>
            <a:r>
              <a:rPr sz="2400" i="1" spc="0" dirty="0" smtClean="0">
                <a:solidFill>
                  <a:srgbClr val="FF33CC"/>
                </a:solidFill>
                <a:latin typeface="Arial"/>
                <a:cs typeface="Arial"/>
              </a:rPr>
              <a:t>sa</a:t>
            </a:r>
            <a:r>
              <a:rPr sz="2400" i="1" spc="-25" dirty="0" smtClean="0">
                <a:solidFill>
                  <a:srgbClr val="FF33CC"/>
                </a:solidFill>
                <a:latin typeface="Arial"/>
                <a:cs typeface="Arial"/>
              </a:rPr>
              <a:t>m</a:t>
            </a:r>
            <a:r>
              <a:rPr sz="2400" i="1" spc="0" dirty="0" smtClean="0">
                <a:solidFill>
                  <a:srgbClr val="FF33CC"/>
                </a:solidFill>
                <a:latin typeface="Arial"/>
                <a:cs typeface="Arial"/>
              </a:rPr>
              <a:t>p</a:t>
            </a:r>
            <a:r>
              <a:rPr sz="2400" i="1" spc="-10" dirty="0" smtClean="0">
                <a:solidFill>
                  <a:srgbClr val="FF33CC"/>
                </a:solidFill>
                <a:latin typeface="Arial"/>
                <a:cs typeface="Arial"/>
              </a:rPr>
              <a:t>l</a:t>
            </a:r>
            <a:r>
              <a:rPr sz="2400" i="1" spc="0" dirty="0" smtClean="0">
                <a:solidFill>
                  <a:srgbClr val="FF33CC"/>
                </a:solidFill>
                <a:latin typeface="Arial"/>
                <a:cs typeface="Arial"/>
              </a:rPr>
              <a:t>e</a:t>
            </a:r>
            <a:r>
              <a:rPr sz="2400" i="1" spc="35" dirty="0" smtClean="0">
                <a:solidFill>
                  <a:srgbClr val="FF33CC"/>
                </a:solidFill>
                <a:latin typeface="Arial"/>
                <a:cs typeface="Arial"/>
              </a:rPr>
              <a:t> </a:t>
            </a:r>
            <a:r>
              <a:rPr sz="2400" i="1" spc="0" dirty="0" smtClean="0">
                <a:solidFill>
                  <a:srgbClr val="FF33CC"/>
                </a:solidFill>
                <a:latin typeface="Arial"/>
                <a:cs typeface="Arial"/>
              </a:rPr>
              <a:t>pressure is al</a:t>
            </a:r>
            <a:r>
              <a:rPr sz="2400" i="1" spc="-10" dirty="0" smtClean="0">
                <a:solidFill>
                  <a:srgbClr val="FF33CC"/>
                </a:solidFill>
                <a:latin typeface="Arial"/>
                <a:cs typeface="Arial"/>
              </a:rPr>
              <a:t>w</a:t>
            </a:r>
            <a:r>
              <a:rPr sz="2400" i="1" spc="0" dirty="0" smtClean="0">
                <a:solidFill>
                  <a:srgbClr val="FF33CC"/>
                </a:solidFill>
                <a:latin typeface="Arial"/>
                <a:cs typeface="Arial"/>
              </a:rPr>
              <a:t>ays</a:t>
            </a:r>
            <a:r>
              <a:rPr sz="2400" i="1" spc="20" dirty="0" smtClean="0">
                <a:solidFill>
                  <a:srgbClr val="FF33CC"/>
                </a:solidFill>
                <a:latin typeface="Arial"/>
                <a:cs typeface="Arial"/>
              </a:rPr>
              <a:t> </a:t>
            </a:r>
            <a:r>
              <a:rPr sz="2400" i="1" spc="0" dirty="0" smtClean="0">
                <a:solidFill>
                  <a:srgbClr val="FF33CC"/>
                </a:solidFill>
                <a:latin typeface="Arial"/>
                <a:cs typeface="Arial"/>
              </a:rPr>
              <a:t>h</a:t>
            </a:r>
            <a:r>
              <a:rPr sz="2400" i="1" spc="-10" dirty="0" smtClean="0">
                <a:solidFill>
                  <a:srgbClr val="FF33CC"/>
                </a:solidFill>
                <a:latin typeface="Arial"/>
                <a:cs typeface="Arial"/>
              </a:rPr>
              <a:t>i</a:t>
            </a:r>
            <a:r>
              <a:rPr sz="2400" i="1" spc="0" dirty="0" smtClean="0">
                <a:solidFill>
                  <a:srgbClr val="FF33CC"/>
                </a:solidFill>
                <a:latin typeface="Arial"/>
                <a:cs typeface="Arial"/>
              </a:rPr>
              <a:t>gh</a:t>
            </a:r>
            <a:r>
              <a:rPr sz="2400" i="1" spc="-10" dirty="0" smtClean="0">
                <a:solidFill>
                  <a:srgbClr val="FF33CC"/>
                </a:solidFill>
                <a:latin typeface="Arial"/>
                <a:cs typeface="Arial"/>
              </a:rPr>
              <a:t>e</a:t>
            </a:r>
            <a:r>
              <a:rPr sz="2400" i="1" spc="0" dirty="0" smtClean="0">
                <a:solidFill>
                  <a:srgbClr val="FF33CC"/>
                </a:solidFill>
                <a:latin typeface="Arial"/>
                <a:cs typeface="Arial"/>
              </a:rPr>
              <a:t>r</a:t>
            </a:r>
            <a:r>
              <a:rPr sz="2400" i="1" spc="30" dirty="0" smtClean="0">
                <a:solidFill>
                  <a:srgbClr val="FF33CC"/>
                </a:solidFill>
                <a:latin typeface="Arial"/>
                <a:cs typeface="Arial"/>
              </a:rPr>
              <a:t> </a:t>
            </a:r>
            <a:r>
              <a:rPr sz="2400" i="1" spc="0" dirty="0" smtClean="0">
                <a:solidFill>
                  <a:srgbClr val="FF33CC"/>
                </a:solidFill>
                <a:latin typeface="Arial"/>
                <a:cs typeface="Arial"/>
              </a:rPr>
              <a:t>than</a:t>
            </a:r>
            <a:r>
              <a:rPr sz="2400" i="1" spc="-10" dirty="0" smtClean="0">
                <a:solidFill>
                  <a:srgbClr val="FF33CC"/>
                </a:solidFill>
                <a:latin typeface="Arial"/>
                <a:cs typeface="Arial"/>
              </a:rPr>
              <a:t> </a:t>
            </a:r>
            <a:r>
              <a:rPr sz="2400" i="1" spc="0" dirty="0" smtClean="0">
                <a:solidFill>
                  <a:srgbClr val="FF33CC"/>
                </a:solidFill>
                <a:latin typeface="Arial"/>
                <a:cs typeface="Arial"/>
              </a:rPr>
              <a:t>the sheath flu</a:t>
            </a:r>
            <a:r>
              <a:rPr sz="2400" i="1" spc="-10" dirty="0" smtClean="0">
                <a:solidFill>
                  <a:srgbClr val="FF33CC"/>
                </a:solidFill>
                <a:latin typeface="Arial"/>
                <a:cs typeface="Arial"/>
              </a:rPr>
              <a:t>i</a:t>
            </a:r>
            <a:r>
              <a:rPr sz="2400" i="1" spc="0" dirty="0" smtClean="0">
                <a:solidFill>
                  <a:srgbClr val="FF33CC"/>
                </a:solidFill>
                <a:latin typeface="Arial"/>
                <a:cs typeface="Arial"/>
              </a:rPr>
              <a:t>d</a:t>
            </a:r>
            <a:r>
              <a:rPr sz="2400" i="1" spc="10" dirty="0" smtClean="0">
                <a:solidFill>
                  <a:srgbClr val="FF33CC"/>
                </a:solidFill>
                <a:latin typeface="Arial"/>
                <a:cs typeface="Arial"/>
              </a:rPr>
              <a:t> </a:t>
            </a:r>
            <a:r>
              <a:rPr sz="2400" i="1" spc="0" dirty="0" smtClean="0">
                <a:solidFill>
                  <a:srgbClr val="FF33CC"/>
                </a:solidFill>
                <a:latin typeface="Arial"/>
                <a:cs typeface="Arial"/>
              </a:rPr>
              <a:t>pressure</a:t>
            </a:r>
            <a:r>
              <a:rPr sz="2400" i="1" spc="0" dirty="0" smtClean="0">
                <a:latin typeface="Arial"/>
                <a:cs typeface="Arial"/>
              </a:rPr>
              <a:t>,</a:t>
            </a:r>
            <a:r>
              <a:rPr sz="2400" i="1" spc="5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ensuring</a:t>
            </a:r>
            <a:r>
              <a:rPr sz="2400" spc="25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a</a:t>
            </a:r>
            <a:r>
              <a:rPr sz="2400" spc="-10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high</a:t>
            </a:r>
            <a:r>
              <a:rPr sz="2400" spc="20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flow rate a</a:t>
            </a:r>
            <a:r>
              <a:rPr sz="2400" spc="-10" dirty="0" smtClean="0">
                <a:latin typeface="Arial"/>
                <a:cs typeface="Arial"/>
              </a:rPr>
              <a:t>l</a:t>
            </a:r>
            <a:r>
              <a:rPr sz="2400" spc="0" dirty="0" smtClean="0">
                <a:latin typeface="Arial"/>
                <a:cs typeface="Arial"/>
              </a:rPr>
              <a:t>l</a:t>
            </a:r>
            <a:r>
              <a:rPr sz="2400" spc="-10" dirty="0" smtClean="0">
                <a:latin typeface="Arial"/>
                <a:cs typeface="Arial"/>
              </a:rPr>
              <a:t>o</a:t>
            </a:r>
            <a:r>
              <a:rPr sz="2400" spc="0" dirty="0" smtClean="0">
                <a:latin typeface="Arial"/>
                <a:cs typeface="Arial"/>
              </a:rPr>
              <a:t>w</a:t>
            </a:r>
            <a:r>
              <a:rPr sz="2400" spc="-10" dirty="0" smtClean="0">
                <a:latin typeface="Arial"/>
                <a:cs typeface="Arial"/>
              </a:rPr>
              <a:t>i</a:t>
            </a:r>
            <a:r>
              <a:rPr sz="2400" spc="0" dirty="0" smtClean="0">
                <a:latin typeface="Arial"/>
                <a:cs typeface="Arial"/>
              </a:rPr>
              <a:t>ng</a:t>
            </a:r>
            <a:r>
              <a:rPr sz="2400" spc="45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more cel</a:t>
            </a:r>
            <a:r>
              <a:rPr sz="2400" spc="-10" dirty="0" smtClean="0">
                <a:latin typeface="Arial"/>
                <a:cs typeface="Arial"/>
              </a:rPr>
              <a:t>l</a:t>
            </a:r>
            <a:r>
              <a:rPr sz="2400" spc="0" dirty="0" smtClean="0">
                <a:latin typeface="Arial"/>
                <a:cs typeface="Arial"/>
              </a:rPr>
              <a:t>s</a:t>
            </a:r>
            <a:r>
              <a:rPr sz="2400" spc="10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to </a:t>
            </a:r>
            <a:r>
              <a:rPr sz="2400" spc="-10" dirty="0" smtClean="0">
                <a:latin typeface="Arial"/>
                <a:cs typeface="Arial"/>
              </a:rPr>
              <a:t>e</a:t>
            </a:r>
            <a:r>
              <a:rPr sz="2400" spc="0" dirty="0" smtClean="0">
                <a:latin typeface="Arial"/>
                <a:cs typeface="Arial"/>
              </a:rPr>
              <a:t>nter the stream</a:t>
            </a:r>
            <a:r>
              <a:rPr sz="2400" spc="-15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at a</a:t>
            </a:r>
            <a:r>
              <a:rPr sz="2400" spc="-10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given moment.</a:t>
            </a:r>
            <a:endParaRPr sz="2400" dirty="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20039" y="1765046"/>
            <a:ext cx="7016750" cy="110744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355600" marR="12700" indent="-343535">
              <a:lnSpc>
                <a:spcPct val="100000"/>
              </a:lnSpc>
              <a:buFont typeface="Arial"/>
              <a:buChar char="•"/>
              <a:tabLst>
                <a:tab pos="355600" algn="l"/>
              </a:tabLst>
            </a:pPr>
            <a:r>
              <a:rPr sz="2400" dirty="0" smtClean="0">
                <a:latin typeface="Arial"/>
                <a:cs typeface="Arial"/>
              </a:rPr>
              <a:t>H</a:t>
            </a:r>
            <a:r>
              <a:rPr sz="2400" spc="-10" dirty="0" smtClean="0">
                <a:latin typeface="Arial"/>
                <a:cs typeface="Arial"/>
              </a:rPr>
              <a:t>i</a:t>
            </a:r>
            <a:r>
              <a:rPr sz="2400" spc="0" dirty="0" smtClean="0">
                <a:latin typeface="Arial"/>
                <a:cs typeface="Arial"/>
              </a:rPr>
              <a:t>gh</a:t>
            </a:r>
            <a:r>
              <a:rPr sz="2400" spc="20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F</a:t>
            </a:r>
            <a:r>
              <a:rPr sz="2400" spc="-10" dirty="0" smtClean="0">
                <a:latin typeface="Arial"/>
                <a:cs typeface="Arial"/>
              </a:rPr>
              <a:t>l</a:t>
            </a:r>
            <a:r>
              <a:rPr sz="2400" spc="0" dirty="0" smtClean="0">
                <a:latin typeface="Arial"/>
                <a:cs typeface="Arial"/>
              </a:rPr>
              <a:t>ow</a:t>
            </a:r>
            <a:r>
              <a:rPr sz="2400" spc="5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R</a:t>
            </a:r>
            <a:r>
              <a:rPr sz="2400" spc="-10" dirty="0" smtClean="0">
                <a:latin typeface="Arial"/>
                <a:cs typeface="Arial"/>
              </a:rPr>
              <a:t>a</a:t>
            </a:r>
            <a:r>
              <a:rPr sz="2400" spc="0" dirty="0" smtClean="0">
                <a:latin typeface="Arial"/>
                <a:cs typeface="Arial"/>
              </a:rPr>
              <a:t>te</a:t>
            </a:r>
            <a:r>
              <a:rPr sz="2400" spc="10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-</a:t>
            </a:r>
            <a:r>
              <a:rPr sz="2400" spc="-5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Im</a:t>
            </a:r>
            <a:r>
              <a:rPr sz="2400" spc="5" dirty="0" smtClean="0">
                <a:latin typeface="Arial"/>
                <a:cs typeface="Arial"/>
              </a:rPr>
              <a:t>m</a:t>
            </a:r>
            <a:r>
              <a:rPr sz="2400" spc="0" dirty="0" smtClean="0">
                <a:latin typeface="Arial"/>
                <a:cs typeface="Arial"/>
              </a:rPr>
              <a:t>un</a:t>
            </a:r>
            <a:r>
              <a:rPr sz="2400" spc="-10" dirty="0" smtClean="0">
                <a:latin typeface="Arial"/>
                <a:cs typeface="Arial"/>
              </a:rPr>
              <a:t>o</a:t>
            </a:r>
            <a:r>
              <a:rPr sz="2400" spc="0" dirty="0" smtClean="0">
                <a:latin typeface="Arial"/>
                <a:cs typeface="Arial"/>
              </a:rPr>
              <a:t>ph</a:t>
            </a:r>
            <a:r>
              <a:rPr sz="2400" spc="-10" dirty="0" smtClean="0">
                <a:latin typeface="Arial"/>
                <a:cs typeface="Arial"/>
              </a:rPr>
              <a:t>e</a:t>
            </a:r>
            <a:r>
              <a:rPr sz="2400" spc="0" dirty="0" smtClean="0">
                <a:latin typeface="Arial"/>
                <a:cs typeface="Arial"/>
              </a:rPr>
              <a:t>notyp</a:t>
            </a:r>
            <a:r>
              <a:rPr sz="2400" spc="-10" dirty="0" smtClean="0">
                <a:latin typeface="Arial"/>
                <a:cs typeface="Arial"/>
              </a:rPr>
              <a:t>i</a:t>
            </a:r>
            <a:r>
              <a:rPr sz="2400" spc="0" dirty="0" smtClean="0">
                <a:latin typeface="Arial"/>
                <a:cs typeface="Arial"/>
              </a:rPr>
              <a:t>ng</a:t>
            </a:r>
            <a:r>
              <a:rPr sz="2400" spc="40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an</a:t>
            </a:r>
            <a:r>
              <a:rPr sz="2400" spc="-10" dirty="0" smtClean="0">
                <a:latin typeface="Arial"/>
                <a:cs typeface="Arial"/>
              </a:rPr>
              <a:t>a</a:t>
            </a:r>
            <a:r>
              <a:rPr sz="2400" spc="0" dirty="0" smtClean="0">
                <a:latin typeface="Arial"/>
                <a:cs typeface="Arial"/>
              </a:rPr>
              <a:t>lys</a:t>
            </a:r>
            <a:r>
              <a:rPr sz="2400" spc="-10" dirty="0" smtClean="0">
                <a:latin typeface="Arial"/>
                <a:cs typeface="Arial"/>
              </a:rPr>
              <a:t>i</a:t>
            </a:r>
            <a:r>
              <a:rPr sz="2400" spc="0" dirty="0" smtClean="0">
                <a:latin typeface="Arial"/>
                <a:cs typeface="Arial"/>
              </a:rPr>
              <a:t>s</a:t>
            </a:r>
            <a:r>
              <a:rPr sz="2400" spc="25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of cel</a:t>
            </a:r>
            <a:r>
              <a:rPr sz="2400" spc="-15" dirty="0" smtClean="0">
                <a:latin typeface="Arial"/>
                <a:cs typeface="Arial"/>
              </a:rPr>
              <a:t>l</a:t>
            </a:r>
            <a:r>
              <a:rPr sz="2400" spc="0" dirty="0" smtClean="0">
                <a:latin typeface="Arial"/>
                <a:cs typeface="Arial"/>
              </a:rPr>
              <a:t>s</a:t>
            </a:r>
            <a:endParaRPr sz="2400" dirty="0">
              <a:latin typeface="Arial"/>
              <a:cs typeface="Arial"/>
            </a:endParaRPr>
          </a:p>
          <a:p>
            <a:pPr marL="355600" indent="-343535">
              <a:lnSpc>
                <a:spcPct val="100000"/>
              </a:lnSpc>
              <a:buFont typeface="Arial"/>
              <a:buChar char="•"/>
              <a:tabLst>
                <a:tab pos="355600" algn="l"/>
              </a:tabLst>
            </a:pPr>
            <a:r>
              <a:rPr sz="2400" dirty="0" smtClean="0">
                <a:latin typeface="Arial"/>
                <a:cs typeface="Arial"/>
              </a:rPr>
              <a:t>Low F</a:t>
            </a:r>
            <a:r>
              <a:rPr sz="2400" spc="-10" dirty="0" smtClean="0">
                <a:latin typeface="Arial"/>
                <a:cs typeface="Arial"/>
              </a:rPr>
              <a:t>l</a:t>
            </a:r>
            <a:r>
              <a:rPr sz="2400" spc="0" dirty="0" smtClean="0">
                <a:latin typeface="Arial"/>
                <a:cs typeface="Arial"/>
              </a:rPr>
              <a:t>ow</a:t>
            </a:r>
            <a:r>
              <a:rPr sz="2400" spc="5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R</a:t>
            </a:r>
            <a:r>
              <a:rPr sz="2400" spc="-10" dirty="0" smtClean="0">
                <a:latin typeface="Arial"/>
                <a:cs typeface="Arial"/>
              </a:rPr>
              <a:t>a</a:t>
            </a:r>
            <a:r>
              <a:rPr sz="2400" spc="0" dirty="0" smtClean="0">
                <a:latin typeface="Arial"/>
                <a:cs typeface="Arial"/>
              </a:rPr>
              <a:t>te</a:t>
            </a:r>
            <a:r>
              <a:rPr sz="2400" spc="10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-</a:t>
            </a:r>
            <a:r>
              <a:rPr sz="2400" spc="-5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D</a:t>
            </a:r>
            <a:r>
              <a:rPr sz="2400" spc="-10" dirty="0" smtClean="0">
                <a:latin typeface="Arial"/>
                <a:cs typeface="Arial"/>
              </a:rPr>
              <a:t>N</a:t>
            </a:r>
            <a:r>
              <a:rPr sz="2400" spc="0" dirty="0" smtClean="0">
                <a:latin typeface="Arial"/>
                <a:cs typeface="Arial"/>
              </a:rPr>
              <a:t>A</a:t>
            </a:r>
            <a:r>
              <a:rPr sz="2400" spc="-254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A</a:t>
            </a:r>
            <a:r>
              <a:rPr sz="2400" spc="-10" dirty="0" smtClean="0">
                <a:latin typeface="Arial"/>
                <a:cs typeface="Arial"/>
              </a:rPr>
              <a:t>n</a:t>
            </a:r>
            <a:r>
              <a:rPr sz="2400" spc="0" dirty="0" smtClean="0">
                <a:latin typeface="Arial"/>
                <a:cs typeface="Arial"/>
              </a:rPr>
              <a:t>a</a:t>
            </a:r>
            <a:r>
              <a:rPr sz="2400" spc="-10" dirty="0" smtClean="0">
                <a:latin typeface="Arial"/>
                <a:cs typeface="Arial"/>
              </a:rPr>
              <a:t>l</a:t>
            </a:r>
            <a:r>
              <a:rPr sz="2400" spc="0" dirty="0" smtClean="0">
                <a:latin typeface="Arial"/>
                <a:cs typeface="Arial"/>
              </a:rPr>
              <a:t>ysis</a:t>
            </a:r>
            <a:endParaRPr sz="2400" dirty="0">
              <a:latin typeface="Arial"/>
              <a:cs typeface="Arial"/>
            </a:endParaRPr>
          </a:p>
        </p:txBody>
      </p:sp>
      <p:grpSp>
        <p:nvGrpSpPr>
          <p:cNvPr id="40" name="Group 39"/>
          <p:cNvGrpSpPr/>
          <p:nvPr/>
        </p:nvGrpSpPr>
        <p:grpSpPr>
          <a:xfrm>
            <a:off x="1389888" y="3962400"/>
            <a:ext cx="6276467" cy="3957752"/>
            <a:chOff x="1389888" y="2409444"/>
            <a:chExt cx="6276467" cy="3957752"/>
          </a:xfrm>
        </p:grpSpPr>
        <p:sp>
          <p:nvSpPr>
            <p:cNvPr id="4" name="object 4"/>
            <p:cNvSpPr/>
            <p:nvPr/>
          </p:nvSpPr>
          <p:spPr>
            <a:xfrm>
              <a:off x="2488692" y="3124200"/>
              <a:ext cx="495300" cy="464820"/>
            </a:xfrm>
            <a:custGeom>
              <a:avLst/>
              <a:gdLst/>
              <a:ahLst/>
              <a:cxnLst/>
              <a:rect l="l" t="t" r="r" b="b"/>
              <a:pathLst>
                <a:path w="495300" h="464820">
                  <a:moveTo>
                    <a:pt x="0" y="464820"/>
                  </a:moveTo>
                  <a:lnTo>
                    <a:pt x="495300" y="464820"/>
                  </a:lnTo>
                  <a:lnTo>
                    <a:pt x="495300" y="0"/>
                  </a:lnTo>
                  <a:lnTo>
                    <a:pt x="0" y="0"/>
                  </a:lnTo>
                  <a:lnTo>
                    <a:pt x="0" y="464820"/>
                  </a:lnTo>
                  <a:close/>
                </a:path>
              </a:pathLst>
            </a:custGeom>
            <a:solidFill>
              <a:srgbClr val="EBDDC3"/>
            </a:solidFill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2488692" y="3124200"/>
              <a:ext cx="495300" cy="464820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2484120" y="3119627"/>
              <a:ext cx="504444" cy="473963"/>
            </a:xfrm>
            <a:custGeom>
              <a:avLst/>
              <a:gdLst/>
              <a:ahLst/>
              <a:cxnLst/>
              <a:rect l="l" t="t" r="r" b="b"/>
              <a:pathLst>
                <a:path w="504444" h="473963">
                  <a:moveTo>
                    <a:pt x="0" y="473963"/>
                  </a:moveTo>
                  <a:lnTo>
                    <a:pt x="504444" y="473963"/>
                  </a:lnTo>
                  <a:lnTo>
                    <a:pt x="504444" y="0"/>
                  </a:lnTo>
                  <a:lnTo>
                    <a:pt x="0" y="0"/>
                  </a:lnTo>
                  <a:lnTo>
                    <a:pt x="0" y="473963"/>
                  </a:lnTo>
                  <a:close/>
                </a:path>
              </a:pathLst>
            </a:custGeom>
            <a:ln w="9144">
              <a:solidFill>
                <a:srgbClr val="EBDDC3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2736342" y="2788920"/>
              <a:ext cx="0" cy="577596"/>
            </a:xfrm>
            <a:custGeom>
              <a:avLst/>
              <a:gdLst/>
              <a:ahLst/>
              <a:cxnLst/>
              <a:rect l="l" t="t" r="r" b="b"/>
              <a:pathLst>
                <a:path h="577596">
                  <a:moveTo>
                    <a:pt x="0" y="0"/>
                  </a:moveTo>
                  <a:lnTo>
                    <a:pt x="0" y="577596"/>
                  </a:lnTo>
                </a:path>
              </a:pathLst>
            </a:custGeom>
            <a:ln w="57657">
              <a:solidFill>
                <a:srgbClr val="61ABFB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2708148" y="2788920"/>
              <a:ext cx="56387" cy="577596"/>
            </a:xfrm>
            <a:custGeom>
              <a:avLst/>
              <a:gdLst/>
              <a:ahLst/>
              <a:cxnLst/>
              <a:rect l="l" t="t" r="r" b="b"/>
              <a:pathLst>
                <a:path w="56387" h="577596">
                  <a:moveTo>
                    <a:pt x="0" y="577596"/>
                  </a:moveTo>
                  <a:lnTo>
                    <a:pt x="56387" y="577596"/>
                  </a:lnTo>
                  <a:lnTo>
                    <a:pt x="56387" y="0"/>
                  </a:lnTo>
                  <a:lnTo>
                    <a:pt x="0" y="0"/>
                  </a:lnTo>
                  <a:lnTo>
                    <a:pt x="0" y="577596"/>
                  </a:lnTo>
                  <a:close/>
                </a:path>
              </a:pathLst>
            </a:custGeom>
            <a:ln w="9144">
              <a:solidFill>
                <a:srgbClr val="00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2735579" y="2450592"/>
              <a:ext cx="3978910" cy="336550"/>
            </a:xfrm>
            <a:custGeom>
              <a:avLst/>
              <a:gdLst/>
              <a:ahLst/>
              <a:cxnLst/>
              <a:rect l="l" t="t" r="r" b="b"/>
              <a:pathLst>
                <a:path w="3978910" h="336550">
                  <a:moveTo>
                    <a:pt x="0" y="336550"/>
                  </a:moveTo>
                  <a:lnTo>
                    <a:pt x="0" y="0"/>
                  </a:lnTo>
                  <a:lnTo>
                    <a:pt x="3978910" y="0"/>
                  </a:lnTo>
                </a:path>
              </a:pathLst>
            </a:custGeom>
            <a:ln w="9144">
              <a:solidFill>
                <a:srgbClr val="00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2924555" y="2409444"/>
              <a:ext cx="3957828" cy="3649980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1" name="object 11"/>
            <p:cNvSpPr txBox="1"/>
            <p:nvPr/>
          </p:nvSpPr>
          <p:spPr>
            <a:xfrm>
              <a:off x="3251453" y="5074158"/>
              <a:ext cx="668655" cy="498475"/>
            </a:xfrm>
            <a:prstGeom prst="rect">
              <a:avLst/>
            </a:prstGeom>
          </p:spPr>
          <p:txBody>
            <a:bodyPr vert="horz" wrap="square" lIns="0" tIns="0" rIns="0" bIns="0" rtlCol="0">
              <a:noAutofit/>
            </a:bodyPr>
            <a:lstStyle/>
            <a:p>
              <a:pPr marL="120650" marR="12700" indent="-108585">
                <a:lnSpc>
                  <a:spcPct val="100000"/>
                </a:lnSpc>
              </a:pPr>
              <a:r>
                <a:rPr sz="1600" spc="-10" dirty="0" smtClean="0">
                  <a:solidFill>
                    <a:srgbClr val="EBDDC3"/>
                  </a:solidFill>
                  <a:latin typeface="Arial"/>
                  <a:cs typeface="Arial"/>
                </a:rPr>
                <a:t>Sheath</a:t>
              </a:r>
              <a:r>
                <a:rPr sz="1600" spc="-5" dirty="0" smtClean="0">
                  <a:solidFill>
                    <a:srgbClr val="EBDDC3"/>
                  </a:solidFill>
                  <a:latin typeface="Arial"/>
                  <a:cs typeface="Arial"/>
                </a:rPr>
                <a:t> </a:t>
              </a:r>
              <a:r>
                <a:rPr sz="1600" spc="-195" dirty="0" smtClean="0">
                  <a:solidFill>
                    <a:srgbClr val="EBDDC3"/>
                  </a:solidFill>
                  <a:latin typeface="Arial"/>
                  <a:cs typeface="Arial"/>
                </a:rPr>
                <a:t>T</a:t>
              </a:r>
              <a:r>
                <a:rPr sz="1600" spc="-10" dirty="0" smtClean="0">
                  <a:solidFill>
                    <a:srgbClr val="EBDDC3"/>
                  </a:solidFill>
                  <a:latin typeface="Arial"/>
                  <a:cs typeface="Arial"/>
                </a:rPr>
                <a:t>ank</a:t>
              </a:r>
              <a:endParaRPr sz="1600">
                <a:latin typeface="Arial"/>
                <a:cs typeface="Arial"/>
              </a:endParaRPr>
            </a:p>
          </p:txBody>
        </p:sp>
        <p:sp>
          <p:nvSpPr>
            <p:cNvPr id="12" name="object 12"/>
            <p:cNvSpPr/>
            <p:nvPr/>
          </p:nvSpPr>
          <p:spPr>
            <a:xfrm>
              <a:off x="2708148" y="3415026"/>
              <a:ext cx="54417" cy="43890"/>
            </a:xfrm>
            <a:custGeom>
              <a:avLst/>
              <a:gdLst/>
              <a:ahLst/>
              <a:cxnLst/>
              <a:rect l="l" t="t" r="r" b="b"/>
              <a:pathLst>
                <a:path w="54417" h="43890">
                  <a:moveTo>
                    <a:pt x="14850" y="0"/>
                  </a:moveTo>
                  <a:lnTo>
                    <a:pt x="4104" y="8519"/>
                  </a:lnTo>
                  <a:lnTo>
                    <a:pt x="0" y="20831"/>
                  </a:lnTo>
                  <a:lnTo>
                    <a:pt x="311" y="24344"/>
                  </a:lnTo>
                  <a:lnTo>
                    <a:pt x="5648" y="34592"/>
                  </a:lnTo>
                  <a:lnTo>
                    <a:pt x="17154" y="41583"/>
                  </a:lnTo>
                  <a:lnTo>
                    <a:pt x="34250" y="43890"/>
                  </a:lnTo>
                  <a:lnTo>
                    <a:pt x="45484" y="38789"/>
                  </a:lnTo>
                  <a:lnTo>
                    <a:pt x="52760" y="28335"/>
                  </a:lnTo>
                  <a:lnTo>
                    <a:pt x="54417" y="12476"/>
                  </a:lnTo>
                  <a:lnTo>
                    <a:pt x="47119" y="4846"/>
                  </a:lnTo>
                  <a:lnTo>
                    <a:pt x="34061" y="316"/>
                  </a:lnTo>
                  <a:lnTo>
                    <a:pt x="14850" y="0"/>
                  </a:lnTo>
                  <a:close/>
                </a:path>
              </a:pathLst>
            </a:custGeom>
            <a:solidFill>
              <a:srgbClr val="61ABFB"/>
            </a:solidFill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2708148" y="3415026"/>
              <a:ext cx="54417" cy="43890"/>
            </a:xfrm>
            <a:custGeom>
              <a:avLst/>
              <a:gdLst/>
              <a:ahLst/>
              <a:cxnLst/>
              <a:rect l="l" t="t" r="r" b="b"/>
              <a:pathLst>
                <a:path w="54417" h="43890">
                  <a:moveTo>
                    <a:pt x="0" y="20831"/>
                  </a:moveTo>
                  <a:lnTo>
                    <a:pt x="4104" y="8519"/>
                  </a:lnTo>
                  <a:lnTo>
                    <a:pt x="14850" y="0"/>
                  </a:lnTo>
                  <a:lnTo>
                    <a:pt x="34061" y="316"/>
                  </a:lnTo>
                  <a:lnTo>
                    <a:pt x="47119" y="4846"/>
                  </a:lnTo>
                  <a:lnTo>
                    <a:pt x="54417" y="12476"/>
                  </a:lnTo>
                  <a:lnTo>
                    <a:pt x="52760" y="28335"/>
                  </a:lnTo>
                  <a:lnTo>
                    <a:pt x="45484" y="38789"/>
                  </a:lnTo>
                  <a:lnTo>
                    <a:pt x="34250" y="43890"/>
                  </a:lnTo>
                  <a:lnTo>
                    <a:pt x="17154" y="41583"/>
                  </a:lnTo>
                  <a:lnTo>
                    <a:pt x="5648" y="34592"/>
                  </a:lnTo>
                  <a:lnTo>
                    <a:pt x="311" y="24344"/>
                  </a:lnTo>
                  <a:lnTo>
                    <a:pt x="0" y="20831"/>
                  </a:lnTo>
                  <a:close/>
                </a:path>
              </a:pathLst>
            </a:custGeom>
            <a:ln w="9144">
              <a:solidFill>
                <a:srgbClr val="00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2708148" y="3526278"/>
              <a:ext cx="54417" cy="43890"/>
            </a:xfrm>
            <a:custGeom>
              <a:avLst/>
              <a:gdLst/>
              <a:ahLst/>
              <a:cxnLst/>
              <a:rect l="l" t="t" r="r" b="b"/>
              <a:pathLst>
                <a:path w="54417" h="43890">
                  <a:moveTo>
                    <a:pt x="14850" y="0"/>
                  </a:moveTo>
                  <a:lnTo>
                    <a:pt x="4104" y="8519"/>
                  </a:lnTo>
                  <a:lnTo>
                    <a:pt x="0" y="20831"/>
                  </a:lnTo>
                  <a:lnTo>
                    <a:pt x="311" y="24344"/>
                  </a:lnTo>
                  <a:lnTo>
                    <a:pt x="5648" y="34592"/>
                  </a:lnTo>
                  <a:lnTo>
                    <a:pt x="17154" y="41583"/>
                  </a:lnTo>
                  <a:lnTo>
                    <a:pt x="34250" y="43890"/>
                  </a:lnTo>
                  <a:lnTo>
                    <a:pt x="45484" y="38789"/>
                  </a:lnTo>
                  <a:lnTo>
                    <a:pt x="52760" y="28335"/>
                  </a:lnTo>
                  <a:lnTo>
                    <a:pt x="54417" y="12476"/>
                  </a:lnTo>
                  <a:lnTo>
                    <a:pt x="47119" y="4846"/>
                  </a:lnTo>
                  <a:lnTo>
                    <a:pt x="34061" y="316"/>
                  </a:lnTo>
                  <a:lnTo>
                    <a:pt x="14850" y="0"/>
                  </a:lnTo>
                  <a:close/>
                </a:path>
              </a:pathLst>
            </a:custGeom>
            <a:solidFill>
              <a:srgbClr val="61ABFB"/>
            </a:solidFill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2708148" y="3526278"/>
              <a:ext cx="54417" cy="43890"/>
            </a:xfrm>
            <a:custGeom>
              <a:avLst/>
              <a:gdLst/>
              <a:ahLst/>
              <a:cxnLst/>
              <a:rect l="l" t="t" r="r" b="b"/>
              <a:pathLst>
                <a:path w="54417" h="43890">
                  <a:moveTo>
                    <a:pt x="0" y="20831"/>
                  </a:moveTo>
                  <a:lnTo>
                    <a:pt x="4104" y="8519"/>
                  </a:lnTo>
                  <a:lnTo>
                    <a:pt x="14850" y="0"/>
                  </a:lnTo>
                  <a:lnTo>
                    <a:pt x="34061" y="316"/>
                  </a:lnTo>
                  <a:lnTo>
                    <a:pt x="47119" y="4846"/>
                  </a:lnTo>
                  <a:lnTo>
                    <a:pt x="54417" y="12476"/>
                  </a:lnTo>
                  <a:lnTo>
                    <a:pt x="52760" y="28335"/>
                  </a:lnTo>
                  <a:lnTo>
                    <a:pt x="45484" y="38789"/>
                  </a:lnTo>
                  <a:lnTo>
                    <a:pt x="34250" y="43890"/>
                  </a:lnTo>
                  <a:lnTo>
                    <a:pt x="17154" y="41583"/>
                  </a:lnTo>
                  <a:lnTo>
                    <a:pt x="5648" y="34592"/>
                  </a:lnTo>
                  <a:lnTo>
                    <a:pt x="311" y="24344"/>
                  </a:lnTo>
                  <a:lnTo>
                    <a:pt x="0" y="20831"/>
                  </a:lnTo>
                  <a:close/>
                </a:path>
              </a:pathLst>
            </a:custGeom>
            <a:ln w="9144">
              <a:solidFill>
                <a:srgbClr val="00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2708148" y="3639055"/>
              <a:ext cx="54417" cy="43890"/>
            </a:xfrm>
            <a:custGeom>
              <a:avLst/>
              <a:gdLst/>
              <a:ahLst/>
              <a:cxnLst/>
              <a:rect l="l" t="t" r="r" b="b"/>
              <a:pathLst>
                <a:path w="54417" h="43890">
                  <a:moveTo>
                    <a:pt x="14850" y="0"/>
                  </a:moveTo>
                  <a:lnTo>
                    <a:pt x="4104" y="8519"/>
                  </a:lnTo>
                  <a:lnTo>
                    <a:pt x="0" y="20831"/>
                  </a:lnTo>
                  <a:lnTo>
                    <a:pt x="311" y="24344"/>
                  </a:lnTo>
                  <a:lnTo>
                    <a:pt x="5648" y="34592"/>
                  </a:lnTo>
                  <a:lnTo>
                    <a:pt x="17154" y="41583"/>
                  </a:lnTo>
                  <a:lnTo>
                    <a:pt x="34250" y="43890"/>
                  </a:lnTo>
                  <a:lnTo>
                    <a:pt x="45484" y="38789"/>
                  </a:lnTo>
                  <a:lnTo>
                    <a:pt x="52760" y="28335"/>
                  </a:lnTo>
                  <a:lnTo>
                    <a:pt x="54417" y="12476"/>
                  </a:lnTo>
                  <a:lnTo>
                    <a:pt x="47119" y="4846"/>
                  </a:lnTo>
                  <a:lnTo>
                    <a:pt x="34061" y="316"/>
                  </a:lnTo>
                  <a:lnTo>
                    <a:pt x="14850" y="0"/>
                  </a:lnTo>
                  <a:close/>
                </a:path>
              </a:pathLst>
            </a:custGeom>
            <a:solidFill>
              <a:srgbClr val="61ABFB"/>
            </a:solidFill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2708148" y="3639055"/>
              <a:ext cx="54417" cy="43890"/>
            </a:xfrm>
            <a:custGeom>
              <a:avLst/>
              <a:gdLst/>
              <a:ahLst/>
              <a:cxnLst/>
              <a:rect l="l" t="t" r="r" b="b"/>
              <a:pathLst>
                <a:path w="54417" h="43890">
                  <a:moveTo>
                    <a:pt x="0" y="20831"/>
                  </a:moveTo>
                  <a:lnTo>
                    <a:pt x="4104" y="8519"/>
                  </a:lnTo>
                  <a:lnTo>
                    <a:pt x="14850" y="0"/>
                  </a:lnTo>
                  <a:lnTo>
                    <a:pt x="34061" y="316"/>
                  </a:lnTo>
                  <a:lnTo>
                    <a:pt x="47119" y="4846"/>
                  </a:lnTo>
                  <a:lnTo>
                    <a:pt x="54417" y="12476"/>
                  </a:lnTo>
                  <a:lnTo>
                    <a:pt x="52760" y="28335"/>
                  </a:lnTo>
                  <a:lnTo>
                    <a:pt x="45484" y="38789"/>
                  </a:lnTo>
                  <a:lnTo>
                    <a:pt x="34250" y="43890"/>
                  </a:lnTo>
                  <a:lnTo>
                    <a:pt x="17154" y="41583"/>
                  </a:lnTo>
                  <a:lnTo>
                    <a:pt x="5648" y="34592"/>
                  </a:lnTo>
                  <a:lnTo>
                    <a:pt x="311" y="24344"/>
                  </a:lnTo>
                  <a:lnTo>
                    <a:pt x="0" y="20831"/>
                  </a:lnTo>
                  <a:close/>
                </a:path>
              </a:pathLst>
            </a:custGeom>
            <a:ln w="9144">
              <a:solidFill>
                <a:srgbClr val="00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2653283" y="3832225"/>
              <a:ext cx="164592" cy="252089"/>
            </a:xfrm>
            <a:custGeom>
              <a:avLst/>
              <a:gdLst/>
              <a:ahLst/>
              <a:cxnLst/>
              <a:rect l="l" t="t" r="r" b="b"/>
              <a:pathLst>
                <a:path w="164592" h="252089">
                  <a:moveTo>
                    <a:pt x="0" y="0"/>
                  </a:moveTo>
                  <a:lnTo>
                    <a:pt x="68" y="217514"/>
                  </a:lnTo>
                  <a:lnTo>
                    <a:pt x="32166" y="244544"/>
                  </a:lnTo>
                  <a:lnTo>
                    <a:pt x="83739" y="252089"/>
                  </a:lnTo>
                  <a:lnTo>
                    <a:pt x="102324" y="251021"/>
                  </a:lnTo>
                  <a:lnTo>
                    <a:pt x="146875" y="238396"/>
                  </a:lnTo>
                  <a:lnTo>
                    <a:pt x="164592" y="216026"/>
                  </a:lnTo>
                  <a:lnTo>
                    <a:pt x="164534" y="36062"/>
                  </a:lnTo>
                  <a:lnTo>
                    <a:pt x="80852" y="36062"/>
                  </a:lnTo>
                  <a:lnTo>
                    <a:pt x="62267" y="34994"/>
                  </a:lnTo>
                  <a:lnTo>
                    <a:pt x="17716" y="22369"/>
                  </a:lnTo>
                  <a:lnTo>
                    <a:pt x="2127" y="8191"/>
                  </a:lnTo>
                  <a:lnTo>
                    <a:pt x="0" y="0"/>
                  </a:lnTo>
                  <a:close/>
                </a:path>
                <a:path w="164592" h="252089">
                  <a:moveTo>
                    <a:pt x="164523" y="1487"/>
                  </a:moveTo>
                  <a:lnTo>
                    <a:pt x="132425" y="28517"/>
                  </a:lnTo>
                  <a:lnTo>
                    <a:pt x="80852" y="36062"/>
                  </a:lnTo>
                  <a:lnTo>
                    <a:pt x="164534" y="36062"/>
                  </a:lnTo>
                  <a:lnTo>
                    <a:pt x="164523" y="1487"/>
                  </a:lnTo>
                  <a:close/>
                </a:path>
              </a:pathLst>
            </a:custGeom>
            <a:solidFill>
              <a:srgbClr val="61ABFB"/>
            </a:solidFill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2653283" y="3796288"/>
              <a:ext cx="164530" cy="71989"/>
            </a:xfrm>
            <a:custGeom>
              <a:avLst/>
              <a:gdLst/>
              <a:ahLst/>
              <a:cxnLst/>
              <a:rect l="l" t="t" r="r" b="b"/>
              <a:pathLst>
                <a:path w="164530" h="71989">
                  <a:moveTo>
                    <a:pt x="80928" y="0"/>
                  </a:moveTo>
                  <a:lnTo>
                    <a:pt x="30253" y="8102"/>
                  </a:lnTo>
                  <a:lnTo>
                    <a:pt x="0" y="35936"/>
                  </a:lnTo>
                  <a:lnTo>
                    <a:pt x="127" y="37962"/>
                  </a:lnTo>
                  <a:lnTo>
                    <a:pt x="32751" y="64583"/>
                  </a:lnTo>
                  <a:lnTo>
                    <a:pt x="84671" y="71989"/>
                  </a:lnTo>
                  <a:lnTo>
                    <a:pt x="103067" y="70841"/>
                  </a:lnTo>
                  <a:lnTo>
                    <a:pt x="147094" y="57905"/>
                  </a:lnTo>
                  <a:lnTo>
                    <a:pt x="164530" y="34533"/>
                  </a:lnTo>
                  <a:lnTo>
                    <a:pt x="161766" y="26585"/>
                  </a:lnTo>
                  <a:lnTo>
                    <a:pt x="117202" y="3491"/>
                  </a:lnTo>
                  <a:lnTo>
                    <a:pt x="80928" y="0"/>
                  </a:lnTo>
                  <a:close/>
                </a:path>
              </a:pathLst>
            </a:custGeom>
            <a:solidFill>
              <a:srgbClr val="A0CDFC"/>
            </a:solidFill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2653352" y="3796298"/>
              <a:ext cx="164523" cy="71989"/>
            </a:xfrm>
            <a:custGeom>
              <a:avLst/>
              <a:gdLst/>
              <a:ahLst/>
              <a:cxnLst/>
              <a:rect l="l" t="t" r="r" b="b"/>
              <a:pathLst>
                <a:path w="164523" h="71989">
                  <a:moveTo>
                    <a:pt x="164523" y="35926"/>
                  </a:moveTo>
                  <a:lnTo>
                    <a:pt x="134301" y="63865"/>
                  </a:lnTo>
                  <a:lnTo>
                    <a:pt x="83670" y="71989"/>
                  </a:lnTo>
                  <a:lnTo>
                    <a:pt x="64728" y="71085"/>
                  </a:lnTo>
                  <a:lnTo>
                    <a:pt x="19277" y="59104"/>
                  </a:lnTo>
                  <a:lnTo>
                    <a:pt x="0" y="37414"/>
                  </a:lnTo>
                  <a:lnTo>
                    <a:pt x="2074" y="28780"/>
                  </a:lnTo>
                  <a:lnTo>
                    <a:pt x="44616" y="3995"/>
                  </a:lnTo>
                  <a:lnTo>
                    <a:pt x="79868" y="0"/>
                  </a:lnTo>
                  <a:lnTo>
                    <a:pt x="98982" y="884"/>
                  </a:lnTo>
                  <a:lnTo>
                    <a:pt x="144697" y="12650"/>
                  </a:lnTo>
                  <a:lnTo>
                    <a:pt x="164523" y="35926"/>
                  </a:lnTo>
                  <a:close/>
                </a:path>
              </a:pathLst>
            </a:custGeom>
            <a:ln w="9144">
              <a:solidFill>
                <a:srgbClr val="00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2653283" y="3832225"/>
              <a:ext cx="164592" cy="252089"/>
            </a:xfrm>
            <a:custGeom>
              <a:avLst/>
              <a:gdLst/>
              <a:ahLst/>
              <a:cxnLst/>
              <a:rect l="l" t="t" r="r" b="b"/>
              <a:pathLst>
                <a:path w="164592" h="252089">
                  <a:moveTo>
                    <a:pt x="164592" y="0"/>
                  </a:moveTo>
                  <a:lnTo>
                    <a:pt x="164592" y="216026"/>
                  </a:lnTo>
                  <a:lnTo>
                    <a:pt x="162464" y="224218"/>
                  </a:lnTo>
                  <a:lnTo>
                    <a:pt x="119360" y="248243"/>
                  </a:lnTo>
                  <a:lnTo>
                    <a:pt x="83739" y="252089"/>
                  </a:lnTo>
                  <a:lnTo>
                    <a:pt x="64796" y="251186"/>
                  </a:lnTo>
                  <a:lnTo>
                    <a:pt x="19345" y="239205"/>
                  </a:lnTo>
                  <a:lnTo>
                    <a:pt x="68" y="217514"/>
                  </a:lnTo>
                  <a:lnTo>
                    <a:pt x="0" y="0"/>
                  </a:lnTo>
                </a:path>
              </a:pathLst>
            </a:custGeom>
            <a:ln w="9144">
              <a:solidFill>
                <a:srgbClr val="00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1885188" y="3941064"/>
              <a:ext cx="768095" cy="0"/>
            </a:xfrm>
            <a:custGeom>
              <a:avLst/>
              <a:gdLst/>
              <a:ahLst/>
              <a:cxnLst/>
              <a:rect l="l" t="t" r="r" b="b"/>
              <a:pathLst>
                <a:path w="768095">
                  <a:moveTo>
                    <a:pt x="768095" y="0"/>
                  </a:moveTo>
                  <a:lnTo>
                    <a:pt x="0" y="0"/>
                  </a:lnTo>
                </a:path>
              </a:pathLst>
            </a:custGeom>
            <a:ln w="9144">
              <a:solidFill>
                <a:srgbClr val="00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1885188" y="3941064"/>
              <a:ext cx="0" cy="864108"/>
            </a:xfrm>
            <a:custGeom>
              <a:avLst/>
              <a:gdLst/>
              <a:ahLst/>
              <a:cxnLst/>
              <a:rect l="l" t="t" r="r" b="b"/>
              <a:pathLst>
                <a:path h="864108">
                  <a:moveTo>
                    <a:pt x="0" y="0"/>
                  </a:moveTo>
                  <a:lnTo>
                    <a:pt x="0" y="864108"/>
                  </a:lnTo>
                </a:path>
              </a:pathLst>
            </a:custGeom>
            <a:ln w="9144">
              <a:solidFill>
                <a:srgbClr val="00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1389888" y="4733925"/>
              <a:ext cx="987551" cy="1176147"/>
            </a:xfrm>
            <a:custGeom>
              <a:avLst/>
              <a:gdLst/>
              <a:ahLst/>
              <a:cxnLst/>
              <a:rect l="l" t="t" r="r" b="b"/>
              <a:pathLst>
                <a:path w="987551" h="1176147">
                  <a:moveTo>
                    <a:pt x="0" y="0"/>
                  </a:moveTo>
                  <a:lnTo>
                    <a:pt x="0" y="1008075"/>
                  </a:lnTo>
                  <a:lnTo>
                    <a:pt x="1637" y="1021859"/>
                  </a:lnTo>
                  <a:lnTo>
                    <a:pt x="25176" y="1061199"/>
                  </a:lnTo>
                  <a:lnTo>
                    <a:pt x="55121" y="1085314"/>
                  </a:lnTo>
                  <a:lnTo>
                    <a:pt x="95280" y="1107336"/>
                  </a:lnTo>
                  <a:lnTo>
                    <a:pt x="144637" y="1126920"/>
                  </a:lnTo>
                  <a:lnTo>
                    <a:pt x="202173" y="1143719"/>
                  </a:lnTo>
                  <a:lnTo>
                    <a:pt x="266873" y="1157387"/>
                  </a:lnTo>
                  <a:lnTo>
                    <a:pt x="337718" y="1167578"/>
                  </a:lnTo>
                  <a:lnTo>
                    <a:pt x="413691" y="1173947"/>
                  </a:lnTo>
                  <a:lnTo>
                    <a:pt x="453283" y="1175589"/>
                  </a:lnTo>
                  <a:lnTo>
                    <a:pt x="493775" y="1176147"/>
                  </a:lnTo>
                  <a:lnTo>
                    <a:pt x="534268" y="1175589"/>
                  </a:lnTo>
                  <a:lnTo>
                    <a:pt x="573860" y="1173947"/>
                  </a:lnTo>
                  <a:lnTo>
                    <a:pt x="612424" y="1171262"/>
                  </a:lnTo>
                  <a:lnTo>
                    <a:pt x="685960" y="1162939"/>
                  </a:lnTo>
                  <a:lnTo>
                    <a:pt x="753860" y="1150966"/>
                  </a:lnTo>
                  <a:lnTo>
                    <a:pt x="815105" y="1135689"/>
                  </a:lnTo>
                  <a:lnTo>
                    <a:pt x="868679" y="1117454"/>
                  </a:lnTo>
                  <a:lnTo>
                    <a:pt x="913564" y="1096608"/>
                  </a:lnTo>
                  <a:lnTo>
                    <a:pt x="948743" y="1073496"/>
                  </a:lnTo>
                  <a:lnTo>
                    <a:pt x="981088" y="1035337"/>
                  </a:lnTo>
                  <a:lnTo>
                    <a:pt x="987551" y="1008075"/>
                  </a:lnTo>
                  <a:lnTo>
                    <a:pt x="987551" y="168148"/>
                  </a:lnTo>
                  <a:lnTo>
                    <a:pt x="493775" y="168148"/>
                  </a:lnTo>
                  <a:lnTo>
                    <a:pt x="453283" y="167590"/>
                  </a:lnTo>
                  <a:lnTo>
                    <a:pt x="413691" y="165946"/>
                  </a:lnTo>
                  <a:lnTo>
                    <a:pt x="375127" y="163259"/>
                  </a:lnTo>
                  <a:lnTo>
                    <a:pt x="301591" y="154930"/>
                  </a:lnTo>
                  <a:lnTo>
                    <a:pt x="233691" y="142948"/>
                  </a:lnTo>
                  <a:lnTo>
                    <a:pt x="172446" y="127662"/>
                  </a:lnTo>
                  <a:lnTo>
                    <a:pt x="118872" y="109417"/>
                  </a:lnTo>
                  <a:lnTo>
                    <a:pt x="73987" y="88560"/>
                  </a:lnTo>
                  <a:lnTo>
                    <a:pt x="38808" y="65438"/>
                  </a:lnTo>
                  <a:lnTo>
                    <a:pt x="6463" y="27267"/>
                  </a:lnTo>
                  <a:lnTo>
                    <a:pt x="1637" y="13786"/>
                  </a:lnTo>
                  <a:lnTo>
                    <a:pt x="0" y="0"/>
                  </a:lnTo>
                  <a:close/>
                </a:path>
                <a:path w="987551" h="1176147">
                  <a:moveTo>
                    <a:pt x="987551" y="0"/>
                  </a:moveTo>
                  <a:lnTo>
                    <a:pt x="973199" y="40398"/>
                  </a:lnTo>
                  <a:lnTo>
                    <a:pt x="932430" y="77261"/>
                  </a:lnTo>
                  <a:lnTo>
                    <a:pt x="892271" y="99293"/>
                  </a:lnTo>
                  <a:lnTo>
                    <a:pt x="842914" y="118887"/>
                  </a:lnTo>
                  <a:lnTo>
                    <a:pt x="785378" y="135696"/>
                  </a:lnTo>
                  <a:lnTo>
                    <a:pt x="720678" y="149374"/>
                  </a:lnTo>
                  <a:lnTo>
                    <a:pt x="649833" y="159572"/>
                  </a:lnTo>
                  <a:lnTo>
                    <a:pt x="573860" y="165946"/>
                  </a:lnTo>
                  <a:lnTo>
                    <a:pt x="534268" y="167590"/>
                  </a:lnTo>
                  <a:lnTo>
                    <a:pt x="493775" y="168148"/>
                  </a:lnTo>
                  <a:lnTo>
                    <a:pt x="987551" y="168148"/>
                  </a:lnTo>
                  <a:lnTo>
                    <a:pt x="987551" y="0"/>
                  </a:lnTo>
                  <a:close/>
                </a:path>
              </a:pathLst>
            </a:custGeom>
            <a:solidFill>
              <a:srgbClr val="61ABFB"/>
            </a:solidFill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1389888" y="4565903"/>
              <a:ext cx="987551" cy="336169"/>
            </a:xfrm>
            <a:custGeom>
              <a:avLst/>
              <a:gdLst/>
              <a:ahLst/>
              <a:cxnLst/>
              <a:rect l="l" t="t" r="r" b="b"/>
              <a:pathLst>
                <a:path w="987551" h="336169">
                  <a:moveTo>
                    <a:pt x="493775" y="0"/>
                  </a:moveTo>
                  <a:lnTo>
                    <a:pt x="453283" y="557"/>
                  </a:lnTo>
                  <a:lnTo>
                    <a:pt x="413691" y="2201"/>
                  </a:lnTo>
                  <a:lnTo>
                    <a:pt x="375127" y="4888"/>
                  </a:lnTo>
                  <a:lnTo>
                    <a:pt x="301591" y="13215"/>
                  </a:lnTo>
                  <a:lnTo>
                    <a:pt x="233691" y="25193"/>
                  </a:lnTo>
                  <a:lnTo>
                    <a:pt x="172446" y="40474"/>
                  </a:lnTo>
                  <a:lnTo>
                    <a:pt x="118872" y="58709"/>
                  </a:lnTo>
                  <a:lnTo>
                    <a:pt x="73987" y="79552"/>
                  </a:lnTo>
                  <a:lnTo>
                    <a:pt x="38808" y="102655"/>
                  </a:lnTo>
                  <a:lnTo>
                    <a:pt x="6463" y="140787"/>
                  </a:lnTo>
                  <a:lnTo>
                    <a:pt x="0" y="168021"/>
                  </a:lnTo>
                  <a:lnTo>
                    <a:pt x="1637" y="181807"/>
                  </a:lnTo>
                  <a:lnTo>
                    <a:pt x="25176" y="221157"/>
                  </a:lnTo>
                  <a:lnTo>
                    <a:pt x="55121" y="245282"/>
                  </a:lnTo>
                  <a:lnTo>
                    <a:pt x="95280" y="267314"/>
                  </a:lnTo>
                  <a:lnTo>
                    <a:pt x="144637" y="286908"/>
                  </a:lnTo>
                  <a:lnTo>
                    <a:pt x="202173" y="303717"/>
                  </a:lnTo>
                  <a:lnTo>
                    <a:pt x="266873" y="317395"/>
                  </a:lnTo>
                  <a:lnTo>
                    <a:pt x="337718" y="327593"/>
                  </a:lnTo>
                  <a:lnTo>
                    <a:pt x="413691" y="333967"/>
                  </a:lnTo>
                  <a:lnTo>
                    <a:pt x="453283" y="335611"/>
                  </a:lnTo>
                  <a:lnTo>
                    <a:pt x="493775" y="336169"/>
                  </a:lnTo>
                  <a:lnTo>
                    <a:pt x="534268" y="335611"/>
                  </a:lnTo>
                  <a:lnTo>
                    <a:pt x="573860" y="333967"/>
                  </a:lnTo>
                  <a:lnTo>
                    <a:pt x="612424" y="331280"/>
                  </a:lnTo>
                  <a:lnTo>
                    <a:pt x="685960" y="322951"/>
                  </a:lnTo>
                  <a:lnTo>
                    <a:pt x="753860" y="310969"/>
                  </a:lnTo>
                  <a:lnTo>
                    <a:pt x="815105" y="295683"/>
                  </a:lnTo>
                  <a:lnTo>
                    <a:pt x="868679" y="277438"/>
                  </a:lnTo>
                  <a:lnTo>
                    <a:pt x="913564" y="256581"/>
                  </a:lnTo>
                  <a:lnTo>
                    <a:pt x="948743" y="233459"/>
                  </a:lnTo>
                  <a:lnTo>
                    <a:pt x="981088" y="195288"/>
                  </a:lnTo>
                  <a:lnTo>
                    <a:pt x="987551" y="168021"/>
                  </a:lnTo>
                  <a:lnTo>
                    <a:pt x="985914" y="154252"/>
                  </a:lnTo>
                  <a:lnTo>
                    <a:pt x="962375" y="114946"/>
                  </a:lnTo>
                  <a:lnTo>
                    <a:pt x="932430" y="90843"/>
                  </a:lnTo>
                  <a:lnTo>
                    <a:pt x="892271" y="68826"/>
                  </a:lnTo>
                  <a:lnTo>
                    <a:pt x="842914" y="49244"/>
                  </a:lnTo>
                  <a:lnTo>
                    <a:pt x="785378" y="32442"/>
                  </a:lnTo>
                  <a:lnTo>
                    <a:pt x="720678" y="18770"/>
                  </a:lnTo>
                  <a:lnTo>
                    <a:pt x="649833" y="8574"/>
                  </a:lnTo>
                  <a:lnTo>
                    <a:pt x="573860" y="2201"/>
                  </a:lnTo>
                  <a:lnTo>
                    <a:pt x="534268" y="557"/>
                  </a:lnTo>
                  <a:lnTo>
                    <a:pt x="493775" y="0"/>
                  </a:lnTo>
                  <a:close/>
                </a:path>
              </a:pathLst>
            </a:custGeom>
            <a:solidFill>
              <a:srgbClr val="A0CDFC"/>
            </a:solidFill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1389888" y="4565903"/>
              <a:ext cx="987551" cy="336169"/>
            </a:xfrm>
            <a:custGeom>
              <a:avLst/>
              <a:gdLst/>
              <a:ahLst/>
              <a:cxnLst/>
              <a:rect l="l" t="t" r="r" b="b"/>
              <a:pathLst>
                <a:path w="987551" h="336169">
                  <a:moveTo>
                    <a:pt x="987551" y="168021"/>
                  </a:moveTo>
                  <a:lnTo>
                    <a:pt x="973199" y="208419"/>
                  </a:lnTo>
                  <a:lnTo>
                    <a:pt x="932430" y="245282"/>
                  </a:lnTo>
                  <a:lnTo>
                    <a:pt x="892271" y="267314"/>
                  </a:lnTo>
                  <a:lnTo>
                    <a:pt x="842914" y="286908"/>
                  </a:lnTo>
                  <a:lnTo>
                    <a:pt x="785378" y="303717"/>
                  </a:lnTo>
                  <a:lnTo>
                    <a:pt x="720678" y="317395"/>
                  </a:lnTo>
                  <a:lnTo>
                    <a:pt x="649833" y="327593"/>
                  </a:lnTo>
                  <a:lnTo>
                    <a:pt x="573860" y="333967"/>
                  </a:lnTo>
                  <a:lnTo>
                    <a:pt x="534268" y="335611"/>
                  </a:lnTo>
                  <a:lnTo>
                    <a:pt x="493775" y="336169"/>
                  </a:lnTo>
                  <a:lnTo>
                    <a:pt x="453283" y="335611"/>
                  </a:lnTo>
                  <a:lnTo>
                    <a:pt x="413691" y="333967"/>
                  </a:lnTo>
                  <a:lnTo>
                    <a:pt x="375127" y="331280"/>
                  </a:lnTo>
                  <a:lnTo>
                    <a:pt x="301591" y="322951"/>
                  </a:lnTo>
                  <a:lnTo>
                    <a:pt x="233691" y="310969"/>
                  </a:lnTo>
                  <a:lnTo>
                    <a:pt x="172446" y="295683"/>
                  </a:lnTo>
                  <a:lnTo>
                    <a:pt x="118872" y="277438"/>
                  </a:lnTo>
                  <a:lnTo>
                    <a:pt x="73987" y="256581"/>
                  </a:lnTo>
                  <a:lnTo>
                    <a:pt x="38808" y="233459"/>
                  </a:lnTo>
                  <a:lnTo>
                    <a:pt x="6463" y="195288"/>
                  </a:lnTo>
                  <a:lnTo>
                    <a:pt x="0" y="168021"/>
                  </a:lnTo>
                  <a:lnTo>
                    <a:pt x="1637" y="154252"/>
                  </a:lnTo>
                  <a:lnTo>
                    <a:pt x="25176" y="114946"/>
                  </a:lnTo>
                  <a:lnTo>
                    <a:pt x="55121" y="90843"/>
                  </a:lnTo>
                  <a:lnTo>
                    <a:pt x="95280" y="68826"/>
                  </a:lnTo>
                  <a:lnTo>
                    <a:pt x="144637" y="49244"/>
                  </a:lnTo>
                  <a:lnTo>
                    <a:pt x="202173" y="32442"/>
                  </a:lnTo>
                  <a:lnTo>
                    <a:pt x="266873" y="18770"/>
                  </a:lnTo>
                  <a:lnTo>
                    <a:pt x="337718" y="8574"/>
                  </a:lnTo>
                  <a:lnTo>
                    <a:pt x="413691" y="2201"/>
                  </a:lnTo>
                  <a:lnTo>
                    <a:pt x="453283" y="557"/>
                  </a:lnTo>
                  <a:lnTo>
                    <a:pt x="493775" y="0"/>
                  </a:lnTo>
                  <a:lnTo>
                    <a:pt x="534268" y="557"/>
                  </a:lnTo>
                  <a:lnTo>
                    <a:pt x="573860" y="2201"/>
                  </a:lnTo>
                  <a:lnTo>
                    <a:pt x="612424" y="4888"/>
                  </a:lnTo>
                  <a:lnTo>
                    <a:pt x="685960" y="13215"/>
                  </a:lnTo>
                  <a:lnTo>
                    <a:pt x="753860" y="25193"/>
                  </a:lnTo>
                  <a:lnTo>
                    <a:pt x="815105" y="40474"/>
                  </a:lnTo>
                  <a:lnTo>
                    <a:pt x="868679" y="58709"/>
                  </a:lnTo>
                  <a:lnTo>
                    <a:pt x="913564" y="79552"/>
                  </a:lnTo>
                  <a:lnTo>
                    <a:pt x="948743" y="102655"/>
                  </a:lnTo>
                  <a:lnTo>
                    <a:pt x="981088" y="140787"/>
                  </a:lnTo>
                  <a:lnTo>
                    <a:pt x="987551" y="168021"/>
                  </a:lnTo>
                  <a:close/>
                </a:path>
              </a:pathLst>
            </a:custGeom>
            <a:ln w="9144">
              <a:solidFill>
                <a:srgbClr val="00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1389888" y="4733925"/>
              <a:ext cx="987551" cy="1176147"/>
            </a:xfrm>
            <a:custGeom>
              <a:avLst/>
              <a:gdLst/>
              <a:ahLst/>
              <a:cxnLst/>
              <a:rect l="l" t="t" r="r" b="b"/>
              <a:pathLst>
                <a:path w="987551" h="1176147">
                  <a:moveTo>
                    <a:pt x="987551" y="0"/>
                  </a:moveTo>
                  <a:lnTo>
                    <a:pt x="987551" y="1008075"/>
                  </a:lnTo>
                  <a:lnTo>
                    <a:pt x="985914" y="1021859"/>
                  </a:lnTo>
                  <a:lnTo>
                    <a:pt x="962375" y="1061199"/>
                  </a:lnTo>
                  <a:lnTo>
                    <a:pt x="932430" y="1085314"/>
                  </a:lnTo>
                  <a:lnTo>
                    <a:pt x="892271" y="1107336"/>
                  </a:lnTo>
                  <a:lnTo>
                    <a:pt x="842914" y="1126920"/>
                  </a:lnTo>
                  <a:lnTo>
                    <a:pt x="785378" y="1143719"/>
                  </a:lnTo>
                  <a:lnTo>
                    <a:pt x="720678" y="1157387"/>
                  </a:lnTo>
                  <a:lnTo>
                    <a:pt x="649833" y="1167578"/>
                  </a:lnTo>
                  <a:lnTo>
                    <a:pt x="573860" y="1173947"/>
                  </a:lnTo>
                  <a:lnTo>
                    <a:pt x="534268" y="1175589"/>
                  </a:lnTo>
                  <a:lnTo>
                    <a:pt x="493775" y="1176147"/>
                  </a:lnTo>
                  <a:lnTo>
                    <a:pt x="453283" y="1175589"/>
                  </a:lnTo>
                  <a:lnTo>
                    <a:pt x="413691" y="1173947"/>
                  </a:lnTo>
                  <a:lnTo>
                    <a:pt x="375127" y="1171262"/>
                  </a:lnTo>
                  <a:lnTo>
                    <a:pt x="301591" y="1162939"/>
                  </a:lnTo>
                  <a:lnTo>
                    <a:pt x="233691" y="1150966"/>
                  </a:lnTo>
                  <a:lnTo>
                    <a:pt x="172446" y="1135689"/>
                  </a:lnTo>
                  <a:lnTo>
                    <a:pt x="118872" y="1117454"/>
                  </a:lnTo>
                  <a:lnTo>
                    <a:pt x="73987" y="1096608"/>
                  </a:lnTo>
                  <a:lnTo>
                    <a:pt x="38808" y="1073496"/>
                  </a:lnTo>
                  <a:lnTo>
                    <a:pt x="6463" y="1035337"/>
                  </a:lnTo>
                  <a:lnTo>
                    <a:pt x="0" y="1008075"/>
                  </a:lnTo>
                  <a:lnTo>
                    <a:pt x="0" y="0"/>
                  </a:lnTo>
                </a:path>
              </a:pathLst>
            </a:custGeom>
            <a:ln w="9143">
              <a:solidFill>
                <a:srgbClr val="00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28" name="object 28"/>
            <p:cNvSpPr txBox="1"/>
            <p:nvPr/>
          </p:nvSpPr>
          <p:spPr>
            <a:xfrm>
              <a:off x="1587500" y="5074158"/>
              <a:ext cx="593725" cy="254635"/>
            </a:xfrm>
            <a:prstGeom prst="rect">
              <a:avLst/>
            </a:prstGeom>
          </p:spPr>
          <p:txBody>
            <a:bodyPr vert="horz" wrap="square" lIns="0" tIns="0" rIns="0" bIns="0" rtlCol="0">
              <a:noAutofit/>
            </a:bodyPr>
            <a:lstStyle/>
            <a:p>
              <a:pPr marL="12700">
                <a:lnSpc>
                  <a:spcPct val="100000"/>
                </a:lnSpc>
              </a:pPr>
              <a:r>
                <a:rPr sz="1600" spc="-70" dirty="0" smtClean="0">
                  <a:solidFill>
                    <a:srgbClr val="EBDDC3"/>
                  </a:solidFill>
                  <a:latin typeface="Arial"/>
                  <a:cs typeface="Arial"/>
                </a:rPr>
                <a:t>W</a:t>
              </a:r>
              <a:r>
                <a:rPr sz="1600" spc="-10" dirty="0" smtClean="0">
                  <a:solidFill>
                    <a:srgbClr val="EBDDC3"/>
                  </a:solidFill>
                  <a:latin typeface="Arial"/>
                  <a:cs typeface="Arial"/>
                </a:rPr>
                <a:t>aste</a:t>
              </a:r>
              <a:endParaRPr sz="1600">
                <a:latin typeface="Arial"/>
                <a:cs typeface="Arial"/>
              </a:endParaRPr>
            </a:p>
          </p:txBody>
        </p:sp>
        <p:sp>
          <p:nvSpPr>
            <p:cNvPr id="29" name="object 29"/>
            <p:cNvSpPr txBox="1"/>
            <p:nvPr/>
          </p:nvSpPr>
          <p:spPr>
            <a:xfrm>
              <a:off x="1657604" y="5317997"/>
              <a:ext cx="452755" cy="254635"/>
            </a:xfrm>
            <a:prstGeom prst="rect">
              <a:avLst/>
            </a:prstGeom>
          </p:spPr>
          <p:txBody>
            <a:bodyPr vert="horz" wrap="square" lIns="0" tIns="0" rIns="0" bIns="0" rtlCol="0">
              <a:noAutofit/>
            </a:bodyPr>
            <a:lstStyle/>
            <a:p>
              <a:pPr marL="12700">
                <a:lnSpc>
                  <a:spcPct val="100000"/>
                </a:lnSpc>
              </a:pPr>
              <a:r>
                <a:rPr sz="1600" spc="-195" dirty="0" smtClean="0">
                  <a:solidFill>
                    <a:srgbClr val="EBDDC3"/>
                  </a:solidFill>
                  <a:latin typeface="Arial"/>
                  <a:cs typeface="Arial"/>
                </a:rPr>
                <a:t>T</a:t>
              </a:r>
              <a:r>
                <a:rPr sz="1600" spc="-10" dirty="0" smtClean="0">
                  <a:solidFill>
                    <a:srgbClr val="EBDDC3"/>
                  </a:solidFill>
                  <a:latin typeface="Arial"/>
                  <a:cs typeface="Arial"/>
                </a:rPr>
                <a:t>ank</a:t>
              </a:r>
              <a:endParaRPr sz="1600">
                <a:latin typeface="Arial"/>
                <a:cs typeface="Arial"/>
              </a:endParaRPr>
            </a:p>
          </p:txBody>
        </p:sp>
        <p:sp>
          <p:nvSpPr>
            <p:cNvPr id="30" name="object 30"/>
            <p:cNvSpPr/>
            <p:nvPr/>
          </p:nvSpPr>
          <p:spPr>
            <a:xfrm>
              <a:off x="2157983" y="4468367"/>
              <a:ext cx="0" cy="288036"/>
            </a:xfrm>
            <a:custGeom>
              <a:avLst/>
              <a:gdLst/>
              <a:ahLst/>
              <a:cxnLst/>
              <a:rect l="l" t="t" r="r" b="b"/>
              <a:pathLst>
                <a:path h="288036">
                  <a:moveTo>
                    <a:pt x="0" y="288035"/>
                  </a:moveTo>
                  <a:lnTo>
                    <a:pt x="0" y="0"/>
                  </a:lnTo>
                </a:path>
              </a:pathLst>
            </a:custGeom>
            <a:ln w="9144">
              <a:solidFill>
                <a:srgbClr val="00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2157983" y="4468367"/>
              <a:ext cx="440436" cy="0"/>
            </a:xfrm>
            <a:custGeom>
              <a:avLst/>
              <a:gdLst/>
              <a:ahLst/>
              <a:cxnLst/>
              <a:rect l="l" t="t" r="r" b="b"/>
              <a:pathLst>
                <a:path w="440436">
                  <a:moveTo>
                    <a:pt x="0" y="0"/>
                  </a:moveTo>
                  <a:lnTo>
                    <a:pt x="440436" y="0"/>
                  </a:lnTo>
                </a:path>
              </a:pathLst>
            </a:custGeom>
            <a:ln w="9144">
              <a:solidFill>
                <a:srgbClr val="00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2598420" y="4468367"/>
              <a:ext cx="0" cy="1586483"/>
            </a:xfrm>
            <a:custGeom>
              <a:avLst/>
              <a:gdLst/>
              <a:ahLst/>
              <a:cxnLst/>
              <a:rect l="l" t="t" r="r" b="b"/>
              <a:pathLst>
                <a:path h="1586483">
                  <a:moveTo>
                    <a:pt x="0" y="0"/>
                  </a:moveTo>
                  <a:lnTo>
                    <a:pt x="0" y="1586483"/>
                  </a:lnTo>
                </a:path>
              </a:pathLst>
            </a:custGeom>
            <a:ln w="9144">
              <a:solidFill>
                <a:srgbClr val="00000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33" name="object 33"/>
            <p:cNvSpPr txBox="1"/>
            <p:nvPr/>
          </p:nvSpPr>
          <p:spPr>
            <a:xfrm>
              <a:off x="5531358" y="6112561"/>
              <a:ext cx="1280160" cy="254635"/>
            </a:xfrm>
            <a:prstGeom prst="rect">
              <a:avLst/>
            </a:prstGeom>
          </p:spPr>
          <p:txBody>
            <a:bodyPr vert="horz" wrap="square" lIns="0" tIns="0" rIns="0" bIns="0" rtlCol="0">
              <a:noAutofit/>
            </a:bodyPr>
            <a:lstStyle/>
            <a:p>
              <a:pPr marL="12700">
                <a:lnSpc>
                  <a:spcPct val="100000"/>
                </a:lnSpc>
              </a:pPr>
              <a:r>
                <a:rPr sz="1600" spc="-10" dirty="0" smtClean="0">
                  <a:latin typeface="Arial"/>
                  <a:cs typeface="Arial"/>
                </a:rPr>
                <a:t>L</a:t>
              </a:r>
              <a:r>
                <a:rPr sz="1600" spc="0" dirty="0" smtClean="0">
                  <a:latin typeface="Arial"/>
                  <a:cs typeface="Arial"/>
                </a:rPr>
                <a:t>i</a:t>
              </a:r>
              <a:r>
                <a:rPr sz="1600" spc="-10" dirty="0" smtClean="0">
                  <a:latin typeface="Arial"/>
                  <a:cs typeface="Arial"/>
                </a:rPr>
                <a:t>ne Pre</a:t>
              </a:r>
              <a:r>
                <a:rPr sz="1600" spc="-5" dirty="0" smtClean="0">
                  <a:latin typeface="Arial"/>
                  <a:cs typeface="Arial"/>
                </a:rPr>
                <a:t>ss</a:t>
              </a:r>
              <a:r>
                <a:rPr sz="1600" spc="-10" dirty="0" smtClean="0">
                  <a:latin typeface="Arial"/>
                  <a:cs typeface="Arial"/>
                </a:rPr>
                <a:t>ure</a:t>
              </a:r>
              <a:endParaRPr sz="1600">
                <a:latin typeface="Arial"/>
                <a:cs typeface="Arial"/>
              </a:endParaRPr>
            </a:p>
          </p:txBody>
        </p:sp>
        <p:sp>
          <p:nvSpPr>
            <p:cNvPr id="34" name="object 34"/>
            <p:cNvSpPr txBox="1"/>
            <p:nvPr/>
          </p:nvSpPr>
          <p:spPr>
            <a:xfrm>
              <a:off x="2241042" y="6096406"/>
              <a:ext cx="755015" cy="254635"/>
            </a:xfrm>
            <a:prstGeom prst="rect">
              <a:avLst/>
            </a:prstGeom>
          </p:spPr>
          <p:txBody>
            <a:bodyPr vert="horz" wrap="square" lIns="0" tIns="0" rIns="0" bIns="0" rtlCol="0">
              <a:noAutofit/>
            </a:bodyPr>
            <a:lstStyle/>
            <a:p>
              <a:pPr marL="12700">
                <a:lnSpc>
                  <a:spcPct val="100000"/>
                </a:lnSpc>
              </a:pPr>
              <a:r>
                <a:rPr sz="1600" spc="-135" dirty="0" smtClean="0">
                  <a:latin typeface="Arial"/>
                  <a:cs typeface="Arial"/>
                </a:rPr>
                <a:t>V</a:t>
              </a:r>
              <a:r>
                <a:rPr sz="1600" spc="-10" dirty="0" smtClean="0">
                  <a:latin typeface="Arial"/>
                  <a:cs typeface="Arial"/>
                </a:rPr>
                <a:t>acuum</a:t>
              </a:r>
              <a:endParaRPr sz="1600">
                <a:latin typeface="Arial"/>
                <a:cs typeface="Arial"/>
              </a:endParaRPr>
            </a:p>
          </p:txBody>
        </p:sp>
        <p:sp>
          <p:nvSpPr>
            <p:cNvPr id="35" name="object 35"/>
            <p:cNvSpPr txBox="1"/>
            <p:nvPr/>
          </p:nvSpPr>
          <p:spPr>
            <a:xfrm>
              <a:off x="6416166" y="4280418"/>
              <a:ext cx="890269" cy="742950"/>
            </a:xfrm>
            <a:prstGeom prst="rect">
              <a:avLst/>
            </a:prstGeom>
          </p:spPr>
          <p:txBody>
            <a:bodyPr vert="horz" wrap="square" lIns="0" tIns="0" rIns="0" bIns="0" rtlCol="0">
              <a:noAutofit/>
            </a:bodyPr>
            <a:lstStyle/>
            <a:p>
              <a:pPr marL="12700" marR="12700">
                <a:lnSpc>
                  <a:spcPct val="100099"/>
                </a:lnSpc>
              </a:pPr>
              <a:r>
                <a:rPr sz="1600" spc="-10" dirty="0" smtClean="0">
                  <a:latin typeface="Arial"/>
                  <a:cs typeface="Arial"/>
                </a:rPr>
                <a:t>Sample Pressu</a:t>
              </a:r>
              <a:r>
                <a:rPr sz="1600" spc="-15" dirty="0" smtClean="0">
                  <a:latin typeface="Arial"/>
                  <a:cs typeface="Arial"/>
                </a:rPr>
                <a:t>r</a:t>
              </a:r>
              <a:r>
                <a:rPr sz="1600" spc="-10" dirty="0" smtClean="0">
                  <a:latin typeface="Arial"/>
                  <a:cs typeface="Arial"/>
                </a:rPr>
                <a:t>e</a:t>
              </a:r>
              <a:r>
                <a:rPr sz="1600" spc="-5" dirty="0" smtClean="0">
                  <a:latin typeface="Arial"/>
                  <a:cs typeface="Arial"/>
                </a:rPr>
                <a:t> </a:t>
              </a:r>
              <a:r>
                <a:rPr sz="1600" spc="-10" dirty="0" smtClean="0">
                  <a:solidFill>
                    <a:srgbClr val="81865A"/>
                  </a:solidFill>
                  <a:latin typeface="Arial"/>
                  <a:cs typeface="Arial"/>
                </a:rPr>
                <a:t>(</a:t>
              </a:r>
              <a:r>
                <a:rPr sz="1600" spc="-135" dirty="0" smtClean="0">
                  <a:solidFill>
                    <a:srgbClr val="81865A"/>
                  </a:solidFill>
                  <a:latin typeface="Arial"/>
                  <a:cs typeface="Arial"/>
                </a:rPr>
                <a:t>V</a:t>
              </a:r>
              <a:r>
                <a:rPr sz="1600" spc="-10" dirty="0" smtClean="0">
                  <a:solidFill>
                    <a:srgbClr val="81865A"/>
                  </a:solidFill>
                  <a:latin typeface="Arial"/>
                  <a:cs typeface="Arial"/>
                </a:rPr>
                <a:t>ariab</a:t>
              </a:r>
              <a:r>
                <a:rPr sz="1600" spc="0" dirty="0" smtClean="0">
                  <a:solidFill>
                    <a:srgbClr val="81865A"/>
                  </a:solidFill>
                  <a:latin typeface="Arial"/>
                  <a:cs typeface="Arial"/>
                </a:rPr>
                <a:t>l</a:t>
              </a:r>
              <a:r>
                <a:rPr sz="1600" spc="-10" dirty="0" smtClean="0">
                  <a:solidFill>
                    <a:srgbClr val="81865A"/>
                  </a:solidFill>
                  <a:latin typeface="Arial"/>
                  <a:cs typeface="Arial"/>
                </a:rPr>
                <a:t>e)</a:t>
              </a:r>
              <a:endParaRPr sz="1600">
                <a:latin typeface="Arial"/>
                <a:cs typeface="Arial"/>
              </a:endParaRPr>
            </a:p>
          </p:txBody>
        </p:sp>
        <p:sp>
          <p:nvSpPr>
            <p:cNvPr id="36" name="object 36"/>
            <p:cNvSpPr txBox="1"/>
            <p:nvPr/>
          </p:nvSpPr>
          <p:spPr>
            <a:xfrm>
              <a:off x="4378833" y="4601336"/>
              <a:ext cx="972185" cy="742315"/>
            </a:xfrm>
            <a:prstGeom prst="rect">
              <a:avLst/>
            </a:prstGeom>
          </p:spPr>
          <p:txBody>
            <a:bodyPr vert="horz" wrap="square" lIns="0" tIns="0" rIns="0" bIns="0" rtlCol="0">
              <a:noAutofit/>
            </a:bodyPr>
            <a:lstStyle/>
            <a:p>
              <a:pPr marL="12700" marR="12700">
                <a:lnSpc>
                  <a:spcPct val="100000"/>
                </a:lnSpc>
              </a:pPr>
              <a:r>
                <a:rPr sz="1600" spc="-10" dirty="0" smtClean="0">
                  <a:latin typeface="Arial"/>
                  <a:cs typeface="Arial"/>
                </a:rPr>
                <a:t>Sheath Pressure</a:t>
              </a:r>
              <a:r>
                <a:rPr sz="1600" spc="-5" dirty="0" smtClean="0">
                  <a:latin typeface="Arial"/>
                  <a:cs typeface="Arial"/>
                </a:rPr>
                <a:t> </a:t>
              </a:r>
              <a:r>
                <a:rPr sz="1600" spc="-10" dirty="0" smtClean="0">
                  <a:solidFill>
                    <a:srgbClr val="B98F2C"/>
                  </a:solidFill>
                  <a:latin typeface="Arial"/>
                  <a:cs typeface="Arial"/>
                </a:rPr>
                <a:t>(Constant)</a:t>
              </a:r>
              <a:endParaRPr sz="1600">
                <a:latin typeface="Arial"/>
                <a:cs typeface="Arial"/>
              </a:endParaRPr>
            </a:p>
          </p:txBody>
        </p:sp>
        <p:sp>
          <p:nvSpPr>
            <p:cNvPr id="37" name="object 37"/>
            <p:cNvSpPr/>
            <p:nvPr/>
          </p:nvSpPr>
          <p:spPr>
            <a:xfrm>
              <a:off x="2104644" y="3902964"/>
              <a:ext cx="329183" cy="76200"/>
            </a:xfrm>
            <a:custGeom>
              <a:avLst/>
              <a:gdLst/>
              <a:ahLst/>
              <a:cxnLst/>
              <a:rect l="l" t="t" r="r" b="b"/>
              <a:pathLst>
                <a:path w="329183" h="76200">
                  <a:moveTo>
                    <a:pt x="76200" y="0"/>
                  </a:moveTo>
                  <a:lnTo>
                    <a:pt x="0" y="38100"/>
                  </a:lnTo>
                  <a:lnTo>
                    <a:pt x="76200" y="76200"/>
                  </a:lnTo>
                  <a:lnTo>
                    <a:pt x="76200" y="44450"/>
                  </a:lnTo>
                  <a:lnTo>
                    <a:pt x="63500" y="44450"/>
                  </a:lnTo>
                  <a:lnTo>
                    <a:pt x="63500" y="31750"/>
                  </a:lnTo>
                  <a:lnTo>
                    <a:pt x="76200" y="31750"/>
                  </a:lnTo>
                  <a:lnTo>
                    <a:pt x="76200" y="0"/>
                  </a:lnTo>
                  <a:close/>
                </a:path>
                <a:path w="329183" h="76200">
                  <a:moveTo>
                    <a:pt x="76200" y="31750"/>
                  </a:moveTo>
                  <a:lnTo>
                    <a:pt x="63500" y="31750"/>
                  </a:lnTo>
                  <a:lnTo>
                    <a:pt x="63500" y="44450"/>
                  </a:lnTo>
                  <a:lnTo>
                    <a:pt x="76200" y="44450"/>
                  </a:lnTo>
                  <a:lnTo>
                    <a:pt x="76200" y="31750"/>
                  </a:lnTo>
                  <a:close/>
                </a:path>
                <a:path w="329183" h="76200">
                  <a:moveTo>
                    <a:pt x="329183" y="31750"/>
                  </a:moveTo>
                  <a:lnTo>
                    <a:pt x="76200" y="31750"/>
                  </a:lnTo>
                  <a:lnTo>
                    <a:pt x="76200" y="44450"/>
                  </a:lnTo>
                  <a:lnTo>
                    <a:pt x="329183" y="44450"/>
                  </a:lnTo>
                  <a:lnTo>
                    <a:pt x="329183" y="3175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2560320" y="5286755"/>
              <a:ext cx="76200" cy="431291"/>
            </a:xfrm>
            <a:custGeom>
              <a:avLst/>
              <a:gdLst/>
              <a:ahLst/>
              <a:cxnLst/>
              <a:rect l="l" t="t" r="r" b="b"/>
              <a:pathLst>
                <a:path w="76200" h="431291">
                  <a:moveTo>
                    <a:pt x="44450" y="63500"/>
                  </a:moveTo>
                  <a:lnTo>
                    <a:pt x="31750" y="63500"/>
                  </a:lnTo>
                  <a:lnTo>
                    <a:pt x="31750" y="431292"/>
                  </a:lnTo>
                  <a:lnTo>
                    <a:pt x="44450" y="431292"/>
                  </a:lnTo>
                  <a:lnTo>
                    <a:pt x="44450" y="63500"/>
                  </a:lnTo>
                  <a:close/>
                </a:path>
                <a:path w="76200" h="431291">
                  <a:moveTo>
                    <a:pt x="38100" y="0"/>
                  </a:moveTo>
                  <a:lnTo>
                    <a:pt x="0" y="76200"/>
                  </a:lnTo>
                  <a:lnTo>
                    <a:pt x="31750" y="76200"/>
                  </a:lnTo>
                  <a:lnTo>
                    <a:pt x="31750" y="63500"/>
                  </a:lnTo>
                  <a:lnTo>
                    <a:pt x="69850" y="63500"/>
                  </a:lnTo>
                  <a:lnTo>
                    <a:pt x="38100" y="0"/>
                  </a:lnTo>
                  <a:close/>
                </a:path>
                <a:path w="76200" h="431291">
                  <a:moveTo>
                    <a:pt x="69850" y="63500"/>
                  </a:moveTo>
                  <a:lnTo>
                    <a:pt x="44450" y="63500"/>
                  </a:lnTo>
                  <a:lnTo>
                    <a:pt x="44450" y="76200"/>
                  </a:lnTo>
                  <a:lnTo>
                    <a:pt x="76200" y="76200"/>
                  </a:lnTo>
                  <a:lnTo>
                    <a:pt x="69850" y="6350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39" name="object 39"/>
            <p:cNvSpPr txBox="1"/>
            <p:nvPr/>
          </p:nvSpPr>
          <p:spPr>
            <a:xfrm>
              <a:off x="6951980" y="3168141"/>
              <a:ext cx="714375" cy="499109"/>
            </a:xfrm>
            <a:prstGeom prst="rect">
              <a:avLst/>
            </a:prstGeom>
          </p:spPr>
          <p:txBody>
            <a:bodyPr vert="horz" wrap="square" lIns="0" tIns="0" rIns="0" bIns="0" rtlCol="0">
              <a:noAutofit/>
            </a:bodyPr>
            <a:lstStyle/>
            <a:p>
              <a:pPr marL="12700">
                <a:lnSpc>
                  <a:spcPct val="100000"/>
                </a:lnSpc>
              </a:pPr>
              <a:r>
                <a:rPr sz="1600" spc="-10" dirty="0" smtClean="0">
                  <a:latin typeface="Arial"/>
                  <a:cs typeface="Arial"/>
                </a:rPr>
                <a:t>Sample</a:t>
              </a:r>
              <a:endParaRPr sz="1600">
                <a:latin typeface="Arial"/>
                <a:cs typeface="Arial"/>
              </a:endParaRPr>
            </a:p>
            <a:p>
              <a:pPr marL="12700">
                <a:lnSpc>
                  <a:spcPct val="100000"/>
                </a:lnSpc>
              </a:pPr>
              <a:r>
                <a:rPr sz="1600" spc="-75" dirty="0" smtClean="0">
                  <a:latin typeface="Arial"/>
                  <a:cs typeface="Arial"/>
                </a:rPr>
                <a:t>T</a:t>
              </a:r>
              <a:r>
                <a:rPr sz="1600" spc="-10" dirty="0" smtClean="0">
                  <a:latin typeface="Arial"/>
                  <a:cs typeface="Arial"/>
                </a:rPr>
                <a:t>ube</a:t>
              </a:r>
              <a:endParaRPr sz="1600">
                <a:latin typeface="Arial"/>
                <a:cs typeface="Arial"/>
              </a:endParaRPr>
            </a:p>
          </p:txBody>
        </p:sp>
      </p:grp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274065" rIns="0" bIns="0" rtlCol="0">
            <a:noAutofit/>
          </a:bodyPr>
          <a:lstStyle/>
          <a:p>
            <a:pPr marL="339090">
              <a:lnSpc>
                <a:spcPct val="100000"/>
              </a:lnSpc>
            </a:pPr>
            <a:r>
              <a:rPr sz="4400" dirty="0" smtClean="0">
                <a:solidFill>
                  <a:srgbClr val="775F54"/>
                </a:solidFill>
                <a:latin typeface="Arial"/>
                <a:cs typeface="Arial"/>
              </a:rPr>
              <a:t>OPTICS</a:t>
            </a:r>
            <a:endParaRPr sz="44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40" y="1414541"/>
            <a:ext cx="7612380" cy="517461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332740" marR="12700" indent="-320675">
              <a:lnSpc>
                <a:spcPct val="120100"/>
              </a:lnSpc>
              <a:buClr>
                <a:srgbClr val="DD8046"/>
              </a:buClr>
              <a:buSzPct val="60416"/>
              <a:buFont typeface="Wingdings"/>
              <a:buChar char=""/>
              <a:tabLst>
                <a:tab pos="332740" algn="l"/>
              </a:tabLst>
            </a:pPr>
            <a:r>
              <a:rPr sz="2400" spc="-5" dirty="0" smtClean="0">
                <a:latin typeface="Arial"/>
                <a:cs typeface="Arial"/>
              </a:rPr>
              <a:t>A</a:t>
            </a:r>
            <a:r>
              <a:rPr sz="2400" spc="0" dirty="0" smtClean="0">
                <a:latin typeface="Arial"/>
                <a:cs typeface="Arial"/>
              </a:rPr>
              <a:t>f</a:t>
            </a:r>
            <a:r>
              <a:rPr sz="2400" spc="5" dirty="0" smtClean="0">
                <a:latin typeface="Arial"/>
                <a:cs typeface="Arial"/>
              </a:rPr>
              <a:t>t</a:t>
            </a:r>
            <a:r>
              <a:rPr sz="2400" spc="0" dirty="0" smtClean="0">
                <a:latin typeface="Arial"/>
                <a:cs typeface="Arial"/>
              </a:rPr>
              <a:t>er</a:t>
            </a:r>
            <a:r>
              <a:rPr sz="2400" spc="-20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the </a:t>
            </a:r>
            <a:r>
              <a:rPr sz="2400" spc="-10" dirty="0" smtClean="0">
                <a:latin typeface="Arial"/>
                <a:cs typeface="Arial"/>
              </a:rPr>
              <a:t>c</a:t>
            </a:r>
            <a:r>
              <a:rPr sz="2400" spc="0" dirty="0" smtClean="0">
                <a:latin typeface="Arial"/>
                <a:cs typeface="Arial"/>
              </a:rPr>
              <a:t>e</a:t>
            </a:r>
            <a:r>
              <a:rPr sz="2400" spc="-10" dirty="0" smtClean="0">
                <a:latin typeface="Arial"/>
                <a:cs typeface="Arial"/>
              </a:rPr>
              <a:t>l</a:t>
            </a:r>
            <a:r>
              <a:rPr sz="2400" spc="0" dirty="0" smtClean="0">
                <a:latin typeface="Arial"/>
                <a:cs typeface="Arial"/>
              </a:rPr>
              <a:t>l</a:t>
            </a:r>
            <a:r>
              <a:rPr sz="2400" spc="20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de</a:t>
            </a:r>
            <a:r>
              <a:rPr sz="2400" spc="-10" dirty="0" smtClean="0">
                <a:latin typeface="Arial"/>
                <a:cs typeface="Arial"/>
              </a:rPr>
              <a:t>l</a:t>
            </a:r>
            <a:r>
              <a:rPr sz="2400" spc="0" dirty="0" smtClean="0">
                <a:latin typeface="Arial"/>
                <a:cs typeface="Arial"/>
              </a:rPr>
              <a:t>iv</a:t>
            </a:r>
            <a:r>
              <a:rPr sz="2400" spc="-10" dirty="0" smtClean="0">
                <a:latin typeface="Arial"/>
                <a:cs typeface="Arial"/>
              </a:rPr>
              <a:t>e</a:t>
            </a:r>
            <a:r>
              <a:rPr sz="2400" spc="0" dirty="0" smtClean="0">
                <a:latin typeface="Arial"/>
                <a:cs typeface="Arial"/>
              </a:rPr>
              <a:t>ry</a:t>
            </a:r>
            <a:r>
              <a:rPr sz="2400" spc="30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system,</a:t>
            </a:r>
            <a:r>
              <a:rPr sz="2400" spc="-30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the need</a:t>
            </a:r>
            <a:r>
              <a:rPr sz="2400" spc="5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is to e</a:t>
            </a:r>
            <a:r>
              <a:rPr sz="2400" spc="-20" dirty="0" smtClean="0">
                <a:latin typeface="Arial"/>
                <a:cs typeface="Arial"/>
              </a:rPr>
              <a:t>x</a:t>
            </a:r>
            <a:r>
              <a:rPr sz="2400" spc="0" dirty="0" smtClean="0">
                <a:latin typeface="Arial"/>
                <a:cs typeface="Arial"/>
              </a:rPr>
              <a:t>cite</a:t>
            </a:r>
            <a:r>
              <a:rPr sz="2400" spc="10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the cel</a:t>
            </a:r>
            <a:r>
              <a:rPr sz="2400" spc="-15" dirty="0" smtClean="0">
                <a:latin typeface="Arial"/>
                <a:cs typeface="Arial"/>
              </a:rPr>
              <a:t>l</a:t>
            </a:r>
            <a:r>
              <a:rPr sz="2400" spc="0" dirty="0" smtClean="0">
                <a:latin typeface="Arial"/>
                <a:cs typeface="Arial"/>
              </a:rPr>
              <a:t>s</a:t>
            </a:r>
            <a:r>
              <a:rPr sz="2400" spc="10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usi</a:t>
            </a:r>
            <a:r>
              <a:rPr sz="2400" spc="-10" dirty="0" smtClean="0">
                <a:latin typeface="Arial"/>
                <a:cs typeface="Arial"/>
              </a:rPr>
              <a:t>n</a:t>
            </a:r>
            <a:r>
              <a:rPr sz="2400" spc="0" dirty="0" smtClean="0">
                <a:latin typeface="Arial"/>
                <a:cs typeface="Arial"/>
              </a:rPr>
              <a:t>g</a:t>
            </a:r>
            <a:r>
              <a:rPr sz="2400" spc="20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a</a:t>
            </a:r>
            <a:r>
              <a:rPr sz="2400" spc="-10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l</a:t>
            </a:r>
            <a:r>
              <a:rPr sz="2400" spc="-10" dirty="0" smtClean="0">
                <a:latin typeface="Arial"/>
                <a:cs typeface="Arial"/>
              </a:rPr>
              <a:t>i</a:t>
            </a:r>
            <a:r>
              <a:rPr sz="2400" spc="0" dirty="0" smtClean="0">
                <a:latin typeface="Arial"/>
                <a:cs typeface="Arial"/>
              </a:rPr>
              <a:t>ght</a:t>
            </a:r>
            <a:r>
              <a:rPr sz="2400" spc="10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source.</a:t>
            </a:r>
            <a:endParaRPr sz="2400">
              <a:latin typeface="Arial"/>
              <a:cs typeface="Arial"/>
            </a:endParaRPr>
          </a:p>
          <a:p>
            <a:pPr>
              <a:lnSpc>
                <a:spcPts val="1200"/>
              </a:lnSpc>
              <a:spcBef>
                <a:spcPts val="71"/>
              </a:spcBef>
              <a:buClr>
                <a:srgbClr val="DD8046"/>
              </a:buClr>
              <a:buFont typeface="Wingdings"/>
              <a:buChar char=""/>
            </a:pPr>
            <a:endParaRPr sz="1200"/>
          </a:p>
          <a:p>
            <a:pPr marL="332740" indent="-320675">
              <a:lnSpc>
                <a:spcPct val="100000"/>
              </a:lnSpc>
              <a:buClr>
                <a:srgbClr val="DD8046"/>
              </a:buClr>
              <a:buSzPct val="60416"/>
              <a:buFont typeface="Wingdings"/>
              <a:buChar char=""/>
              <a:tabLst>
                <a:tab pos="332740" algn="l"/>
              </a:tabLst>
            </a:pPr>
            <a:r>
              <a:rPr sz="2400" dirty="0" smtClean="0">
                <a:latin typeface="Arial"/>
                <a:cs typeface="Arial"/>
              </a:rPr>
              <a:t>The</a:t>
            </a:r>
            <a:r>
              <a:rPr sz="2400" spc="-10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li</a:t>
            </a:r>
            <a:r>
              <a:rPr sz="2400" spc="-10" dirty="0" smtClean="0">
                <a:latin typeface="Arial"/>
                <a:cs typeface="Arial"/>
              </a:rPr>
              <a:t>g</a:t>
            </a:r>
            <a:r>
              <a:rPr sz="2400" spc="0" dirty="0" smtClean="0">
                <a:latin typeface="Arial"/>
                <a:cs typeface="Arial"/>
              </a:rPr>
              <a:t>ht</a:t>
            </a:r>
            <a:r>
              <a:rPr sz="2400" spc="15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source used</a:t>
            </a:r>
            <a:r>
              <a:rPr sz="2400" spc="5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in</a:t>
            </a:r>
            <a:r>
              <a:rPr sz="2400" spc="-10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a flow cytometer:</a:t>
            </a:r>
            <a:endParaRPr sz="2400">
              <a:latin typeface="Arial"/>
              <a:cs typeface="Arial"/>
            </a:endParaRPr>
          </a:p>
          <a:p>
            <a:pPr>
              <a:lnSpc>
                <a:spcPts val="1000"/>
              </a:lnSpc>
              <a:spcBef>
                <a:spcPts val="47"/>
              </a:spcBef>
              <a:buClr>
                <a:srgbClr val="DD8046"/>
              </a:buClr>
              <a:buFont typeface="Wingdings"/>
              <a:buChar char=""/>
            </a:pPr>
            <a:endParaRPr sz="1000"/>
          </a:p>
          <a:p>
            <a:pPr marL="927100" lvl="1" indent="-342900">
              <a:lnSpc>
                <a:spcPct val="100000"/>
              </a:lnSpc>
              <a:buClr>
                <a:srgbClr val="DD8046"/>
              </a:buClr>
              <a:buSzPct val="75000"/>
              <a:buFont typeface="Wingdings"/>
              <a:buChar char=""/>
              <a:tabLst>
                <a:tab pos="927100" algn="l"/>
              </a:tabLst>
            </a:pPr>
            <a:r>
              <a:rPr sz="2000" b="1" dirty="0" smtClean="0">
                <a:solidFill>
                  <a:srgbClr val="006FC0"/>
                </a:solidFill>
                <a:latin typeface="Arial"/>
                <a:cs typeface="Arial"/>
              </a:rPr>
              <a:t>Laser</a:t>
            </a:r>
            <a:r>
              <a:rPr sz="2000" b="1" spc="-15" dirty="0" smtClean="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sz="2000" b="1" spc="0" dirty="0" smtClean="0">
                <a:solidFill>
                  <a:srgbClr val="006FC0"/>
                </a:solidFill>
                <a:latin typeface="Arial"/>
                <a:cs typeface="Arial"/>
              </a:rPr>
              <a:t>(more</a:t>
            </a:r>
            <a:r>
              <a:rPr sz="2000" b="1" spc="-30" dirty="0" smtClean="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sz="2000" b="1" spc="0" dirty="0" smtClean="0">
                <a:solidFill>
                  <a:srgbClr val="006FC0"/>
                </a:solidFill>
                <a:latin typeface="Arial"/>
                <a:cs typeface="Arial"/>
              </a:rPr>
              <a:t>com</a:t>
            </a:r>
            <a:r>
              <a:rPr sz="2000" b="1" spc="-10" dirty="0" smtClean="0">
                <a:solidFill>
                  <a:srgbClr val="006FC0"/>
                </a:solidFill>
                <a:latin typeface="Arial"/>
                <a:cs typeface="Arial"/>
              </a:rPr>
              <a:t>m</a:t>
            </a:r>
            <a:r>
              <a:rPr sz="2000" b="1" spc="0" dirty="0" smtClean="0">
                <a:solidFill>
                  <a:srgbClr val="006FC0"/>
                </a:solidFill>
                <a:latin typeface="Arial"/>
                <a:cs typeface="Arial"/>
              </a:rPr>
              <a:t>onl</a:t>
            </a:r>
            <a:r>
              <a:rPr sz="2000" b="1" spc="-40" dirty="0" smtClean="0">
                <a:solidFill>
                  <a:srgbClr val="006FC0"/>
                </a:solidFill>
                <a:latin typeface="Arial"/>
                <a:cs typeface="Arial"/>
              </a:rPr>
              <a:t>y</a:t>
            </a:r>
            <a:r>
              <a:rPr sz="2000" b="1" spc="0" dirty="0" smtClean="0">
                <a:solidFill>
                  <a:srgbClr val="006FC0"/>
                </a:solidFill>
                <a:latin typeface="Arial"/>
                <a:cs typeface="Arial"/>
              </a:rPr>
              <a:t>)</a:t>
            </a:r>
            <a:endParaRPr sz="2000">
              <a:latin typeface="Arial"/>
              <a:cs typeface="Arial"/>
            </a:endParaRPr>
          </a:p>
          <a:p>
            <a:pPr lvl="1">
              <a:lnSpc>
                <a:spcPts val="950"/>
              </a:lnSpc>
              <a:spcBef>
                <a:spcPts val="37"/>
              </a:spcBef>
              <a:buClr>
                <a:srgbClr val="DD8046"/>
              </a:buClr>
              <a:buFont typeface="Wingdings"/>
              <a:buChar char=""/>
            </a:pPr>
            <a:endParaRPr sz="950"/>
          </a:p>
          <a:p>
            <a:pPr marL="927100" lvl="1" indent="-342900">
              <a:lnSpc>
                <a:spcPct val="100000"/>
              </a:lnSpc>
              <a:buClr>
                <a:srgbClr val="DD8046"/>
              </a:buClr>
              <a:buSzPct val="75000"/>
              <a:buFont typeface="Wingdings"/>
              <a:buChar char=""/>
              <a:tabLst>
                <a:tab pos="927100" algn="l"/>
              </a:tabLst>
            </a:pPr>
            <a:r>
              <a:rPr sz="2000" b="1" dirty="0" smtClean="0">
                <a:solidFill>
                  <a:srgbClr val="006FC0"/>
                </a:solidFill>
                <a:latin typeface="Arial"/>
                <a:cs typeface="Arial"/>
              </a:rPr>
              <a:t>Arc</a:t>
            </a:r>
            <a:r>
              <a:rPr sz="2000" b="1" spc="-15" dirty="0" smtClean="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sz="2000" b="1" spc="0" dirty="0" smtClean="0">
                <a:solidFill>
                  <a:srgbClr val="006FC0"/>
                </a:solidFill>
                <a:latin typeface="Arial"/>
                <a:cs typeface="Arial"/>
              </a:rPr>
              <a:t>la</a:t>
            </a:r>
            <a:r>
              <a:rPr sz="2000" b="1" spc="-10" dirty="0" smtClean="0">
                <a:solidFill>
                  <a:srgbClr val="006FC0"/>
                </a:solidFill>
                <a:latin typeface="Arial"/>
                <a:cs typeface="Arial"/>
              </a:rPr>
              <a:t>m</a:t>
            </a:r>
            <a:r>
              <a:rPr sz="2000" b="1" spc="0" dirty="0" smtClean="0">
                <a:solidFill>
                  <a:srgbClr val="006FC0"/>
                </a:solidFill>
                <a:latin typeface="Arial"/>
                <a:cs typeface="Arial"/>
              </a:rPr>
              <a:t>p</a:t>
            </a:r>
            <a:endParaRPr sz="2000">
              <a:latin typeface="Arial"/>
              <a:cs typeface="Arial"/>
            </a:endParaRPr>
          </a:p>
          <a:p>
            <a:pPr lvl="1">
              <a:lnSpc>
                <a:spcPts val="1200"/>
              </a:lnSpc>
              <a:spcBef>
                <a:spcPts val="8"/>
              </a:spcBef>
              <a:buClr>
                <a:srgbClr val="DD8046"/>
              </a:buClr>
              <a:buFont typeface="Wingdings"/>
              <a:buChar char=""/>
            </a:pPr>
            <a:endParaRPr sz="1200"/>
          </a:p>
          <a:p>
            <a:pPr marL="332740" indent="-320675">
              <a:lnSpc>
                <a:spcPct val="100000"/>
              </a:lnSpc>
              <a:buClr>
                <a:srgbClr val="DD8046"/>
              </a:buClr>
              <a:buSzPct val="60416"/>
              <a:buFont typeface="Wingdings"/>
              <a:buChar char=""/>
              <a:tabLst>
                <a:tab pos="332740" algn="l"/>
              </a:tabLst>
            </a:pPr>
            <a:r>
              <a:rPr sz="2400" dirty="0" smtClean="0">
                <a:latin typeface="Arial"/>
                <a:cs typeface="Arial"/>
              </a:rPr>
              <a:t>Why</a:t>
            </a:r>
            <a:r>
              <a:rPr sz="2400" spc="-10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solidFill>
                  <a:srgbClr val="006FC0"/>
                </a:solidFill>
                <a:latin typeface="Arial"/>
                <a:cs typeface="Arial"/>
              </a:rPr>
              <a:t>Las</a:t>
            </a:r>
            <a:r>
              <a:rPr sz="2400" spc="-10" dirty="0" smtClean="0">
                <a:solidFill>
                  <a:srgbClr val="006FC0"/>
                </a:solidFill>
                <a:latin typeface="Arial"/>
                <a:cs typeface="Arial"/>
              </a:rPr>
              <a:t>e</a:t>
            </a:r>
            <a:r>
              <a:rPr sz="2400" spc="0" dirty="0" smtClean="0">
                <a:solidFill>
                  <a:srgbClr val="006FC0"/>
                </a:solidFill>
                <a:latin typeface="Arial"/>
                <a:cs typeface="Arial"/>
              </a:rPr>
              <a:t>rs</a:t>
            </a:r>
            <a:r>
              <a:rPr sz="2400" spc="10" dirty="0" smtClean="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are </a:t>
            </a:r>
            <a:r>
              <a:rPr sz="2400" spc="5" dirty="0" smtClean="0">
                <a:latin typeface="Arial"/>
                <a:cs typeface="Arial"/>
              </a:rPr>
              <a:t>m</a:t>
            </a:r>
            <a:r>
              <a:rPr sz="2400" spc="0" dirty="0" smtClean="0">
                <a:latin typeface="Arial"/>
                <a:cs typeface="Arial"/>
              </a:rPr>
              <a:t>ore common?</a:t>
            </a:r>
            <a:endParaRPr sz="2400">
              <a:latin typeface="Arial"/>
              <a:cs typeface="Arial"/>
            </a:endParaRPr>
          </a:p>
          <a:p>
            <a:pPr>
              <a:lnSpc>
                <a:spcPts val="600"/>
              </a:lnSpc>
              <a:spcBef>
                <a:spcPts val="1"/>
              </a:spcBef>
            </a:pPr>
            <a:endParaRPr sz="600"/>
          </a:p>
          <a:p>
            <a:pPr marL="652780" marR="501650" indent="-274320">
              <a:lnSpc>
                <a:spcPct val="130100"/>
              </a:lnSpc>
              <a:buClr>
                <a:srgbClr val="93B6D2"/>
              </a:buClr>
              <a:buSzPct val="70000"/>
              <a:buFont typeface="Wingdings"/>
              <a:buChar char=""/>
              <a:tabLst>
                <a:tab pos="652780" algn="l"/>
              </a:tabLst>
            </a:pPr>
            <a:r>
              <a:rPr sz="2000" dirty="0" smtClean="0">
                <a:latin typeface="Arial"/>
                <a:cs typeface="Arial"/>
              </a:rPr>
              <a:t>They</a:t>
            </a:r>
            <a:r>
              <a:rPr sz="2000" spc="-10" dirty="0" smtClean="0">
                <a:latin typeface="Arial"/>
                <a:cs typeface="Arial"/>
              </a:rPr>
              <a:t> </a:t>
            </a:r>
            <a:r>
              <a:rPr sz="2000" spc="0" dirty="0" smtClean="0">
                <a:latin typeface="Arial"/>
                <a:cs typeface="Arial"/>
              </a:rPr>
              <a:t>are</a:t>
            </a:r>
            <a:r>
              <a:rPr sz="2000" spc="-30" dirty="0" smtClean="0">
                <a:latin typeface="Arial"/>
                <a:cs typeface="Arial"/>
              </a:rPr>
              <a:t> </a:t>
            </a:r>
            <a:r>
              <a:rPr sz="2000" spc="0" dirty="0" smtClean="0">
                <a:latin typeface="Arial"/>
                <a:cs typeface="Arial"/>
              </a:rPr>
              <a:t>highly</a:t>
            </a:r>
            <a:r>
              <a:rPr sz="2000" spc="-10" dirty="0" smtClean="0">
                <a:latin typeface="Arial"/>
                <a:cs typeface="Arial"/>
              </a:rPr>
              <a:t> </a:t>
            </a:r>
            <a:r>
              <a:rPr sz="2000" spc="0" dirty="0" smtClean="0">
                <a:latin typeface="Arial"/>
                <a:cs typeface="Arial"/>
              </a:rPr>
              <a:t>c</a:t>
            </a:r>
            <a:r>
              <a:rPr sz="2000" spc="5" dirty="0" smtClean="0">
                <a:latin typeface="Arial"/>
                <a:cs typeface="Arial"/>
              </a:rPr>
              <a:t>o</a:t>
            </a:r>
            <a:r>
              <a:rPr sz="2000" spc="0" dirty="0" smtClean="0">
                <a:latin typeface="Arial"/>
                <a:cs typeface="Arial"/>
              </a:rPr>
              <a:t>he</a:t>
            </a:r>
            <a:r>
              <a:rPr sz="2000" spc="5" dirty="0" smtClean="0">
                <a:latin typeface="Arial"/>
                <a:cs typeface="Arial"/>
              </a:rPr>
              <a:t>r</a:t>
            </a:r>
            <a:r>
              <a:rPr sz="2000" spc="0" dirty="0" smtClean="0">
                <a:latin typeface="Arial"/>
                <a:cs typeface="Arial"/>
              </a:rPr>
              <a:t>ent</a:t>
            </a:r>
            <a:r>
              <a:rPr sz="2000" spc="-45" dirty="0" smtClean="0">
                <a:latin typeface="Arial"/>
                <a:cs typeface="Arial"/>
              </a:rPr>
              <a:t> </a:t>
            </a:r>
            <a:r>
              <a:rPr sz="2000" spc="0" dirty="0" smtClean="0">
                <a:latin typeface="Arial"/>
                <a:cs typeface="Arial"/>
              </a:rPr>
              <a:t>and</a:t>
            </a:r>
            <a:r>
              <a:rPr sz="2000" spc="-15" dirty="0" smtClean="0">
                <a:latin typeface="Arial"/>
                <a:cs typeface="Arial"/>
              </a:rPr>
              <a:t> </a:t>
            </a:r>
            <a:r>
              <a:rPr sz="2000" spc="0" dirty="0" smtClean="0">
                <a:latin typeface="Arial"/>
                <a:cs typeface="Arial"/>
              </a:rPr>
              <a:t>uniform.</a:t>
            </a:r>
            <a:r>
              <a:rPr sz="2000" spc="-70" dirty="0" smtClean="0">
                <a:latin typeface="Arial"/>
                <a:cs typeface="Arial"/>
              </a:rPr>
              <a:t> </a:t>
            </a:r>
            <a:r>
              <a:rPr sz="2000" spc="0" dirty="0" smtClean="0">
                <a:latin typeface="Arial"/>
                <a:cs typeface="Arial"/>
              </a:rPr>
              <a:t>They</a:t>
            </a:r>
            <a:r>
              <a:rPr sz="2000" spc="-10" dirty="0" smtClean="0">
                <a:latin typeface="Arial"/>
                <a:cs typeface="Arial"/>
              </a:rPr>
              <a:t> </a:t>
            </a:r>
            <a:r>
              <a:rPr sz="2000" spc="0" dirty="0" smtClean="0">
                <a:latin typeface="Arial"/>
                <a:cs typeface="Arial"/>
              </a:rPr>
              <a:t>c</a:t>
            </a:r>
            <a:r>
              <a:rPr sz="2000" spc="5" dirty="0" smtClean="0">
                <a:latin typeface="Arial"/>
                <a:cs typeface="Arial"/>
              </a:rPr>
              <a:t>a</a:t>
            </a:r>
            <a:r>
              <a:rPr sz="2000" spc="0" dirty="0" smtClean="0">
                <a:latin typeface="Arial"/>
                <a:cs typeface="Arial"/>
              </a:rPr>
              <a:t>n</a:t>
            </a:r>
            <a:r>
              <a:rPr sz="2000" spc="-30" dirty="0" smtClean="0">
                <a:latin typeface="Arial"/>
                <a:cs typeface="Arial"/>
              </a:rPr>
              <a:t> </a:t>
            </a:r>
            <a:r>
              <a:rPr sz="2000" spc="0" dirty="0" smtClean="0">
                <a:latin typeface="Arial"/>
                <a:cs typeface="Arial"/>
              </a:rPr>
              <a:t>be ea</a:t>
            </a:r>
            <a:r>
              <a:rPr sz="2000" spc="5" dirty="0" smtClean="0">
                <a:latin typeface="Arial"/>
                <a:cs typeface="Arial"/>
              </a:rPr>
              <a:t>s</a:t>
            </a:r>
            <a:r>
              <a:rPr sz="2000" spc="0" dirty="0" smtClean="0">
                <a:latin typeface="Arial"/>
                <a:cs typeface="Arial"/>
              </a:rPr>
              <a:t>ily focu</a:t>
            </a:r>
            <a:r>
              <a:rPr sz="2000" spc="5" dirty="0" smtClean="0">
                <a:latin typeface="Arial"/>
                <a:cs typeface="Arial"/>
              </a:rPr>
              <a:t>s</a:t>
            </a:r>
            <a:r>
              <a:rPr sz="2000" spc="0" dirty="0" smtClean="0">
                <a:latin typeface="Arial"/>
                <a:cs typeface="Arial"/>
              </a:rPr>
              <a:t>ed</a:t>
            </a:r>
            <a:r>
              <a:rPr sz="2000" spc="-40" dirty="0" smtClean="0">
                <a:latin typeface="Arial"/>
                <a:cs typeface="Arial"/>
              </a:rPr>
              <a:t> </a:t>
            </a:r>
            <a:r>
              <a:rPr sz="2000" spc="0" dirty="0" smtClean="0">
                <a:latin typeface="Arial"/>
                <a:cs typeface="Arial"/>
              </a:rPr>
              <a:t>on</a:t>
            </a:r>
            <a:r>
              <a:rPr sz="2000" spc="-15" dirty="0" smtClean="0">
                <a:latin typeface="Arial"/>
                <a:cs typeface="Arial"/>
              </a:rPr>
              <a:t> </a:t>
            </a:r>
            <a:r>
              <a:rPr sz="2000" spc="0" dirty="0" smtClean="0">
                <a:latin typeface="Arial"/>
                <a:cs typeface="Arial"/>
              </a:rPr>
              <a:t>a </a:t>
            </a:r>
            <a:r>
              <a:rPr sz="2000" spc="-10" dirty="0" smtClean="0">
                <a:latin typeface="Arial"/>
                <a:cs typeface="Arial"/>
              </a:rPr>
              <a:t>v</a:t>
            </a:r>
            <a:r>
              <a:rPr sz="2000" spc="0" dirty="0" smtClean="0">
                <a:latin typeface="Arial"/>
                <a:cs typeface="Arial"/>
              </a:rPr>
              <a:t>ery</a:t>
            </a:r>
            <a:r>
              <a:rPr sz="2000" spc="-25" dirty="0" smtClean="0">
                <a:latin typeface="Arial"/>
                <a:cs typeface="Arial"/>
              </a:rPr>
              <a:t> </a:t>
            </a:r>
            <a:r>
              <a:rPr sz="2000" spc="0" dirty="0" smtClean="0">
                <a:latin typeface="Arial"/>
                <a:cs typeface="Arial"/>
              </a:rPr>
              <a:t>small</a:t>
            </a:r>
            <a:r>
              <a:rPr sz="2000" spc="-5" dirty="0" smtClean="0">
                <a:latin typeface="Arial"/>
                <a:cs typeface="Arial"/>
              </a:rPr>
              <a:t> </a:t>
            </a:r>
            <a:r>
              <a:rPr sz="2000" spc="0" dirty="0" smtClean="0">
                <a:latin typeface="Arial"/>
                <a:cs typeface="Arial"/>
              </a:rPr>
              <a:t>area</a:t>
            </a:r>
            <a:r>
              <a:rPr sz="2000" spc="-25" dirty="0" smtClean="0">
                <a:latin typeface="Arial"/>
                <a:cs typeface="Arial"/>
              </a:rPr>
              <a:t> </a:t>
            </a:r>
            <a:r>
              <a:rPr sz="2000" spc="0" dirty="0" smtClean="0">
                <a:latin typeface="Arial"/>
                <a:cs typeface="Arial"/>
              </a:rPr>
              <a:t>(li</a:t>
            </a:r>
            <a:r>
              <a:rPr sz="2000" spc="5" dirty="0" smtClean="0">
                <a:latin typeface="Arial"/>
                <a:cs typeface="Arial"/>
              </a:rPr>
              <a:t>k</a:t>
            </a:r>
            <a:r>
              <a:rPr sz="2000" spc="0" dirty="0" smtClean="0">
                <a:latin typeface="Arial"/>
                <a:cs typeface="Arial"/>
              </a:rPr>
              <a:t>e</a:t>
            </a:r>
            <a:r>
              <a:rPr sz="2000" spc="-15" dirty="0" smtClean="0">
                <a:latin typeface="Arial"/>
                <a:cs typeface="Arial"/>
              </a:rPr>
              <a:t> </a:t>
            </a:r>
            <a:r>
              <a:rPr sz="2000" spc="0" dirty="0" smtClean="0">
                <a:latin typeface="Arial"/>
                <a:cs typeface="Arial"/>
              </a:rPr>
              <a:t>a sample</a:t>
            </a:r>
            <a:r>
              <a:rPr sz="2000" spc="-25" dirty="0" smtClean="0">
                <a:latin typeface="Arial"/>
                <a:cs typeface="Arial"/>
              </a:rPr>
              <a:t> </a:t>
            </a:r>
            <a:r>
              <a:rPr sz="2000" spc="0" dirty="0" smtClean="0">
                <a:latin typeface="Arial"/>
                <a:cs typeface="Arial"/>
              </a:rPr>
              <a:t>str</a:t>
            </a:r>
            <a:r>
              <a:rPr sz="2000" spc="5" dirty="0" smtClean="0">
                <a:latin typeface="Arial"/>
                <a:cs typeface="Arial"/>
              </a:rPr>
              <a:t>e</a:t>
            </a:r>
            <a:r>
              <a:rPr sz="2000" spc="0" dirty="0" smtClean="0">
                <a:latin typeface="Arial"/>
                <a:cs typeface="Arial"/>
              </a:rPr>
              <a:t>am</a:t>
            </a:r>
            <a:r>
              <a:rPr sz="2000" spc="-10" dirty="0" smtClean="0">
                <a:latin typeface="Arial"/>
                <a:cs typeface="Arial"/>
              </a:rPr>
              <a:t>)</a:t>
            </a:r>
            <a:r>
              <a:rPr sz="2000" spc="0" dirty="0" smtClean="0">
                <a:latin typeface="Arial"/>
                <a:cs typeface="Arial"/>
              </a:rPr>
              <a:t>.</a:t>
            </a:r>
            <a:endParaRPr sz="2000">
              <a:latin typeface="Arial"/>
              <a:cs typeface="Arial"/>
            </a:endParaRPr>
          </a:p>
          <a:p>
            <a:pPr>
              <a:lnSpc>
                <a:spcPts val="1300"/>
              </a:lnSpc>
              <a:spcBef>
                <a:spcPts val="20"/>
              </a:spcBef>
              <a:buClr>
                <a:srgbClr val="93B6D2"/>
              </a:buClr>
              <a:buFont typeface="Wingdings"/>
              <a:buChar char=""/>
            </a:pPr>
            <a:endParaRPr sz="1300"/>
          </a:p>
          <a:p>
            <a:pPr marL="652780" indent="-274320">
              <a:lnSpc>
                <a:spcPct val="100000"/>
              </a:lnSpc>
              <a:buClr>
                <a:srgbClr val="93B6D2"/>
              </a:buClr>
              <a:buSzPct val="70000"/>
              <a:buFont typeface="Wingdings"/>
              <a:buChar char=""/>
              <a:tabLst>
                <a:tab pos="652780" algn="l"/>
              </a:tabLst>
            </a:pPr>
            <a:r>
              <a:rPr sz="2000" dirty="0" smtClean="0">
                <a:latin typeface="Arial"/>
                <a:cs typeface="Arial"/>
              </a:rPr>
              <a:t>They</a:t>
            </a:r>
            <a:r>
              <a:rPr sz="2000" spc="-10" dirty="0" smtClean="0">
                <a:latin typeface="Arial"/>
                <a:cs typeface="Arial"/>
              </a:rPr>
              <a:t> </a:t>
            </a:r>
            <a:r>
              <a:rPr sz="2000" spc="0" dirty="0" smtClean="0">
                <a:latin typeface="Arial"/>
                <a:cs typeface="Arial"/>
              </a:rPr>
              <a:t>are</a:t>
            </a:r>
            <a:r>
              <a:rPr sz="2000" spc="-30" dirty="0" smtClean="0">
                <a:latin typeface="Arial"/>
                <a:cs typeface="Arial"/>
              </a:rPr>
              <a:t> </a:t>
            </a:r>
            <a:r>
              <a:rPr sz="2000" spc="0" dirty="0" smtClean="0">
                <a:latin typeface="Arial"/>
                <a:cs typeface="Arial"/>
              </a:rPr>
              <a:t>mono</a:t>
            </a:r>
            <a:r>
              <a:rPr sz="2000" spc="5" dirty="0" smtClean="0">
                <a:latin typeface="Arial"/>
                <a:cs typeface="Arial"/>
              </a:rPr>
              <a:t>c</a:t>
            </a:r>
            <a:r>
              <a:rPr sz="2000" spc="0" dirty="0" smtClean="0">
                <a:latin typeface="Arial"/>
                <a:cs typeface="Arial"/>
              </a:rPr>
              <a:t>hro</a:t>
            </a:r>
            <a:r>
              <a:rPr sz="2000" spc="-15" dirty="0" smtClean="0">
                <a:latin typeface="Arial"/>
                <a:cs typeface="Arial"/>
              </a:rPr>
              <a:t>m</a:t>
            </a:r>
            <a:r>
              <a:rPr sz="2000" spc="0" dirty="0" smtClean="0">
                <a:latin typeface="Arial"/>
                <a:cs typeface="Arial"/>
              </a:rPr>
              <a:t>atic,</a:t>
            </a:r>
            <a:r>
              <a:rPr sz="2000" spc="-55" dirty="0" smtClean="0">
                <a:latin typeface="Arial"/>
                <a:cs typeface="Arial"/>
              </a:rPr>
              <a:t> </a:t>
            </a:r>
            <a:r>
              <a:rPr sz="2000" spc="0" dirty="0" smtClean="0">
                <a:latin typeface="Arial"/>
                <a:cs typeface="Arial"/>
              </a:rPr>
              <a:t>emit</a:t>
            </a:r>
            <a:r>
              <a:rPr sz="2000" spc="-10" dirty="0" smtClean="0">
                <a:latin typeface="Arial"/>
                <a:cs typeface="Arial"/>
              </a:rPr>
              <a:t>t</a:t>
            </a:r>
            <a:r>
              <a:rPr sz="2000" spc="0" dirty="0" smtClean="0">
                <a:latin typeface="Arial"/>
                <a:cs typeface="Arial"/>
              </a:rPr>
              <a:t>ing single</a:t>
            </a:r>
            <a:r>
              <a:rPr sz="2000" spc="-15" dirty="0" smtClean="0">
                <a:latin typeface="Arial"/>
                <a:cs typeface="Arial"/>
              </a:rPr>
              <a:t> </a:t>
            </a:r>
            <a:r>
              <a:rPr sz="2000" spc="0" dirty="0" smtClean="0">
                <a:latin typeface="Arial"/>
                <a:cs typeface="Arial"/>
              </a:rPr>
              <a:t>wavelengths</a:t>
            </a:r>
            <a:r>
              <a:rPr sz="2000" spc="-25" dirty="0" smtClean="0">
                <a:latin typeface="Arial"/>
                <a:cs typeface="Arial"/>
              </a:rPr>
              <a:t> </a:t>
            </a:r>
            <a:r>
              <a:rPr sz="2000" spc="0" dirty="0" smtClean="0">
                <a:latin typeface="Arial"/>
                <a:cs typeface="Arial"/>
              </a:rPr>
              <a:t>of</a:t>
            </a:r>
            <a:r>
              <a:rPr sz="2000" spc="-20" dirty="0" smtClean="0">
                <a:latin typeface="Arial"/>
                <a:cs typeface="Arial"/>
              </a:rPr>
              <a:t> </a:t>
            </a:r>
            <a:r>
              <a:rPr sz="2000" spc="0" dirty="0" smtClean="0">
                <a:latin typeface="Arial"/>
                <a:cs typeface="Arial"/>
              </a:rPr>
              <a:t>light.</a:t>
            </a:r>
            <a:endParaRPr sz="2000">
              <a:latin typeface="Arial"/>
              <a:cs typeface="Arial"/>
            </a:endParaRPr>
          </a:p>
          <a:p>
            <a:pPr>
              <a:lnSpc>
                <a:spcPts val="600"/>
              </a:lnSpc>
              <a:spcBef>
                <a:spcPts val="17"/>
              </a:spcBef>
            </a:pPr>
            <a:endParaRPr sz="600"/>
          </a:p>
          <a:p>
            <a:pPr marL="413384" marR="487680" indent="-320675">
              <a:lnSpc>
                <a:spcPct val="130100"/>
              </a:lnSpc>
              <a:buClr>
                <a:srgbClr val="DD8046"/>
              </a:buClr>
              <a:buSzPct val="60416"/>
              <a:buFont typeface="Wingdings"/>
              <a:buChar char=""/>
              <a:tabLst>
                <a:tab pos="413384" algn="l"/>
              </a:tabLst>
            </a:pPr>
            <a:r>
              <a:rPr sz="2400" dirty="0" smtClean="0">
                <a:latin typeface="Arial"/>
                <a:cs typeface="Arial"/>
              </a:rPr>
              <a:t>A</a:t>
            </a:r>
            <a:r>
              <a:rPr sz="2400" spc="-10" dirty="0" smtClean="0">
                <a:latin typeface="Arial"/>
                <a:cs typeface="Arial"/>
              </a:rPr>
              <a:t>R</a:t>
            </a:r>
            <a:r>
              <a:rPr sz="2400" spc="0" dirty="0" smtClean="0">
                <a:latin typeface="Arial"/>
                <a:cs typeface="Arial"/>
              </a:rPr>
              <a:t>G</a:t>
            </a:r>
            <a:r>
              <a:rPr sz="2400" spc="5" dirty="0" smtClean="0">
                <a:latin typeface="Arial"/>
                <a:cs typeface="Arial"/>
              </a:rPr>
              <a:t>O</a:t>
            </a:r>
            <a:r>
              <a:rPr sz="2400" spc="0" dirty="0" smtClean="0">
                <a:latin typeface="Arial"/>
                <a:cs typeface="Arial"/>
              </a:rPr>
              <a:t>N Lasers</a:t>
            </a:r>
            <a:r>
              <a:rPr sz="2400" spc="5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-</a:t>
            </a:r>
            <a:r>
              <a:rPr sz="2400" spc="-5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48</a:t>
            </a:r>
            <a:r>
              <a:rPr sz="2400" spc="-10" dirty="0" smtClean="0">
                <a:latin typeface="Arial"/>
                <a:cs typeface="Arial"/>
              </a:rPr>
              <a:t>8</a:t>
            </a:r>
            <a:r>
              <a:rPr sz="2400" spc="0" dirty="0" smtClean="0">
                <a:latin typeface="Arial"/>
                <a:cs typeface="Arial"/>
              </a:rPr>
              <a:t>nm w</a:t>
            </a:r>
            <a:r>
              <a:rPr sz="2400" spc="-10" dirty="0" smtClean="0">
                <a:latin typeface="Arial"/>
                <a:cs typeface="Arial"/>
              </a:rPr>
              <a:t>a</a:t>
            </a:r>
            <a:r>
              <a:rPr sz="2400" spc="0" dirty="0" smtClean="0">
                <a:latin typeface="Arial"/>
                <a:cs typeface="Arial"/>
              </a:rPr>
              <a:t>vel</a:t>
            </a:r>
            <a:r>
              <a:rPr sz="2400" spc="-10" dirty="0" smtClean="0">
                <a:latin typeface="Arial"/>
                <a:cs typeface="Arial"/>
              </a:rPr>
              <a:t>e</a:t>
            </a:r>
            <a:r>
              <a:rPr sz="2400" spc="0" dirty="0" smtClean="0">
                <a:latin typeface="Arial"/>
                <a:cs typeface="Arial"/>
              </a:rPr>
              <a:t>ngth</a:t>
            </a:r>
            <a:r>
              <a:rPr sz="2400" spc="35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(blue</a:t>
            </a:r>
            <a:r>
              <a:rPr sz="2400" spc="5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to </a:t>
            </a:r>
            <a:r>
              <a:rPr sz="2400" spc="-10" dirty="0" smtClean="0">
                <a:latin typeface="Arial"/>
                <a:cs typeface="Arial"/>
              </a:rPr>
              <a:t>b</a:t>
            </a:r>
            <a:r>
              <a:rPr sz="2400" spc="0" dirty="0" smtClean="0">
                <a:latin typeface="Arial"/>
                <a:cs typeface="Arial"/>
              </a:rPr>
              <a:t>l</a:t>
            </a:r>
            <a:r>
              <a:rPr sz="2400" spc="-10" dirty="0" smtClean="0">
                <a:latin typeface="Arial"/>
                <a:cs typeface="Arial"/>
              </a:rPr>
              <a:t>u</a:t>
            </a:r>
            <a:r>
              <a:rPr sz="2400" spc="0" dirty="0" smtClean="0">
                <a:latin typeface="Arial"/>
                <a:cs typeface="Arial"/>
              </a:rPr>
              <a:t>e green)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</TotalTime>
  <Words>1624</Words>
  <Application>Microsoft Office PowerPoint</Application>
  <PresentationFormat>Custom</PresentationFormat>
  <Paragraphs>441</Paragraphs>
  <Slides>38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44" baseType="lpstr">
      <vt:lpstr>Arial</vt:lpstr>
      <vt:lpstr>Calibri</vt:lpstr>
      <vt:lpstr>Times New Roman</vt:lpstr>
      <vt:lpstr>Wingdings</vt:lpstr>
      <vt:lpstr>Wingdings 2</vt:lpstr>
      <vt:lpstr>Office Theme</vt:lpstr>
      <vt:lpstr>PowerPoint Presentation</vt:lpstr>
      <vt:lpstr>FLOW CYTOMETRY</vt:lpstr>
      <vt:lpstr>Basic mechanism</vt:lpstr>
      <vt:lpstr>Flow Cytometry</vt:lpstr>
      <vt:lpstr>Principle of Flow Cytometry</vt:lpstr>
      <vt:lpstr>The Flow System</vt:lpstr>
      <vt:lpstr>Hydrodynamic Focusing</vt:lpstr>
      <vt:lpstr>PowerPoint Presentation</vt:lpstr>
      <vt:lpstr>OPTICS</vt:lpstr>
      <vt:lpstr>PowerPoint Presentation</vt:lpstr>
      <vt:lpstr>OPTICS</vt:lpstr>
      <vt:lpstr>OPTICS - FORWARD SCATTER (FSC)</vt:lpstr>
      <vt:lpstr>PowerPoint Presentation</vt:lpstr>
      <vt:lpstr>PowerPoint Presentation</vt:lpstr>
      <vt:lpstr>Why FSC &amp; SSC?</vt:lpstr>
      <vt:lpstr>PowerPoint Presentation</vt:lpstr>
      <vt:lpstr>Commonly used Fluorochromes</vt:lpstr>
      <vt:lpstr>Optics</vt:lpstr>
      <vt:lpstr>Optics- Filters</vt:lpstr>
      <vt:lpstr>Optics- Long Pass Filters</vt:lpstr>
      <vt:lpstr>Optics- Short Pass Filter</vt:lpstr>
      <vt:lpstr>Optics- Band Pass Filter</vt:lpstr>
      <vt:lpstr>Optics- Dichroic Filters</vt:lpstr>
      <vt:lpstr>OPTICS - DETECTORS</vt:lpstr>
      <vt:lpstr>ELECTRONICS</vt:lpstr>
      <vt:lpstr>Electronics- Creation of a Voltage Pulse</vt:lpstr>
      <vt:lpstr>Data Analysis- Plot Types</vt:lpstr>
      <vt:lpstr>Plot Types</vt:lpstr>
      <vt:lpstr>DATA ANALYSIS - GATING</vt:lpstr>
      <vt:lpstr>Interpretation of Graphs</vt:lpstr>
      <vt:lpstr>Three common modes for dot plots are:</vt:lpstr>
      <vt:lpstr>How to differentiate dim &amp; bright expression of an antigen?</vt:lpstr>
      <vt:lpstr>WHAT IS UNIQUE IN FLOWCYTOMETRY</vt:lpstr>
      <vt:lpstr>PowerPoint Presentation</vt:lpstr>
      <vt:lpstr>APPLICATIONS</vt:lpstr>
      <vt:lpstr>CLINICAL APPLICATIONS</vt:lpstr>
      <vt:lpstr>Cont..</vt:lpstr>
      <vt:lpstr>References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Anil</cp:lastModifiedBy>
  <cp:revision>2</cp:revision>
  <dcterms:created xsi:type="dcterms:W3CDTF">2020-03-25T12:13:31Z</dcterms:created>
  <dcterms:modified xsi:type="dcterms:W3CDTF">2020-03-25T07:02:30Z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2015-04-03T00:00:00Z</vt:filetime>
  </property>
  <property fmtid="{D5CDD505-2E9C-101B-9397-08002B2CF9AE}" pid="3" name="LastSaved">
    <vt:filetime>2020-03-25T00:00:00Z</vt:filetime>
  </property>
</Properties>
</file>