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4" r:id="rId3"/>
    <p:sldId id="275" r:id="rId4"/>
    <p:sldId id="276" r:id="rId5"/>
    <p:sldId id="257" r:id="rId6"/>
    <p:sldId id="258" r:id="rId7"/>
    <p:sldId id="259" r:id="rId8"/>
    <p:sldId id="260" r:id="rId9"/>
    <p:sldId id="261" r:id="rId10"/>
    <p:sldId id="262" r:id="rId11"/>
    <p:sldId id="263" r:id="rId12"/>
    <p:sldId id="264" r:id="rId13"/>
    <p:sldId id="265" r:id="rId14"/>
    <p:sldId id="269" r:id="rId15"/>
    <p:sldId id="266" r:id="rId16"/>
    <p:sldId id="267" r:id="rId17"/>
    <p:sldId id="270" r:id="rId18"/>
    <p:sldId id="268"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F808E65-8DFF-437B-BF66-988D5E10C155}" type="datetimeFigureOut">
              <a:rPr lang="en-US" smtClean="0"/>
              <a:pPr/>
              <a:t>1/23/2019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E107596-5732-4600-93FA-AE2B689CED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808E65-8DFF-437B-BF66-988D5E10C15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07596-5732-4600-93FA-AE2B689CED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808E65-8DFF-437B-BF66-988D5E10C15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07596-5732-4600-93FA-AE2B689CED8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5F80DF1B-0321-4F13-9851-CD2E5CDA6779}"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808E65-8DFF-437B-BF66-988D5E10C15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07596-5732-4600-93FA-AE2B689CED8D}"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F808E65-8DFF-437B-BF66-988D5E10C155}"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07596-5732-4600-93FA-AE2B689CED8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F808E65-8DFF-437B-BF66-988D5E10C155}"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07596-5732-4600-93FA-AE2B689CED8D}"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F808E65-8DFF-437B-BF66-988D5E10C155}"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107596-5732-4600-93FA-AE2B689CED8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F808E65-8DFF-437B-BF66-988D5E10C155}"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107596-5732-4600-93FA-AE2B689CED8D}"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08E65-8DFF-437B-BF66-988D5E10C155}"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107596-5732-4600-93FA-AE2B689CED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F808E65-8DFF-437B-BF66-988D5E10C155}"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07596-5732-4600-93FA-AE2B689CED8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F808E65-8DFF-437B-BF66-988D5E10C155}" type="datetimeFigureOut">
              <a:rPr lang="en-US" smtClean="0"/>
              <a:pPr/>
              <a:t>1/23/2019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E107596-5732-4600-93FA-AE2B689CED8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808E65-8DFF-437B-BF66-988D5E10C155}" type="datetimeFigureOut">
              <a:rPr lang="en-US" smtClean="0"/>
              <a:pPr/>
              <a:t>1/23/2019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E107596-5732-4600-93FA-AE2B689CED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371599"/>
          </a:xfrm>
        </p:spPr>
        <p:txBody>
          <a:bodyPr>
            <a:normAutofit/>
          </a:bodyPr>
          <a:lstStyle/>
          <a:p>
            <a:pPr algn="ctr"/>
            <a:r>
              <a:rPr lang="en-US" sz="6000" dirty="0">
                <a:latin typeface="Times New Roman" pitchFamily="18" charset="0"/>
                <a:cs typeface="Times New Roman" pitchFamily="18" charset="0"/>
              </a:rPr>
              <a:t>Editorial</a:t>
            </a:r>
            <a:r>
              <a:rPr lang="en-US" sz="6000" dirty="0"/>
              <a:t> </a:t>
            </a:r>
          </a:p>
        </p:txBody>
      </p:sp>
      <p:sp>
        <p:nvSpPr>
          <p:cNvPr id="3" name="Subtitle 2"/>
          <p:cNvSpPr>
            <a:spLocks noGrp="1"/>
          </p:cNvSpPr>
          <p:nvPr>
            <p:ph type="subTitle" idx="1"/>
          </p:nvPr>
        </p:nvSpPr>
        <p:spPr/>
        <p:txBody>
          <a:bodyPr/>
          <a:lstStyle/>
          <a:p>
            <a:pPr algn="ctr"/>
            <a:r>
              <a:rPr lang="en-US" dirty="0">
                <a:latin typeface="Times New Roman" pitchFamily="18" charset="0"/>
                <a:ea typeface="Tahoma" pitchFamily="34" charset="0"/>
                <a:cs typeface="Times New Roman" pitchFamily="18" charset="0"/>
              </a:rPr>
              <a:t>Importance of  Editorial in a News Paper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normAutofit/>
          </a:bodyPr>
          <a:lstStyle/>
          <a:p>
            <a:r>
              <a:rPr lang="en-US" sz="2800" dirty="0">
                <a:latin typeface="Times New Roman" pitchFamily="18" charset="0"/>
                <a:cs typeface="Times New Roman" pitchFamily="18" charset="0"/>
              </a:rPr>
              <a:t>Any member of the editorial board who researches and writes the editorials that represent the newspaper's position on a host of issues.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Tribune has three full-time editorial writers, including the deputy editorial-page editor.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editorial-page editor and, sometimes, the Public Forum editor, also write editorials.</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EDITORIAL WRITER: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latin typeface="Times New Roman" pitchFamily="18" charset="0"/>
                <a:cs typeface="Times New Roman" pitchFamily="18" charset="0"/>
              </a:rPr>
              <a:t>The person appointed by the publisher to take responsibility for the newspaper's editorial pages and to supervise the editorial board.</a:t>
            </a:r>
          </a:p>
        </p:txBody>
      </p:sp>
      <p:sp>
        <p:nvSpPr>
          <p:cNvPr id="3" name="Title 2"/>
          <p:cNvSpPr>
            <a:spLocks noGrp="1"/>
          </p:cNvSpPr>
          <p:nvPr>
            <p:ph type="title"/>
          </p:nvPr>
        </p:nvSpPr>
        <p:spPr/>
        <p:txBody>
          <a:bodyPr/>
          <a:lstStyle/>
          <a:p>
            <a:r>
              <a:rPr lang="en-US" dirty="0">
                <a:latin typeface="Times New Roman" pitchFamily="18" charset="0"/>
                <a:cs typeface="Times New Roman" pitchFamily="18" charset="0"/>
              </a:rPr>
              <a:t>EDITORIAL-PAGE EDITOR: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latin typeface="Times New Roman" pitchFamily="18" charset="0"/>
                <a:cs typeface="Times New Roman" pitchFamily="18" charset="0"/>
              </a:rPr>
              <a:t>During the week and on Saturdays, the page opposite the editorial page that usually contains a pair of nationally syndicated columns.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Sunday Opinion section contains several pages of op-</a:t>
            </a:r>
            <a:r>
              <a:rPr lang="en-US" sz="2800" dirty="0" err="1">
                <a:latin typeface="Times New Roman" pitchFamily="18" charset="0"/>
                <a:cs typeface="Times New Roman" pitchFamily="18" charset="0"/>
              </a:rPr>
              <a:t>eds</a:t>
            </a:r>
            <a:r>
              <a:rPr lang="en-US" sz="2800" dirty="0">
                <a:latin typeface="Times New Roman" pitchFamily="18" charset="0"/>
                <a:cs typeface="Times New Roman" pitchFamily="18" charset="0"/>
              </a:rPr>
              <a:t> written by local and national writers.</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OP-ED PAGE: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r>
              <a:rPr lang="en-US" sz="2800" dirty="0">
                <a:latin typeface="Times New Roman" pitchFamily="18" charset="0"/>
                <a:cs typeface="Times New Roman" pitchFamily="18" charset="0"/>
              </a:rPr>
              <a:t>Brief opinions written and submitted to the newspaper by readers.</a:t>
            </a:r>
          </a:p>
          <a:p>
            <a:pPr>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They usually address timely issues and are accompanied by the writer's name and home town.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They are published on the editorial page beneath the editorial cartoon in the print edition, except on Sundays when the letters appear on the second page of the Opinion section in print. </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LETTER TO THE EDITOR: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latin typeface="Times New Roman" pitchFamily="18" charset="0"/>
                <a:cs typeface="Times New Roman" pitchFamily="18" charset="0"/>
              </a:rPr>
              <a:t>Online, the letters are in the Public Forum sub-section of the Opinion page. The </a:t>
            </a:r>
            <a:r>
              <a:rPr lang="en-US" sz="2800" i="1" dirty="0">
                <a:latin typeface="Times New Roman" pitchFamily="18" charset="0"/>
                <a:cs typeface="Times New Roman" pitchFamily="18" charset="0"/>
              </a:rPr>
              <a:t>Tribune's </a:t>
            </a:r>
            <a:r>
              <a:rPr lang="en-US" sz="2800" dirty="0">
                <a:latin typeface="Times New Roman" pitchFamily="18" charset="0"/>
                <a:cs typeface="Times New Roman" pitchFamily="18" charset="0"/>
              </a:rPr>
              <a:t>letters to the editor appear under the heading of The Public Forum.</a:t>
            </a:r>
          </a:p>
          <a:p>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latin typeface="Times New Roman" pitchFamily="18" charset="0"/>
                <a:cs typeface="Times New Roman" pitchFamily="18" charset="0"/>
              </a:rPr>
              <a:t>A drawing, often including a caption, that appears on the editorial page and expresses the opinion of the cartoonist alone.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Tribune's in-house cartoonist is Pat Bagley; the paper also buys and publishes syndicated cartoons drawn by artists who are not Tribune employees.</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EDITORIAL CARTOON: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latin typeface="Times New Roman" pitchFamily="18" charset="0"/>
                <a:cs typeface="Times New Roman" pitchFamily="18" charset="0"/>
              </a:rPr>
              <a:t>An opinion piece that expresses the writer's own view and carries his or her name and often a picture. Many of these columns are written by nationally syndicated writers such as </a:t>
            </a:r>
            <a:r>
              <a:rPr lang="en-US" dirty="0" err="1">
                <a:latin typeface="Times New Roman" pitchFamily="18" charset="0"/>
                <a:cs typeface="Times New Roman" pitchFamily="18" charset="0"/>
              </a:rPr>
              <a:t>Rajdeep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Sardesai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Barkha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Dutt</a:t>
            </a:r>
            <a:r>
              <a:rPr lang="en-US" dirty="0">
                <a:latin typeface="Times New Roman" pitchFamily="18" charset="0"/>
                <a:cs typeface="Times New Roman" pitchFamily="18" charset="0"/>
              </a:rPr>
              <a:t>, Thomas Friedman and Cal Thomas and are purchased by the newspaper on contract.</a:t>
            </a:r>
          </a:p>
        </p:txBody>
      </p:sp>
      <p:sp>
        <p:nvSpPr>
          <p:cNvPr id="3" name="Title 2"/>
          <p:cNvSpPr>
            <a:spLocks noGrp="1"/>
          </p:cNvSpPr>
          <p:nvPr>
            <p:ph type="title"/>
          </p:nvPr>
        </p:nvSpPr>
        <p:spPr/>
        <p:txBody>
          <a:bodyPr>
            <a:normAutofit/>
          </a:bodyPr>
          <a:lstStyle/>
          <a:p>
            <a:r>
              <a:rPr lang="en-US" sz="4000" dirty="0">
                <a:latin typeface="Times New Roman" pitchFamily="18" charset="0"/>
                <a:cs typeface="Times New Roman" pitchFamily="18" charset="0"/>
              </a:rPr>
              <a:t>COLUMN: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lstStyle/>
          <a:p>
            <a:r>
              <a:rPr lang="en-US" dirty="0"/>
              <a:t> </a:t>
            </a:r>
            <a:r>
              <a:rPr lang="en-US" sz="2800" dirty="0">
                <a:latin typeface="Times New Roman" pitchFamily="18" charset="0"/>
                <a:cs typeface="Times New Roman" pitchFamily="18" charset="0"/>
              </a:rPr>
              <a:t>Some columns are written and signed by individual members of the editorial board and represent the writer's opinion alone.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Three local columnists appear regularly in the Sunday Opinion section: They are Barb Guy, John </a:t>
            </a:r>
            <a:r>
              <a:rPr lang="en-US" sz="2800" dirty="0" err="1">
                <a:latin typeface="Times New Roman" pitchFamily="18" charset="0"/>
                <a:cs typeface="Times New Roman" pitchFamily="18" charset="0"/>
              </a:rPr>
              <a:t>Yewell</a:t>
            </a:r>
            <a:r>
              <a:rPr lang="en-US" sz="2800" dirty="0">
                <a:latin typeface="Times New Roman" pitchFamily="18" charset="0"/>
                <a:cs typeface="Times New Roman" pitchFamily="18" charset="0"/>
              </a:rPr>
              <a:t> and Paul </a:t>
            </a:r>
            <a:r>
              <a:rPr lang="en-US" sz="2800" dirty="0" err="1">
                <a:latin typeface="Times New Roman" pitchFamily="18" charset="0"/>
                <a:cs typeface="Times New Roman" pitchFamily="18" charset="0"/>
              </a:rPr>
              <a:t>Rolly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Rolly</a:t>
            </a:r>
            <a:r>
              <a:rPr lang="en-US" sz="2800" dirty="0">
                <a:latin typeface="Times New Roman" pitchFamily="18" charset="0"/>
                <a:cs typeface="Times New Roman" pitchFamily="18" charset="0"/>
              </a:rPr>
              <a:t>, a </a:t>
            </a:r>
            <a:r>
              <a:rPr lang="en-US" sz="2800" i="1" dirty="0">
                <a:latin typeface="Times New Roman" pitchFamily="18" charset="0"/>
                <a:cs typeface="Times New Roman" pitchFamily="18" charset="0"/>
              </a:rPr>
              <a:t>Tribune</a:t>
            </a:r>
            <a:r>
              <a:rPr lang="en-US" sz="2800" dirty="0">
                <a:latin typeface="Times New Roman" pitchFamily="18" charset="0"/>
                <a:cs typeface="Times New Roman" pitchFamily="18" charset="0"/>
              </a:rPr>
              <a:t> employee, also writes a regular column for the cover of the main local news section.</a:t>
            </a:r>
          </a:p>
          <a:p>
            <a:endParaRPr lang="en-US" dirty="0"/>
          </a:p>
        </p:txBody>
      </p:sp>
      <p:sp>
        <p:nvSpPr>
          <p:cNvPr id="3" name="Title 2"/>
          <p:cNvSpPr>
            <a:spLocks noGrp="1"/>
          </p:cNvSpPr>
          <p:nvPr>
            <p:ph type="title"/>
          </p:nvPr>
        </p:nvSpPr>
        <p:spPr>
          <a:xfrm>
            <a:off x="457200" y="274638"/>
            <a:ext cx="8229600" cy="45719"/>
          </a:xfrm>
        </p:spPr>
        <p:txBody>
          <a:bodyPr>
            <a:normAutofit fontScale="90000"/>
          </a:bodyPr>
          <a:lstStyle/>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Times New Roman" pitchFamily="18" charset="0"/>
                <a:cs typeface="Times New Roman" pitchFamily="18" charset="0"/>
              </a:rPr>
              <a:t>An opinion written by someone who does not work for the newspaper but has some experience and/or expertise in a subject. Sometimes these are solicited by the newspaper; others are not.</a:t>
            </a:r>
          </a:p>
        </p:txBody>
      </p:sp>
      <p:sp>
        <p:nvSpPr>
          <p:cNvPr id="3" name="Title 2"/>
          <p:cNvSpPr>
            <a:spLocks noGrp="1"/>
          </p:cNvSpPr>
          <p:nvPr>
            <p:ph type="title"/>
          </p:nvPr>
        </p:nvSpPr>
        <p:spPr/>
        <p:txBody>
          <a:bodyPr/>
          <a:lstStyle/>
          <a:p>
            <a:r>
              <a:rPr lang="en-US" dirty="0">
                <a:latin typeface="Times New Roman" pitchFamily="18" charset="0"/>
                <a:cs typeface="Times New Roman" pitchFamily="18" charset="0"/>
              </a:rPr>
              <a:t>OP-ED ARTICLE: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ctrTitle"/>
          </p:nvPr>
        </p:nvSpPr>
        <p:spPr/>
        <p:txBody>
          <a:bodyPr/>
          <a:lstStyle/>
          <a:p>
            <a:pPr eaLnBrk="1" hangingPunct="1"/>
            <a:r>
              <a:rPr lang="en-US" sz="5400"/>
              <a:t>Types of Editorial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123906">
                                            <p:txEl>
                                              <p:pRg st="0" end="0"/>
                                            </p:txEl>
                                          </p:spTgt>
                                        </p:tgtEl>
                                        <p:attrNameLst>
                                          <p:attrName>style.visibility</p:attrName>
                                        </p:attrNameLst>
                                      </p:cBhvr>
                                      <p:to>
                                        <p:strVal val="visible"/>
                                      </p:to>
                                    </p:set>
                                    <p:animEffect transition="in" filter="wipe(up)">
                                      <p:cBhvr>
                                        <p:cTn id="7" dur="75"/>
                                        <p:tgtEl>
                                          <p:spTgt spid="123906">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622300"/>
            <a:ext cx="8229600" cy="1133475"/>
          </a:xfrm>
        </p:spPr>
        <p:txBody>
          <a:bodyPr/>
          <a:lstStyle/>
          <a:p>
            <a:pPr eaLnBrk="1" hangingPunct="1"/>
            <a:r>
              <a:rPr lang="en-US"/>
              <a:t>The Editorial Page</a:t>
            </a:r>
          </a:p>
        </p:txBody>
      </p:sp>
      <p:sp>
        <p:nvSpPr>
          <p:cNvPr id="10243" name="Rectangle 3"/>
          <p:cNvSpPr>
            <a:spLocks noGrp="1" noChangeArrowheads="1"/>
          </p:cNvSpPr>
          <p:nvPr>
            <p:ph type="body" idx="4294967295"/>
          </p:nvPr>
        </p:nvSpPr>
        <p:spPr>
          <a:xfrm>
            <a:off x="457200" y="2033588"/>
            <a:ext cx="4875213" cy="3735387"/>
          </a:xfrm>
        </p:spPr>
        <p:txBody>
          <a:bodyPr>
            <a:normAutofit lnSpcReduction="10000"/>
          </a:bodyPr>
          <a:lstStyle/>
          <a:p>
            <a:pPr eaLnBrk="1" hangingPunct="1">
              <a:lnSpc>
                <a:spcPct val="90000"/>
              </a:lnSpc>
            </a:pPr>
            <a:r>
              <a:rPr lang="en-US" sz="2800"/>
              <a:t>The editorial page of any newspaper is the VOICE of the editorial staff and the readers.</a:t>
            </a:r>
          </a:p>
          <a:p>
            <a:pPr eaLnBrk="1" hangingPunct="1">
              <a:lnSpc>
                <a:spcPct val="90000"/>
              </a:lnSpc>
            </a:pPr>
            <a:r>
              <a:rPr lang="en-US" sz="2800"/>
              <a:t>It expresses the opinion of whatever the management of the publication feels in relation to the present occasion. </a:t>
            </a:r>
          </a:p>
        </p:txBody>
      </p:sp>
      <p:pic>
        <p:nvPicPr>
          <p:cNvPr id="8196" name="Picture 5" descr="j0234657"/>
          <p:cNvPicPr>
            <a:picLocks noGrp="1" noChangeAspect="1" noChangeArrowheads="1"/>
          </p:cNvPicPr>
          <p:nvPr>
            <p:ph/>
          </p:nvPr>
        </p:nvPicPr>
        <p:blipFill>
          <a:blip r:embed="rId2"/>
          <a:srcRect/>
          <a:stretch>
            <a:fillRect/>
          </a:stretch>
        </p:blipFill>
        <p:spPr>
          <a:xfrm>
            <a:off x="5943600" y="1905000"/>
            <a:ext cx="2768600" cy="3768725"/>
          </a:xfr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iterate type="wd">
                                    <p:tmPct val="100000"/>
                                  </p:iterate>
                                  <p:childTnLst>
                                    <p:set>
                                      <p:cBhvr>
                                        <p:cTn id="6" dur="1" fill="hold">
                                          <p:stCondLst>
                                            <p:cond delay="0"/>
                                          </p:stCondLst>
                                        </p:cTn>
                                        <p:tgtEl>
                                          <p:spTgt spid="10242"/>
                                        </p:tgtEl>
                                        <p:attrNameLst>
                                          <p:attrName>style.visibility</p:attrName>
                                        </p:attrNameLst>
                                      </p:cBhvr>
                                      <p:to>
                                        <p:strVal val="visible"/>
                                      </p:to>
                                    </p:set>
                                    <p:animEffect transition="in" filter="checkerboard(across)">
                                      <p:cBhvr>
                                        <p:cTn id="7" dur="3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slide(fromBottom)">
                                      <p:cBhvr>
                                        <p:cTn id="12" dur="5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slide(fromBottom)">
                                      <p:cBhvr>
                                        <p:cTn id="17" dur="5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1" name="Rectangle 9"/>
          <p:cNvSpPr>
            <a:spLocks noGrp="1" noChangeArrowheads="1"/>
          </p:cNvSpPr>
          <p:nvPr>
            <p:ph type="body" sz="half" idx="1"/>
          </p:nvPr>
        </p:nvSpPr>
        <p:spPr>
          <a:xfrm>
            <a:off x="0" y="1219200"/>
            <a:ext cx="8915400" cy="5638800"/>
          </a:xfrm>
        </p:spPr>
        <p:txBody>
          <a:bodyPr/>
          <a:lstStyle/>
          <a:p>
            <a:pPr eaLnBrk="1" hangingPunct="1">
              <a:buClr>
                <a:schemeClr val="tx1"/>
              </a:buClr>
              <a:buFont typeface="Wingdings" pitchFamily="2" charset="2"/>
              <a:buNone/>
            </a:pPr>
            <a:r>
              <a:rPr lang="en-US" sz="2000"/>
              <a:t>	Example</a:t>
            </a:r>
            <a:r>
              <a:rPr lang="en-US" sz="2400"/>
              <a:t>:	</a:t>
            </a:r>
            <a:r>
              <a:rPr lang="en-US" sz="2000" b="1"/>
              <a:t>The Need for Population Education</a:t>
            </a:r>
            <a:r>
              <a:rPr lang="en-US" sz="2400"/>
              <a:t> </a:t>
            </a:r>
          </a:p>
          <a:p>
            <a:pPr algn="just" eaLnBrk="1" hangingPunct="1">
              <a:buFont typeface="Wingdings" pitchFamily="2" charset="2"/>
              <a:buNone/>
            </a:pPr>
            <a:r>
              <a:rPr lang="en-US" sz="1600"/>
              <a:t>		</a:t>
            </a:r>
            <a:endParaRPr lang="en-US" sz="800"/>
          </a:p>
          <a:p>
            <a:pPr algn="just" eaLnBrk="1" hangingPunct="1">
              <a:buFont typeface="Wingdings" pitchFamily="2" charset="2"/>
              <a:buNone/>
            </a:pPr>
            <a:r>
              <a:rPr lang="en-US" sz="1600"/>
              <a:t>Poverty, high cost of living, school crisis, lack of job opportunities confront common people. Millions of children are victims of under-nourishment and deficiency diseases that shorten their life and harm their mental development. Due to the failure of parents to send all their children to school, illiteracy rates are high and are still increasing.</a:t>
            </a:r>
          </a:p>
          <a:p>
            <a:pPr algn="just" eaLnBrk="1" hangingPunct="1">
              <a:buFont typeface="Wingdings" pitchFamily="2" charset="2"/>
              <a:buNone/>
            </a:pPr>
            <a:r>
              <a:rPr lang="en-US" sz="1600"/>
              <a:t>	</a:t>
            </a:r>
          </a:p>
          <a:p>
            <a:pPr algn="just" eaLnBrk="1" hangingPunct="1">
              <a:buFont typeface="Wingdings" pitchFamily="2" charset="2"/>
              <a:buNone/>
            </a:pPr>
            <a:r>
              <a:rPr lang="en-US" sz="1600"/>
              <a:t>Many of us have these problems. But very few are aware that excessive population growth is responsible for these pressures as well as for the lowering of the quality of human resources and development, especially as regards educational standards.The inclusion of Population Education in the school curriculum is then the answer to the need of the younger crop who are bound to face the reality of parenthood in the near future. Basic cultural values concerning the individual, his family, the society, and the nation can be effectively brought in to the extent desired through population education.</a:t>
            </a:r>
          </a:p>
          <a:p>
            <a:pPr algn="just" eaLnBrk="1" hangingPunct="1">
              <a:buClr>
                <a:schemeClr val="tx1"/>
              </a:buClr>
              <a:buFont typeface="Wingdings" pitchFamily="2" charset="2"/>
              <a:buNone/>
            </a:pPr>
            <a:endParaRPr lang="en-US" sz="1600"/>
          </a:p>
          <a:p>
            <a:pPr algn="just" eaLnBrk="1" hangingPunct="1">
              <a:buClr>
                <a:schemeClr val="tx1"/>
              </a:buClr>
              <a:buFont typeface="Wingdings" pitchFamily="2" charset="2"/>
              <a:buNone/>
            </a:pPr>
            <a:r>
              <a:rPr lang="en-US" sz="1600"/>
              <a:t>Finally, creating an awareness about population is a challenge that Philippine education has to face right now. For time is against us. And time-wasting is resource-wasting. This idea will help in adopting a small family norm and will insure good health for the mother, better welfare of the children, economic stability of the family, and a bright future for the continuing generations. </a:t>
            </a:r>
          </a:p>
          <a:p>
            <a:pPr algn="just" eaLnBrk="1" hangingPunct="1">
              <a:buClr>
                <a:schemeClr val="tx1"/>
              </a:buClr>
              <a:buFont typeface="Wingdings" pitchFamily="2" charset="2"/>
              <a:buNone/>
            </a:pPr>
            <a:endParaRPr lang="en-US" sz="2400"/>
          </a:p>
        </p:txBody>
      </p:sp>
      <p:sp>
        <p:nvSpPr>
          <p:cNvPr id="13323" name="Text Box 11"/>
          <p:cNvSpPr txBox="1">
            <a:spLocks noChangeArrowheads="1"/>
          </p:cNvSpPr>
          <p:nvPr/>
        </p:nvSpPr>
        <p:spPr bwMode="auto">
          <a:xfrm>
            <a:off x="381000" y="457200"/>
            <a:ext cx="8763000" cy="822325"/>
          </a:xfrm>
          <a:prstGeom prst="rect">
            <a:avLst/>
          </a:prstGeom>
          <a:noFill/>
          <a:ln w="9525">
            <a:noFill/>
            <a:miter lim="800000"/>
            <a:headEnd/>
            <a:tailEnd/>
          </a:ln>
        </p:spPr>
        <p:txBody>
          <a:bodyPr>
            <a:spAutoFit/>
          </a:bodyPr>
          <a:lstStyle/>
          <a:p>
            <a:pPr lvl="1" algn="l">
              <a:spcBef>
                <a:spcPct val="20000"/>
              </a:spcBef>
              <a:buClr>
                <a:schemeClr val="tx1"/>
              </a:buClr>
              <a:buSzPct val="75000"/>
              <a:buFont typeface="Wingdings" pitchFamily="2" charset="2"/>
              <a:buNone/>
            </a:pPr>
            <a:r>
              <a:rPr lang="en-US" sz="2400" b="1" i="1"/>
              <a:t>Informative</a:t>
            </a:r>
            <a:r>
              <a:rPr lang="en-US" sz="2400"/>
              <a:t> – are those which just give information,			review,or announce certain facts or events.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23">
                                            <p:txEl>
                                              <p:pRg st="0" end="0"/>
                                            </p:txEl>
                                          </p:spTgt>
                                        </p:tgtEl>
                                        <p:attrNameLst>
                                          <p:attrName>style.visibility</p:attrName>
                                        </p:attrNameLst>
                                      </p:cBhvr>
                                      <p:to>
                                        <p:strVal val="visible"/>
                                      </p:to>
                                    </p:set>
                                    <p:animEffect transition="in" filter="box(out)">
                                      <p:cBhvr>
                                        <p:cTn id="7" dur="500"/>
                                        <p:tgtEl>
                                          <p:spTgt spid="1332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321"/>
                                        </p:tgtEl>
                                        <p:attrNameLst>
                                          <p:attrName>style.visibility</p:attrName>
                                        </p:attrNameLst>
                                      </p:cBhvr>
                                      <p:to>
                                        <p:strVal val="visible"/>
                                      </p:to>
                                    </p:set>
                                    <p:animEffect transition="in" filter="box(in)">
                                      <p:cBhvr>
                                        <p:cTn id="12" dur="500"/>
                                        <p:tgtEl>
                                          <p:spTgt spid="1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 grpId="0" autoUpdateAnimBg="0"/>
      <p:bldP spid="1332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body" sz="half" idx="1"/>
          </p:nvPr>
        </p:nvSpPr>
        <p:spPr>
          <a:xfrm>
            <a:off x="0" y="1600200"/>
            <a:ext cx="8763000" cy="4953000"/>
          </a:xfrm>
        </p:spPr>
        <p:txBody>
          <a:bodyPr/>
          <a:lstStyle/>
          <a:p>
            <a:pPr algn="just" eaLnBrk="1" hangingPunct="1">
              <a:lnSpc>
                <a:spcPct val="90000"/>
              </a:lnSpc>
              <a:buFont typeface="Wingdings" pitchFamily="2" charset="2"/>
              <a:buNone/>
            </a:pPr>
            <a:r>
              <a:rPr lang="en-US" sz="2000"/>
              <a:t>	Example</a:t>
            </a:r>
            <a:r>
              <a:rPr lang="en-US" sz="2400"/>
              <a:t>:		</a:t>
            </a:r>
            <a:r>
              <a:rPr lang="en-US" sz="2000" b="1"/>
              <a:t>Attitude Towards Study</a:t>
            </a:r>
            <a:r>
              <a:rPr lang="en-US" sz="2400"/>
              <a:t> </a:t>
            </a:r>
            <a:endParaRPr lang="en-US" sz="1800"/>
          </a:p>
          <a:p>
            <a:pPr algn="just" eaLnBrk="1" hangingPunct="1">
              <a:lnSpc>
                <a:spcPct val="90000"/>
              </a:lnSpc>
              <a:buFont typeface="Wingdings" pitchFamily="2" charset="2"/>
              <a:buNone/>
            </a:pPr>
            <a:r>
              <a:rPr lang="en-US" sz="1800"/>
              <a:t>		</a:t>
            </a:r>
          </a:p>
          <a:p>
            <a:pPr algn="just" eaLnBrk="1" hangingPunct="1">
              <a:lnSpc>
                <a:spcPct val="90000"/>
              </a:lnSpc>
              <a:buFont typeface="Wingdings" pitchFamily="2" charset="2"/>
              <a:buNone/>
            </a:pPr>
            <a:r>
              <a:rPr lang="en-US" sz="1900"/>
              <a:t>		We are in school because we want to learn. Our study is for our own benefit and not to accommodate someone else. As such we have to relate it to our own aims or ambitions in life.We should not think of study merely in terms of quizzes, recitations, homework, term papers and reports. Putting a valuation upon it in terms of five, ten or twenty years from now will give it more meaning to us.</a:t>
            </a:r>
          </a:p>
          <a:p>
            <a:pPr algn="just" eaLnBrk="1" hangingPunct="1">
              <a:lnSpc>
                <a:spcPct val="90000"/>
              </a:lnSpc>
              <a:buFont typeface="Wingdings" pitchFamily="2" charset="2"/>
              <a:buNone/>
            </a:pPr>
            <a:endParaRPr lang="en-US" sz="1900"/>
          </a:p>
          <a:p>
            <a:pPr algn="just" eaLnBrk="1" hangingPunct="1">
              <a:lnSpc>
                <a:spcPct val="90000"/>
              </a:lnSpc>
              <a:buFont typeface="Wingdings" pitchFamily="2" charset="2"/>
              <a:buNone/>
            </a:pPr>
            <a:r>
              <a:rPr lang="en-US" sz="1900"/>
              <a:t>The facts, ideas, and principles we acquire now are the stuff with which we will do our thinking in the future.Let’s remember, too, that how we learn is sometimes more important than what we learn. An efficient working method will serve us throughout life, but many of the things we learn will just be forgotten. Being systematic about study will do a lot. Habit then comes to our aid.</a:t>
            </a:r>
          </a:p>
          <a:p>
            <a:pPr algn="just" eaLnBrk="1" hangingPunct="1">
              <a:lnSpc>
                <a:spcPct val="90000"/>
              </a:lnSpc>
              <a:buFont typeface="Wingdings" pitchFamily="2" charset="2"/>
              <a:buNone/>
            </a:pPr>
            <a:endParaRPr lang="en-US" sz="1900"/>
          </a:p>
          <a:p>
            <a:pPr algn="just" eaLnBrk="1" hangingPunct="1">
              <a:lnSpc>
                <a:spcPct val="90000"/>
              </a:lnSpc>
              <a:buFont typeface="Wingdings" pitchFamily="2" charset="2"/>
              <a:buNone/>
            </a:pPr>
            <a:r>
              <a:rPr lang="en-US" sz="1900"/>
              <a:t>With just a few weeks to go before classes end, we hope these few reminders will result to a better attitude towards study.</a:t>
            </a:r>
            <a:endParaRPr lang="en-US"/>
          </a:p>
        </p:txBody>
      </p:sp>
      <p:sp>
        <p:nvSpPr>
          <p:cNvPr id="128003" name="Text Box 3"/>
          <p:cNvSpPr txBox="1">
            <a:spLocks noChangeArrowheads="1"/>
          </p:cNvSpPr>
          <p:nvPr/>
        </p:nvSpPr>
        <p:spPr bwMode="auto">
          <a:xfrm>
            <a:off x="381000" y="457200"/>
            <a:ext cx="8763000" cy="822325"/>
          </a:xfrm>
          <a:prstGeom prst="rect">
            <a:avLst/>
          </a:prstGeom>
          <a:noFill/>
          <a:ln w="9525">
            <a:noFill/>
            <a:miter lim="800000"/>
            <a:headEnd/>
            <a:tailEnd/>
          </a:ln>
        </p:spPr>
        <p:txBody>
          <a:bodyPr>
            <a:spAutoFit/>
          </a:bodyPr>
          <a:lstStyle/>
          <a:p>
            <a:pPr lvl="1" algn="l">
              <a:spcBef>
                <a:spcPct val="20000"/>
              </a:spcBef>
              <a:buClr>
                <a:schemeClr val="tx1"/>
              </a:buClr>
              <a:buSzPct val="75000"/>
              <a:buFont typeface="Wingdings" pitchFamily="2" charset="2"/>
              <a:buNone/>
            </a:pPr>
            <a:r>
              <a:rPr lang="en-US" sz="2400" b="1" i="1"/>
              <a:t>Interpretative</a:t>
            </a:r>
            <a:r>
              <a:rPr lang="en-US" sz="2400" b="1"/>
              <a:t> </a:t>
            </a:r>
            <a:r>
              <a:rPr lang="en-US" sz="2400"/>
              <a:t>– those which explain or bring out the 			significance of an event, situation, or idea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8003"/>
                                        </p:tgtEl>
                                        <p:attrNameLst>
                                          <p:attrName>style.visibility</p:attrName>
                                        </p:attrNameLst>
                                      </p:cBhvr>
                                      <p:to>
                                        <p:strVal val="visible"/>
                                      </p:to>
                                    </p:set>
                                    <p:animEffect transition="in" filter="slide(fromBottom)">
                                      <p:cBhvr>
                                        <p:cTn id="7" dur="500"/>
                                        <p:tgtEl>
                                          <p:spTgt spid="12800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8002"/>
                                        </p:tgtEl>
                                        <p:attrNameLst>
                                          <p:attrName>style.visibility</p:attrName>
                                        </p:attrNameLst>
                                      </p:cBhvr>
                                      <p:to>
                                        <p:strVal val="visible"/>
                                      </p:to>
                                    </p:set>
                                    <p:animEffect transition="in" filter="slide(fromBottom)">
                                      <p:cBhvr>
                                        <p:cTn id="12" dur="500"/>
                                        <p:tgtEl>
                                          <p:spTgt spid="128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autoUpdateAnimBg="0"/>
      <p:bldP spid="12800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457200" y="609600"/>
            <a:ext cx="8305800" cy="1524000"/>
          </a:xfrm>
        </p:spPr>
        <p:txBody>
          <a:bodyPr/>
          <a:lstStyle/>
          <a:p>
            <a:pPr algn="just" eaLnBrk="1" hangingPunct="1"/>
            <a:r>
              <a:rPr lang="en-US" sz="2400" b="1" i="1" dirty="0"/>
              <a:t>Editorials of crusade and reform</a:t>
            </a:r>
            <a:r>
              <a:rPr lang="en-US" sz="2400" dirty="0"/>
              <a:t> – those which criticize 	certain conditions, then suggest a solution or change; 	or which just give a message of reform without 	necessarily pointing out a problem or a bad condition</a:t>
            </a:r>
          </a:p>
        </p:txBody>
      </p:sp>
      <p:sp>
        <p:nvSpPr>
          <p:cNvPr id="117764" name="Rectangle 4"/>
          <p:cNvSpPr>
            <a:spLocks noGrp="1" noChangeArrowheads="1"/>
          </p:cNvSpPr>
          <p:nvPr>
            <p:ph type="body" idx="1"/>
          </p:nvPr>
        </p:nvSpPr>
        <p:spPr>
          <a:xfrm>
            <a:off x="152400" y="2438400"/>
            <a:ext cx="8686800" cy="4191000"/>
          </a:xfrm>
        </p:spPr>
        <p:txBody>
          <a:bodyPr/>
          <a:lstStyle/>
          <a:p>
            <a:pPr eaLnBrk="1" hangingPunct="1">
              <a:buFont typeface="Wingdings" pitchFamily="2" charset="2"/>
              <a:buNone/>
            </a:pPr>
            <a:r>
              <a:rPr lang="en-US" sz="2000" b="1"/>
              <a:t>	</a:t>
            </a:r>
            <a:r>
              <a:rPr lang="en-US" sz="2000"/>
              <a:t>Example:</a:t>
            </a:r>
            <a:r>
              <a:rPr lang="en-US" sz="2000" b="1"/>
              <a:t>		The Way of Most Desks</a:t>
            </a:r>
          </a:p>
          <a:p>
            <a:pPr eaLnBrk="1" hangingPunct="1">
              <a:buFont typeface="Wingdings" pitchFamily="2" charset="2"/>
              <a:buNone/>
            </a:pPr>
            <a:r>
              <a:rPr lang="en-US" sz="2000" b="1"/>
              <a:t>	</a:t>
            </a:r>
          </a:p>
          <a:p>
            <a:pPr algn="just" eaLnBrk="1" hangingPunct="1">
              <a:buFont typeface="Wingdings" pitchFamily="2" charset="2"/>
              <a:buNone/>
            </a:pPr>
            <a:r>
              <a:rPr lang="en-US" sz="2000" b="1"/>
              <a:t>		</a:t>
            </a:r>
            <a:r>
              <a:rPr lang="en-US" sz="2000"/>
              <a:t>Student-judges who inspected every room in connection with “Operation Cleanliness” found out that most of the desks had scratches and/or ink spots. One can hardly write on them without a thick sheet of paper for a pad.</a:t>
            </a:r>
          </a:p>
          <a:p>
            <a:pPr algn="just" eaLnBrk="1" hangingPunct="1">
              <a:buFont typeface="Wingdings" pitchFamily="2" charset="2"/>
              <a:buNone/>
            </a:pPr>
            <a:r>
              <a:rPr lang="en-US" sz="2000"/>
              <a:t>		Outside the classrooms, some desks are placed for the students to sit on. Students really take advantage of them. They sit on top of the desks and place their muddy shoes on the seats instead.</a:t>
            </a:r>
          </a:p>
          <a:p>
            <a:pPr algn="just" eaLnBrk="1" hangingPunct="1">
              <a:buFont typeface="Wingdings" pitchFamily="2" charset="2"/>
              <a:buNone/>
            </a:pPr>
            <a:r>
              <a:rPr lang="en-US" sz="2000"/>
              <a:t>		When the 220 new desks for Pasig Line will be made available for the students’ use, will they end up the way most desks go?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7762">
                                            <p:txEl>
                                              <p:pRg st="0" end="0"/>
                                            </p:txEl>
                                          </p:spTgt>
                                        </p:tgtEl>
                                        <p:attrNameLst>
                                          <p:attrName>style.visibility</p:attrName>
                                        </p:attrNameLst>
                                      </p:cBhvr>
                                      <p:to>
                                        <p:strVal val="visible"/>
                                      </p:to>
                                    </p:set>
                                    <p:anim calcmode="lin" valueType="num">
                                      <p:cBhvr additive="base">
                                        <p:cTn id="7" dur="500" fill="hold"/>
                                        <p:tgtEl>
                                          <p:spTgt spid="11776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77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7764"/>
                                        </p:tgtEl>
                                        <p:attrNameLst>
                                          <p:attrName>style.visibility</p:attrName>
                                        </p:attrNameLst>
                                      </p:cBhvr>
                                      <p:to>
                                        <p:strVal val="visible"/>
                                      </p:to>
                                    </p:set>
                                    <p:anim calcmode="lin" valueType="num">
                                      <p:cBhvr additive="base">
                                        <p:cTn id="13" dur="500" fill="hold"/>
                                        <p:tgtEl>
                                          <p:spTgt spid="117764"/>
                                        </p:tgtEl>
                                        <p:attrNameLst>
                                          <p:attrName>ppt_x</p:attrName>
                                        </p:attrNameLst>
                                      </p:cBhvr>
                                      <p:tavLst>
                                        <p:tav tm="0">
                                          <p:val>
                                            <p:strVal val="0-#ppt_w/2"/>
                                          </p:val>
                                        </p:tav>
                                        <p:tav tm="100000">
                                          <p:val>
                                            <p:strVal val="#ppt_x"/>
                                          </p:val>
                                        </p:tav>
                                      </p:tavLst>
                                    </p:anim>
                                    <p:anim calcmode="lin" valueType="num">
                                      <p:cBhvr additive="base">
                                        <p:cTn id="14" dur="500" fill="hold"/>
                                        <p:tgtEl>
                                          <p:spTgt spid="1177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autoUpdateAnimBg="0"/>
      <p:bldP spid="11776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38200"/>
            <a:ext cx="8229600" cy="1143000"/>
          </a:xfrm>
        </p:spPr>
        <p:txBody>
          <a:bodyPr/>
          <a:lstStyle/>
          <a:p>
            <a:pPr algn="just" eaLnBrk="1" hangingPunct="1"/>
            <a:r>
              <a:rPr lang="en-US" sz="2400" b="1" i="1"/>
              <a:t>Editorials on special occasions</a:t>
            </a:r>
            <a:r>
              <a:rPr lang="en-US" sz="2400"/>
              <a:t> – </a:t>
            </a:r>
            <a:r>
              <a:rPr lang="en-US" sz="2300"/>
              <a:t>those which are written 	to give meaning to occasions such as Christmas, 	labor day, heroes’ birthday, and other significant 	events.</a:t>
            </a:r>
            <a:br>
              <a:rPr lang="en-US" sz="2400"/>
            </a:br>
            <a:endParaRPr lang="en-US" sz="2400"/>
          </a:p>
        </p:txBody>
      </p:sp>
      <p:sp>
        <p:nvSpPr>
          <p:cNvPr id="15363" name="Rectangle 3"/>
          <p:cNvSpPr>
            <a:spLocks noGrp="1" noChangeArrowheads="1"/>
          </p:cNvSpPr>
          <p:nvPr>
            <p:ph type="body" idx="1"/>
          </p:nvPr>
        </p:nvSpPr>
        <p:spPr>
          <a:xfrm>
            <a:off x="-152400" y="2057400"/>
            <a:ext cx="9144000" cy="5410200"/>
          </a:xfrm>
        </p:spPr>
        <p:txBody>
          <a:bodyPr/>
          <a:lstStyle/>
          <a:p>
            <a:pPr eaLnBrk="1" hangingPunct="1">
              <a:buClr>
                <a:schemeClr val="tx1"/>
              </a:buClr>
              <a:buFont typeface="Wingdings" pitchFamily="2" charset="2"/>
              <a:buNone/>
            </a:pPr>
            <a:r>
              <a:rPr lang="en-US" sz="2000"/>
              <a:t>	Example:			</a:t>
            </a:r>
            <a:r>
              <a:rPr lang="en-US" sz="2000" b="1"/>
              <a:t>New Year Thoughts</a:t>
            </a:r>
          </a:p>
          <a:p>
            <a:pPr eaLnBrk="1" hangingPunct="1">
              <a:buClr>
                <a:schemeClr val="tx1"/>
              </a:buClr>
              <a:buFont typeface="Wingdings" pitchFamily="2" charset="2"/>
              <a:buNone/>
            </a:pPr>
            <a:endParaRPr lang="en-US" sz="800" b="1"/>
          </a:p>
          <a:p>
            <a:pPr algn="just" eaLnBrk="1" hangingPunct="1">
              <a:buClr>
                <a:schemeClr val="tx1"/>
              </a:buClr>
              <a:buFont typeface="Wingdings" pitchFamily="2" charset="2"/>
              <a:buNone/>
            </a:pPr>
            <a:r>
              <a:rPr lang="en-US" sz="2000" b="1"/>
              <a:t>		</a:t>
            </a:r>
            <a:r>
              <a:rPr lang="en-US" sz="1700"/>
              <a:t>New year is the finale of the Yuletide Season which is accompanied by the spirit of joy and goodwill that can only be understood, never fully explained. It is enough to feel the spirit of it - that which illumines our souls – the spirit that transforms into reality that Christmas message “Peace on earth to men of goodwill.”</a:t>
            </a:r>
          </a:p>
          <a:p>
            <a:pPr algn="just" eaLnBrk="1" hangingPunct="1">
              <a:buClr>
                <a:schemeClr val="tx1"/>
              </a:buClr>
              <a:buFont typeface="Wingdings" pitchFamily="2" charset="2"/>
              <a:buNone/>
            </a:pPr>
            <a:r>
              <a:rPr lang="en-US" sz="1700"/>
              <a:t>		When Jesus was sent to redeem mankind, the three kings offered Him the choicest gifts of their kingdoms and since that time, the Season has been the time to give, to receive. And man has since felt what pleasure it is to give and what joy to receive. New Year is an occasion and reason for showing the fine sentiments that we feel. It is the time for renewal of friendships, for making bonds of kinship stronger and firmer.</a:t>
            </a:r>
          </a:p>
          <a:p>
            <a:pPr algn="just" eaLnBrk="1" hangingPunct="1">
              <a:buClr>
                <a:schemeClr val="tx1"/>
              </a:buClr>
              <a:buFont typeface="Wingdings" pitchFamily="2" charset="2"/>
              <a:buNone/>
            </a:pPr>
            <a:r>
              <a:rPr lang="en-US" sz="1700"/>
              <a:t>		</a:t>
            </a:r>
          </a:p>
          <a:p>
            <a:pPr algn="just" eaLnBrk="1" hangingPunct="1">
              <a:buClr>
                <a:schemeClr val="tx1"/>
              </a:buClr>
              <a:buFont typeface="Wingdings" pitchFamily="2" charset="2"/>
              <a:buNone/>
            </a:pPr>
            <a:r>
              <a:rPr lang="en-US" sz="1700"/>
              <a:t>New Year's time is the most fitting time to bury all grudges. Between friends, neighbors, classmates, relatives, co-workers, it is the time to forget all wrongs suffered and all injuries received, to let bygones be bygones. This constitutes the real essence of the Season. Love, the greatest and finest of man’s sentiments must reign in all hearts.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ppt_x</p:attrName>
                                        </p:attrNameLst>
                                      </p:cBhvr>
                                      <p:tavLst>
                                        <p:tav tm="0">
                                          <p:val>
                                            <p:strVal val="#ppt_x"/>
                                          </p:val>
                                        </p:tav>
                                        <p:tav tm="100000">
                                          <p:val>
                                            <p:strVal val="#ppt_x"/>
                                          </p:val>
                                        </p:tav>
                                      </p:tavLst>
                                    </p:anim>
                                    <p:anim calcmode="lin" valueType="num">
                                      <p:cBhvr>
                                        <p:cTn id="8" dur="500" fill="hold"/>
                                        <p:tgtEl>
                                          <p:spTgt spid="15362"/>
                                        </p:tgtEl>
                                        <p:attrNameLst>
                                          <p:attrName>ppt_y</p:attrName>
                                        </p:attrNameLst>
                                      </p:cBhvr>
                                      <p:tavLst>
                                        <p:tav tm="0">
                                          <p:val>
                                            <p:strVal val="#ppt_y+#ppt_h/2"/>
                                          </p:val>
                                        </p:tav>
                                        <p:tav tm="100000">
                                          <p:val>
                                            <p:strVal val="#ppt_y"/>
                                          </p:val>
                                        </p:tav>
                                      </p:tavLst>
                                    </p:anim>
                                    <p:anim calcmode="lin" valueType="num">
                                      <p:cBhvr>
                                        <p:cTn id="9" dur="500" fill="hold"/>
                                        <p:tgtEl>
                                          <p:spTgt spid="15362"/>
                                        </p:tgtEl>
                                        <p:attrNameLst>
                                          <p:attrName>ppt_w</p:attrName>
                                        </p:attrNameLst>
                                      </p:cBhvr>
                                      <p:tavLst>
                                        <p:tav tm="0">
                                          <p:val>
                                            <p:strVal val="#ppt_w"/>
                                          </p:val>
                                        </p:tav>
                                        <p:tav tm="100000">
                                          <p:val>
                                            <p:strVal val="#ppt_w"/>
                                          </p:val>
                                        </p:tav>
                                      </p:tavLst>
                                    </p:anim>
                                    <p:anim calcmode="lin" valueType="num">
                                      <p:cBhvr>
                                        <p:cTn id="10" dur="500" fill="hold"/>
                                        <p:tgtEl>
                                          <p:spTgt spid="15362"/>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5363"/>
                                        </p:tgtEl>
                                        <p:attrNameLst>
                                          <p:attrName>style.visibility</p:attrName>
                                        </p:attrNameLst>
                                      </p:cBhvr>
                                      <p:to>
                                        <p:strVal val="visible"/>
                                      </p:to>
                                    </p:set>
                                    <p:animEffect transition="in" filter="dissolve">
                                      <p:cBhvr>
                                        <p:cTn id="15"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533400" y="381000"/>
            <a:ext cx="8229600" cy="990600"/>
          </a:xfrm>
        </p:spPr>
        <p:txBody>
          <a:bodyPr/>
          <a:lstStyle/>
          <a:p>
            <a:pPr eaLnBrk="1" hangingPunct="1"/>
            <a:r>
              <a:rPr lang="en-US" sz="2400" b="1" i="1"/>
              <a:t>Editorials that praise or commend</a:t>
            </a:r>
            <a:r>
              <a:rPr lang="en-US" sz="2400"/>
              <a:t> – those that express 				appreciation for a worthy action</a:t>
            </a:r>
          </a:p>
        </p:txBody>
      </p:sp>
      <p:sp>
        <p:nvSpPr>
          <p:cNvPr id="118787" name="Rectangle 3"/>
          <p:cNvSpPr>
            <a:spLocks noGrp="1" noChangeArrowheads="1"/>
          </p:cNvSpPr>
          <p:nvPr>
            <p:ph type="body" idx="1"/>
          </p:nvPr>
        </p:nvSpPr>
        <p:spPr>
          <a:xfrm>
            <a:off x="-152400" y="1371600"/>
            <a:ext cx="9144000" cy="5486400"/>
          </a:xfrm>
        </p:spPr>
        <p:txBody>
          <a:bodyPr/>
          <a:lstStyle/>
          <a:p>
            <a:pPr eaLnBrk="1" hangingPunct="1">
              <a:lnSpc>
                <a:spcPct val="90000"/>
              </a:lnSpc>
              <a:buFont typeface="Wingdings" pitchFamily="2" charset="2"/>
              <a:buNone/>
            </a:pPr>
            <a:r>
              <a:rPr lang="en-US" sz="2000"/>
              <a:t>	Example:			</a:t>
            </a:r>
            <a:r>
              <a:rPr lang="en-US" sz="2000" b="1"/>
              <a:t>Commitment</a:t>
            </a:r>
          </a:p>
          <a:p>
            <a:pPr eaLnBrk="1" hangingPunct="1">
              <a:lnSpc>
                <a:spcPct val="90000"/>
              </a:lnSpc>
              <a:buFont typeface="Wingdings" pitchFamily="2" charset="2"/>
              <a:buNone/>
            </a:pPr>
            <a:endParaRPr lang="en-US" sz="2000" b="1"/>
          </a:p>
          <a:p>
            <a:pPr algn="just" eaLnBrk="1" hangingPunct="1">
              <a:lnSpc>
                <a:spcPct val="90000"/>
              </a:lnSpc>
              <a:buFont typeface="Wingdings" pitchFamily="2" charset="2"/>
              <a:buNone/>
            </a:pPr>
            <a:r>
              <a:rPr lang="en-US" sz="1800"/>
              <a:t>		Determination, self-confidence and the desire to seek the truth guided our struggle to restore the campus paper.The Josephine Journal is our victory – a product of the concerted effort of the CAS-Wall Journal (CWJ) staffers and the whole CAS studentry amidst tremendous hardships we encountered along the way.</a:t>
            </a:r>
          </a:p>
          <a:p>
            <a:pPr algn="just" eaLnBrk="1" hangingPunct="1">
              <a:lnSpc>
                <a:spcPct val="90000"/>
              </a:lnSpc>
              <a:buFont typeface="Wingdings" pitchFamily="2" charset="2"/>
              <a:buNone/>
            </a:pPr>
            <a:r>
              <a:rPr lang="en-US" sz="1800"/>
              <a:t>		We rejoice with the studentry in having a paper we have been working towards since last year and a paper we have been longing for since the CAS-JO Chronicle ceased publication. We are hoping that this paper will serve as our voice in upholding the students’ interests which shall be guided by the principles of truth, justice, freedom and democracy.</a:t>
            </a:r>
          </a:p>
          <a:p>
            <a:pPr algn="just" eaLnBrk="1" hangingPunct="1">
              <a:lnSpc>
                <a:spcPct val="90000"/>
              </a:lnSpc>
              <a:buFont typeface="Wingdings" pitchFamily="2" charset="2"/>
              <a:buNone/>
            </a:pPr>
            <a:r>
              <a:rPr lang="en-US" sz="1800"/>
              <a:t>		Together, we have won a venue to voice out our grievances, victories, opinions and ideas. Together we will uphold the freedom of speech in strengthening the unity of the studentry in responding to the call of our times. Together we will protect the rights we have acquired through our struggle.This is the commitment of the Josephine Journal.</a:t>
            </a:r>
          </a:p>
          <a:p>
            <a:pPr algn="just" eaLnBrk="1" hangingPunct="1">
              <a:lnSpc>
                <a:spcPct val="90000"/>
              </a:lnSpc>
              <a:buFont typeface="Wingdings" pitchFamily="2" charset="2"/>
              <a:buNone/>
            </a:pPr>
            <a:r>
              <a:rPr lang="en-US" sz="1800"/>
              <a:t>								- Josephine Journal</a:t>
            </a:r>
          </a:p>
          <a:p>
            <a:pPr algn="just" eaLnBrk="1" hangingPunct="1">
              <a:lnSpc>
                <a:spcPct val="90000"/>
              </a:lnSpc>
              <a:buFont typeface="Wingdings" pitchFamily="2" charset="2"/>
              <a:buNone/>
            </a:pPr>
            <a:r>
              <a:rPr lang="en-US" sz="1800"/>
              <a:t>							 	 St. Joseph’s College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strips(downLeft)">
                                      <p:cBhvr>
                                        <p:cTn id="7" dur="500"/>
                                        <p:tgtEl>
                                          <p:spTgt spid="11878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8787"/>
                                        </p:tgtEl>
                                        <p:attrNameLst>
                                          <p:attrName>style.visibility</p:attrName>
                                        </p:attrNameLst>
                                      </p:cBhvr>
                                      <p:to>
                                        <p:strVal val="visible"/>
                                      </p:to>
                                    </p:set>
                                    <p:animEffect transition="in" filter="blinds(horizontal)">
                                      <p:cBhvr>
                                        <p:cTn id="12" dur="500"/>
                                        <p:tgtEl>
                                          <p:spTgt spid="118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P spid="11878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1026"/>
          <p:cNvSpPr>
            <a:spLocks noGrp="1" noChangeArrowheads="1"/>
          </p:cNvSpPr>
          <p:nvPr>
            <p:ph type="title"/>
          </p:nvPr>
        </p:nvSpPr>
        <p:spPr>
          <a:xfrm>
            <a:off x="685800" y="609600"/>
            <a:ext cx="8229600" cy="990600"/>
          </a:xfrm>
        </p:spPr>
        <p:txBody>
          <a:bodyPr/>
          <a:lstStyle/>
          <a:p>
            <a:pPr eaLnBrk="1" hangingPunct="1"/>
            <a:r>
              <a:rPr lang="en-US" sz="2400" b="1" i="1"/>
              <a:t>Editorials that offer entertainment</a:t>
            </a:r>
            <a:r>
              <a:rPr lang="en-US" sz="2400"/>
              <a:t> – those which are 	written to give in a light vein, primarily to entertain 	readers.</a:t>
            </a:r>
          </a:p>
        </p:txBody>
      </p:sp>
      <p:sp>
        <p:nvSpPr>
          <p:cNvPr id="119811" name="Rectangle 1027"/>
          <p:cNvSpPr>
            <a:spLocks noGrp="1" noChangeArrowheads="1"/>
          </p:cNvSpPr>
          <p:nvPr>
            <p:ph type="body" idx="1"/>
          </p:nvPr>
        </p:nvSpPr>
        <p:spPr>
          <a:xfrm>
            <a:off x="-228600" y="1905000"/>
            <a:ext cx="9067800" cy="5257800"/>
          </a:xfrm>
        </p:spPr>
        <p:txBody>
          <a:bodyPr/>
          <a:lstStyle/>
          <a:p>
            <a:pPr lvl="1" eaLnBrk="1" hangingPunct="1">
              <a:lnSpc>
                <a:spcPct val="90000"/>
              </a:lnSpc>
              <a:buFont typeface="Wingdings" pitchFamily="2" charset="2"/>
              <a:buNone/>
            </a:pPr>
            <a:r>
              <a:rPr lang="en-US" sz="2000"/>
              <a:t>	Example:	</a:t>
            </a:r>
            <a:r>
              <a:rPr lang="en-US" sz="1800"/>
              <a:t>		</a:t>
            </a:r>
            <a:r>
              <a:rPr lang="en-US" sz="2000" b="1"/>
              <a:t>First Day in School</a:t>
            </a:r>
          </a:p>
          <a:p>
            <a:pPr lvl="1" eaLnBrk="1" hangingPunct="1">
              <a:lnSpc>
                <a:spcPct val="90000"/>
              </a:lnSpc>
              <a:buFont typeface="Wingdings" pitchFamily="2" charset="2"/>
              <a:buNone/>
            </a:pPr>
            <a:endParaRPr lang="en-US" sz="800" b="1"/>
          </a:p>
          <a:p>
            <a:pPr lvl="1" algn="just" eaLnBrk="1" hangingPunct="1">
              <a:lnSpc>
                <a:spcPct val="90000"/>
              </a:lnSpc>
              <a:buFont typeface="Wingdings" pitchFamily="2" charset="2"/>
              <a:buNone/>
            </a:pPr>
            <a:r>
              <a:rPr lang="en-US" sz="2000" b="1"/>
              <a:t>		</a:t>
            </a:r>
            <a:r>
              <a:rPr lang="en-US" sz="1800"/>
              <a:t>	The first day in high school for pupils who have been used to having all their classes in a single room is rather like their first day in a big city crowded with different kinds of people. There is confusion and a bewildered cry never heard of before. On our own first day in high school, we were elbowed about from one room to another, usually losing our way and arriving late.</a:t>
            </a:r>
          </a:p>
          <a:p>
            <a:pPr lvl="1" algn="just" eaLnBrk="1" hangingPunct="1">
              <a:lnSpc>
                <a:spcPct val="90000"/>
              </a:lnSpc>
              <a:buFont typeface="Wingdings" pitchFamily="2" charset="2"/>
              <a:buNone/>
            </a:pPr>
            <a:endParaRPr lang="en-US" sz="1800"/>
          </a:p>
          <a:p>
            <a:pPr lvl="1" algn="just" eaLnBrk="1" hangingPunct="1">
              <a:lnSpc>
                <a:spcPct val="90000"/>
              </a:lnSpc>
              <a:buFont typeface="Wingdings" pitchFamily="2" charset="2"/>
              <a:buNone/>
            </a:pPr>
            <a:r>
              <a:rPr lang="en-US" sz="1800"/>
              <a:t>Then we were told that the section in which we had finally found our way was too large, that we must find another room on a different floor.When we got on the wrong stairway, the older pupils laughed. When bells rang for classes to begin, we would stand still; and when they rang for dismissal, we would sit still.</a:t>
            </a:r>
          </a:p>
          <a:p>
            <a:pPr lvl="1" algn="just" eaLnBrk="1" hangingPunct="1">
              <a:lnSpc>
                <a:spcPct val="90000"/>
              </a:lnSpc>
              <a:buFont typeface="Wingdings" pitchFamily="2" charset="2"/>
              <a:buNone/>
            </a:pPr>
            <a:r>
              <a:rPr lang="en-US" sz="1800"/>
              <a:t>			</a:t>
            </a:r>
          </a:p>
          <a:p>
            <a:pPr lvl="1" algn="just" eaLnBrk="1" hangingPunct="1">
              <a:lnSpc>
                <a:spcPct val="90000"/>
              </a:lnSpc>
              <a:buFont typeface="Wingdings" pitchFamily="2" charset="2"/>
              <a:buNone/>
            </a:pPr>
            <a:r>
              <a:rPr lang="en-US" sz="1800"/>
              <a:t>By the end of the first day we had decided that higher learning was no good and we might as well quit. Yet, as you see, we are still here; so we must have changed our minds.</a:t>
            </a:r>
          </a:p>
          <a:p>
            <a:pPr lvl="1" algn="just" eaLnBrk="1" hangingPunct="1">
              <a:lnSpc>
                <a:spcPct val="90000"/>
              </a:lnSpc>
              <a:buFont typeface="Wingdings" pitchFamily="2" charset="2"/>
              <a:buNone/>
            </a:pPr>
            <a:r>
              <a:rPr lang="en-US" sz="1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slide(fromLeft)">
                                      <p:cBhvr>
                                        <p:cTn id="7" dur="500"/>
                                        <p:tgtEl>
                                          <p:spTgt spid="1198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9811"/>
                                        </p:tgtEl>
                                        <p:attrNameLst>
                                          <p:attrName>style.visibility</p:attrName>
                                        </p:attrNameLst>
                                      </p:cBhvr>
                                      <p:to>
                                        <p:strVal val="visible"/>
                                      </p:to>
                                    </p:set>
                                    <p:animEffect transition="in" filter="dissolve">
                                      <p:cBhvr>
                                        <p:cTn id="12" dur="500"/>
                                        <p:tgtEl>
                                          <p:spTgt spid="11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1026"/>
          <p:cNvSpPr>
            <a:spLocks noGrp="1" noChangeArrowheads="1"/>
          </p:cNvSpPr>
          <p:nvPr>
            <p:ph type="title"/>
          </p:nvPr>
        </p:nvSpPr>
        <p:spPr>
          <a:xfrm>
            <a:off x="685800" y="609600"/>
            <a:ext cx="8229600" cy="533400"/>
          </a:xfrm>
        </p:spPr>
        <p:txBody>
          <a:bodyPr/>
          <a:lstStyle/>
          <a:p>
            <a:pPr eaLnBrk="1" hangingPunct="1"/>
            <a:r>
              <a:rPr lang="en-US" sz="2800" b="1" i="1"/>
              <a:t>Editorials of tribute</a:t>
            </a:r>
          </a:p>
        </p:txBody>
      </p:sp>
      <p:sp>
        <p:nvSpPr>
          <p:cNvPr id="120835" name="Rectangle 1027"/>
          <p:cNvSpPr>
            <a:spLocks noGrp="1" noChangeArrowheads="1"/>
          </p:cNvSpPr>
          <p:nvPr>
            <p:ph type="body" idx="1"/>
          </p:nvPr>
        </p:nvSpPr>
        <p:spPr>
          <a:xfrm>
            <a:off x="0" y="1524000"/>
            <a:ext cx="8915400" cy="4953000"/>
          </a:xfrm>
        </p:spPr>
        <p:txBody>
          <a:bodyPr/>
          <a:lstStyle/>
          <a:p>
            <a:pPr eaLnBrk="1" hangingPunct="1">
              <a:buFont typeface="Wingdings" pitchFamily="2" charset="2"/>
              <a:buNone/>
            </a:pPr>
            <a:r>
              <a:rPr lang="en-US" sz="2000"/>
              <a:t>	Example: 			</a:t>
            </a:r>
            <a:r>
              <a:rPr lang="en-US" sz="2000" b="1"/>
              <a:t>Dr. Estrada</a:t>
            </a:r>
          </a:p>
          <a:p>
            <a:pPr eaLnBrk="1" hangingPunct="1">
              <a:buFont typeface="Wingdings" pitchFamily="2" charset="2"/>
              <a:buNone/>
            </a:pPr>
            <a:endParaRPr lang="en-US" sz="1800"/>
          </a:p>
          <a:p>
            <a:pPr algn="just" eaLnBrk="1" hangingPunct="1">
              <a:buFont typeface="Wingdings" pitchFamily="2" charset="2"/>
              <a:buNone/>
            </a:pPr>
            <a:r>
              <a:rPr lang="en-US" sz="1800"/>
              <a:t>		</a:t>
            </a:r>
            <a:r>
              <a:rPr lang="en-US" sz="1900"/>
              <a:t>Dr. Januario Estrada, 78, considered the dean of Filipino surgeons, died yesterday,leaving behind an outstanding record of service in Philippine Medicine.</a:t>
            </a:r>
          </a:p>
          <a:p>
            <a:pPr algn="just" eaLnBrk="1" hangingPunct="1">
              <a:buFont typeface="Wingdings" pitchFamily="2" charset="2"/>
              <a:buNone/>
            </a:pPr>
            <a:r>
              <a:rPr lang="en-US" sz="1900"/>
              <a:t>		Since obtaining his medical degree in 1918, Dr. Estrada had been with the Philippine General Hospital and the University of the Philippines College of Medicine throughout his career. Until his death, he remained an active member of various medical organizations, the same groups which he at one time or another helped organize or headed as president.</a:t>
            </a:r>
          </a:p>
          <a:p>
            <a:pPr algn="just" eaLnBrk="1" hangingPunct="1">
              <a:buFont typeface="Wingdings" pitchFamily="2" charset="2"/>
              <a:buNone/>
            </a:pPr>
            <a:r>
              <a:rPr lang="en-US" sz="1900"/>
              <a:t>		For his services, Dr. Estrada received many awards, topped off by his having been chosen the most outstanding medical alumnus of the state university in 1955. During his lifetime, he also authored scientific papers that brought new light to the practice of medicine and, more particularly, surgery. His death is a heavy loss to the medical profession.</a:t>
            </a:r>
          </a:p>
          <a:p>
            <a:pPr algn="just" eaLnBrk="1" hangingPunct="1"/>
            <a:endParaRPr lang="en-US" sz="1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box(in)">
                                      <p:cBhvr>
                                        <p:cTn id="7" dur="500"/>
                                        <p:tgtEl>
                                          <p:spTgt spid="12083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0835"/>
                                        </p:tgtEl>
                                        <p:attrNameLst>
                                          <p:attrName>style.visibility</p:attrName>
                                        </p:attrNameLst>
                                      </p:cBhvr>
                                      <p:to>
                                        <p:strVal val="visible"/>
                                      </p:to>
                                    </p:set>
                                    <p:animEffect transition="in" filter="box(out)">
                                      <p:cBhvr>
                                        <p:cTn id="12" dur="500"/>
                                        <p:tgtEl>
                                          <p:spTgt spid="120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autoUpdateAnimBg="0"/>
      <p:bldP spid="12083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457200"/>
            <a:ext cx="8229600" cy="990600"/>
          </a:xfrm>
        </p:spPr>
        <p:txBody>
          <a:bodyPr/>
          <a:lstStyle/>
          <a:p>
            <a:pPr eaLnBrk="1" hangingPunct="1"/>
            <a:r>
              <a:rPr lang="en-US" sz="2400" b="1" i="1"/>
              <a:t>Editorial liners</a:t>
            </a:r>
            <a:r>
              <a:rPr lang="en-US" sz="2400"/>
              <a:t> – short, witty paragraphs, either serious</a:t>
            </a:r>
            <a:br>
              <a:rPr lang="en-US" sz="2400"/>
            </a:br>
            <a:r>
              <a:rPr lang="en-US" sz="2400"/>
              <a:t>			or light.</a:t>
            </a:r>
          </a:p>
        </p:txBody>
      </p:sp>
      <p:sp>
        <p:nvSpPr>
          <p:cNvPr id="121859" name="Rectangle 3"/>
          <p:cNvSpPr>
            <a:spLocks noGrp="1" noChangeArrowheads="1"/>
          </p:cNvSpPr>
          <p:nvPr>
            <p:ph type="body" idx="1"/>
          </p:nvPr>
        </p:nvSpPr>
        <p:spPr>
          <a:xfrm>
            <a:off x="76200" y="1676400"/>
            <a:ext cx="8686800" cy="5105400"/>
          </a:xfrm>
        </p:spPr>
        <p:txBody>
          <a:bodyPr/>
          <a:lstStyle/>
          <a:p>
            <a:pPr eaLnBrk="1" hangingPunct="1">
              <a:buFont typeface="Wingdings" pitchFamily="2" charset="2"/>
              <a:buNone/>
            </a:pPr>
            <a:r>
              <a:rPr lang="en-US" sz="2000"/>
              <a:t>	Example:			</a:t>
            </a:r>
            <a:r>
              <a:rPr lang="en-US" sz="2000" b="1"/>
              <a:t>Love is…</a:t>
            </a:r>
          </a:p>
          <a:p>
            <a:pPr eaLnBrk="1" hangingPunct="1">
              <a:buFont typeface="Wingdings" pitchFamily="2" charset="2"/>
              <a:buNone/>
            </a:pPr>
            <a:endParaRPr lang="en-US" sz="800" b="1"/>
          </a:p>
          <a:p>
            <a:pPr algn="just" eaLnBrk="1" hangingPunct="1">
              <a:buFont typeface="Wingdings" pitchFamily="2" charset="2"/>
              <a:buNone/>
            </a:pPr>
            <a:r>
              <a:rPr lang="en-US" sz="2000" b="1"/>
              <a:t>			</a:t>
            </a:r>
            <a:r>
              <a:rPr lang="en-US" sz="1800"/>
              <a:t>Love is looking up to find comfort in mother’s smile.It’s running and kissing father’s hands to deserve his package. It’s thinking and dreaming about a loved one day and night. It’s doing things to please the other. It’s answering and writing love letters on perfumed paper. It’s crying and brooding over careless words. It’s rejoicing and walking on clouds on hearing sweet things. It’s loving happily day by day.</a:t>
            </a:r>
          </a:p>
          <a:p>
            <a:pPr eaLnBrk="1" hangingPunct="1">
              <a:buFont typeface="Wingdings" pitchFamily="2" charset="2"/>
              <a:buNone/>
            </a:pPr>
            <a:endParaRPr lang="en-US" sz="1800"/>
          </a:p>
          <a:p>
            <a:pPr eaLnBrk="1" hangingPunct="1">
              <a:buFont typeface="Wingdings" pitchFamily="2" charset="2"/>
              <a:buNone/>
            </a:pPr>
            <a:r>
              <a:rPr lang="en-US" sz="1800"/>
              <a:t>					</a:t>
            </a:r>
            <a:r>
              <a:rPr lang="en-US" sz="2000" b="1"/>
              <a:t>Why Wait?</a:t>
            </a:r>
          </a:p>
          <a:p>
            <a:pPr eaLnBrk="1" hangingPunct="1">
              <a:buFont typeface="Wingdings" pitchFamily="2" charset="2"/>
              <a:buNone/>
            </a:pPr>
            <a:endParaRPr lang="en-US" sz="800" b="1"/>
          </a:p>
          <a:p>
            <a:pPr eaLnBrk="1" hangingPunct="1">
              <a:buFont typeface="Wingdings" pitchFamily="2" charset="2"/>
              <a:buNone/>
            </a:pPr>
            <a:r>
              <a:rPr lang="en-US" sz="1800"/>
              <a:t>			“If we suddenly discovered,” the late Christopher Morley once observed, “that we had only five minutes left to say all we wanted to say, every telephone booth would be occupied by people trying to call up other people to stammer that they loved them.”</a:t>
            </a:r>
          </a:p>
          <a:p>
            <a:pPr eaLnBrk="1" hangingPunct="1">
              <a:buFont typeface="Wingdings" pitchFamily="2" charset="2"/>
              <a:buNone/>
            </a:pPr>
            <a:r>
              <a:rPr lang="en-US" sz="1800"/>
              <a:t>			Why wait until the last five minutes?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1858">
                                            <p:txEl>
                                              <p:pRg st="0" end="0"/>
                                            </p:txEl>
                                          </p:spTgt>
                                        </p:tgtEl>
                                        <p:attrNameLst>
                                          <p:attrName>style.visibility</p:attrName>
                                        </p:attrNameLst>
                                      </p:cBhvr>
                                      <p:to>
                                        <p:strVal val="visible"/>
                                      </p:to>
                                    </p:set>
                                    <p:anim calcmode="lin" valueType="num">
                                      <p:cBhvr additive="base">
                                        <p:cTn id="7" dur="500" fill="hold"/>
                                        <p:tgtEl>
                                          <p:spTgt spid="12185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18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21859"/>
                                        </p:tgtEl>
                                        <p:attrNameLst>
                                          <p:attrName>style.visibility</p:attrName>
                                        </p:attrNameLst>
                                      </p:cBhvr>
                                      <p:to>
                                        <p:strVal val="visible"/>
                                      </p:to>
                                    </p:set>
                                    <p:animEffect transition="in" filter="slide(fromBottom)">
                                      <p:cBhvr>
                                        <p:cTn id="13" dur="500"/>
                                        <p:tgtEl>
                                          <p:spTgt spid="121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build="p" autoUpdateAnimBg="0"/>
      <p:bldP spid="12185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eaLnBrk="1" hangingPunct="1"/>
            <a:r>
              <a:rPr lang="en-US" sz="5400"/>
              <a:t>How to write?</a:t>
            </a:r>
          </a:p>
        </p:txBody>
      </p:sp>
      <p:sp>
        <p:nvSpPr>
          <p:cNvPr id="130051" name="Rectangle 3"/>
          <p:cNvSpPr>
            <a:spLocks noGrp="1" noChangeArrowheads="1"/>
          </p:cNvSpPr>
          <p:nvPr>
            <p:ph type="subTitle" idx="1"/>
          </p:nvPr>
        </p:nvSpPr>
        <p:spPr/>
        <p:txBody>
          <a:bodyPr/>
          <a:lstStyle/>
          <a:p>
            <a:pPr algn="ctr" eaLnBrk="1" hangingPunct="1"/>
            <a:r>
              <a:rPr lang="en-US"/>
              <a:t>Understanding the Writing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iterate type="lt">
                                    <p:tmPct val="100000"/>
                                  </p:iterate>
                                  <p:childTnLst>
                                    <p:set>
                                      <p:cBhvr>
                                        <p:cTn id="6" dur="1" fill="hold">
                                          <p:stCondLst>
                                            <p:cond delay="0"/>
                                          </p:stCondLst>
                                        </p:cTn>
                                        <p:tgtEl>
                                          <p:spTgt spid="130050">
                                            <p:txEl>
                                              <p:pRg st="0" end="0"/>
                                            </p:txEl>
                                          </p:spTgt>
                                        </p:tgtEl>
                                        <p:attrNameLst>
                                          <p:attrName>style.visibility</p:attrName>
                                        </p:attrNameLst>
                                      </p:cBhvr>
                                      <p:to>
                                        <p:strVal val="visible"/>
                                      </p:to>
                                    </p:set>
                                    <p:animEffect transition="in" filter="wipe(up)">
                                      <p:cBhvr>
                                        <p:cTn id="7" dur="75"/>
                                        <p:tgtEl>
                                          <p:spTgt spid="13005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par>
                          <p:cTn id="8" fill="hold">
                            <p:stCondLst>
                              <p:cond delay="825"/>
                            </p:stCondLst>
                            <p:childTnLst>
                              <p:par>
                                <p:cTn id="9" presetID="4" presetClass="entr" presetSubtype="32" fill="hold" grpId="0" nodeType="afterEffect">
                                  <p:stCondLst>
                                    <p:cond delay="2000"/>
                                  </p:stCondLst>
                                  <p:childTnLst>
                                    <p:set>
                                      <p:cBhvr>
                                        <p:cTn id="10" dur="1" fill="hold">
                                          <p:stCondLst>
                                            <p:cond delay="0"/>
                                          </p:stCondLst>
                                        </p:cTn>
                                        <p:tgtEl>
                                          <p:spTgt spid="130051">
                                            <p:txEl>
                                              <p:pRg st="0" end="0"/>
                                            </p:txEl>
                                          </p:spTgt>
                                        </p:tgtEl>
                                        <p:attrNameLst>
                                          <p:attrName>style.visibility</p:attrName>
                                        </p:attrNameLst>
                                      </p:cBhvr>
                                      <p:to>
                                        <p:strVal val="visible"/>
                                      </p:to>
                                    </p:set>
                                    <p:animEffect transition="in" filter="box(out)">
                                      <p:cBhvr>
                                        <p:cTn id="11" dur="500"/>
                                        <p:tgtEl>
                                          <p:spTgt spid="130051">
                                            <p:txEl>
                                              <p:pRg st="0" end="0"/>
                                            </p:txEl>
                                          </p:spTgt>
                                        </p:tgtEl>
                                      </p:cBhvr>
                                    </p:animEffect>
                                  </p:childTnLst>
                                  <p:subTnLst>
                                    <p:audio>
                                      <p:cMediaNode>
                                        <p:cTn display="0" masterRel="sameClick">
                                          <p:stCondLst>
                                            <p:cond evt="begin" delay="0">
                                              <p:tn val="9"/>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build="p" autoUpdateAnimBg="0" advAuto="0"/>
      <p:bldP spid="130051" grpId="0" build="p" autoUpdateAnimBg="0" advAuto="200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153400" cy="533400"/>
          </a:xfrm>
        </p:spPr>
        <p:txBody>
          <a:bodyPr/>
          <a:lstStyle/>
          <a:p>
            <a:pPr eaLnBrk="1" hangingPunct="1"/>
            <a:r>
              <a:rPr lang="en-US" sz="3200" b="1" i="1"/>
              <a:t>Prewriting</a:t>
            </a:r>
            <a:r>
              <a:rPr lang="en-US" sz="3200" b="1"/>
              <a:t>: Planning what to write</a:t>
            </a:r>
          </a:p>
        </p:txBody>
      </p:sp>
      <p:sp>
        <p:nvSpPr>
          <p:cNvPr id="7171" name="Rectangle 3"/>
          <p:cNvSpPr>
            <a:spLocks noGrp="1" noChangeArrowheads="1"/>
          </p:cNvSpPr>
          <p:nvPr>
            <p:ph type="body" idx="1"/>
          </p:nvPr>
        </p:nvSpPr>
        <p:spPr>
          <a:xfrm>
            <a:off x="228600" y="1600200"/>
            <a:ext cx="8915400" cy="5029200"/>
          </a:xfrm>
        </p:spPr>
        <p:txBody>
          <a:bodyPr/>
          <a:lstStyle/>
          <a:p>
            <a:pPr eaLnBrk="1" hangingPunct="1">
              <a:buClr>
                <a:srgbClr val="FF3300"/>
              </a:buClr>
            </a:pPr>
            <a:r>
              <a:rPr lang="en-US" sz="2800" b="1"/>
              <a:t>Choose a topic.</a:t>
            </a:r>
            <a:r>
              <a:rPr lang="en-US" sz="2800"/>
              <a:t> You can choose to tackle any of the issues, events, faces appearing in the news but try as much as possible to make the editorial acquire the following values:</a:t>
            </a:r>
          </a:p>
          <a:p>
            <a:pPr eaLnBrk="1" hangingPunct="1">
              <a:buClr>
                <a:srgbClr val="FF3300"/>
              </a:buClr>
              <a:buFont typeface="Wingdings" pitchFamily="2" charset="2"/>
              <a:buNone/>
            </a:pPr>
            <a:endParaRPr lang="en-US" sz="2800"/>
          </a:p>
          <a:p>
            <a:pPr lvl="2" eaLnBrk="1" hangingPunct="1">
              <a:buClr>
                <a:schemeClr val="tx1"/>
              </a:buClr>
              <a:buFont typeface="Wingdings" pitchFamily="2" charset="2"/>
              <a:buBlip>
                <a:blip r:embed="rId3"/>
              </a:buBlip>
            </a:pPr>
            <a:r>
              <a:rPr lang="en-US" sz="2800" b="1"/>
              <a:t>Current and timely</a:t>
            </a:r>
            <a:r>
              <a:rPr lang="en-US" sz="2800"/>
              <a:t> </a:t>
            </a:r>
          </a:p>
          <a:p>
            <a:pPr lvl="2" eaLnBrk="1" hangingPunct="1">
              <a:buClr>
                <a:schemeClr val="tx1"/>
              </a:buClr>
              <a:buFont typeface="Wingdings" pitchFamily="2" charset="2"/>
              <a:buBlip>
                <a:blip r:embed="rId3"/>
              </a:buBlip>
            </a:pPr>
            <a:r>
              <a:rPr lang="en-US" sz="2800" b="1"/>
              <a:t>Substantive</a:t>
            </a:r>
            <a:r>
              <a:rPr lang="en-US" sz="2800"/>
              <a:t> </a:t>
            </a:r>
          </a:p>
          <a:p>
            <a:pPr lvl="2" eaLnBrk="1" hangingPunct="1">
              <a:buClr>
                <a:schemeClr val="tx1"/>
              </a:buClr>
              <a:buFont typeface="Wingdings" pitchFamily="2" charset="2"/>
              <a:buBlip>
                <a:blip r:embed="rId3"/>
              </a:buBlip>
            </a:pPr>
            <a:r>
              <a:rPr lang="en-US" sz="2800" b="1"/>
              <a:t>Offers insight</a:t>
            </a:r>
            <a:r>
              <a:rPr lang="en-US" sz="2800"/>
              <a:t> </a:t>
            </a:r>
          </a:p>
          <a:p>
            <a:pPr lvl="2" eaLnBrk="1" hangingPunct="1">
              <a:buClr>
                <a:schemeClr val="tx1"/>
              </a:buClr>
              <a:buFont typeface="Wingdings" pitchFamily="2" charset="2"/>
              <a:buBlip>
                <a:blip r:embed="rId3"/>
              </a:buBlip>
            </a:pPr>
            <a:r>
              <a:rPr lang="en-US" sz="2800" b="1"/>
              <a:t>Free of conflict of interest</a:t>
            </a:r>
            <a:endParaRPr 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out)">
                                      <p:cBhvr>
                                        <p:cTn id="7" dur="500"/>
                                        <p:tgtEl>
                                          <p:spTgt spid="717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par>
                                <p:cTn id="8" presetID="4" presetClass="entr" presetSubtype="32" fill="hold" grpId="0" nodeType="withEffect">
                                  <p:stCondLst>
                                    <p:cond delay="0"/>
                                  </p:stCondLst>
                                  <p:childTnLst>
                                    <p:set>
                                      <p:cBhvr>
                                        <p:cTn id="9" dur="1" fill="hold">
                                          <p:stCondLst>
                                            <p:cond delay="0"/>
                                          </p:stCondLst>
                                        </p:cTn>
                                        <p:tgtEl>
                                          <p:spTgt spid="7171">
                                            <p:txEl>
                                              <p:pRg st="2" end="2"/>
                                            </p:txEl>
                                          </p:spTgt>
                                        </p:tgtEl>
                                        <p:attrNameLst>
                                          <p:attrName>style.visibility</p:attrName>
                                        </p:attrNameLst>
                                      </p:cBhvr>
                                      <p:to>
                                        <p:strVal val="visible"/>
                                      </p:to>
                                    </p:set>
                                    <p:animEffect transition="in" filter="box(out)">
                                      <p:cBhvr>
                                        <p:cTn id="10" dur="500"/>
                                        <p:tgtEl>
                                          <p:spTgt spid="7171">
                                            <p:txEl>
                                              <p:pRg st="2" end="2"/>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camera.wav"/>
                                        </p:tgtEl>
                                      </p:cMediaNode>
                                    </p:audio>
                                  </p:subTnLst>
                                </p:cTn>
                              </p:par>
                              <p:par>
                                <p:cTn id="11" presetID="4" presetClass="entr" presetSubtype="32" fill="hold" grpId="0"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animEffect transition="in" filter="box(out)">
                                      <p:cBhvr>
                                        <p:cTn id="13" dur="500"/>
                                        <p:tgtEl>
                                          <p:spTgt spid="7171">
                                            <p:txEl>
                                              <p:pRg st="3" end="3"/>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camera.wav"/>
                                        </p:tgtEl>
                                      </p:cMediaNode>
                                    </p:audio>
                                  </p:subTnLst>
                                </p:cTn>
                              </p:par>
                              <p:par>
                                <p:cTn id="14" presetID="4" presetClass="entr" presetSubtype="32" fill="hold" grpId="0" nodeType="withEffect">
                                  <p:stCondLst>
                                    <p:cond delay="0"/>
                                  </p:stCondLst>
                                  <p:childTnLst>
                                    <p:set>
                                      <p:cBhvr>
                                        <p:cTn id="15" dur="1" fill="hold">
                                          <p:stCondLst>
                                            <p:cond delay="0"/>
                                          </p:stCondLst>
                                        </p:cTn>
                                        <p:tgtEl>
                                          <p:spTgt spid="7171">
                                            <p:txEl>
                                              <p:pRg st="4" end="4"/>
                                            </p:txEl>
                                          </p:spTgt>
                                        </p:tgtEl>
                                        <p:attrNameLst>
                                          <p:attrName>style.visibility</p:attrName>
                                        </p:attrNameLst>
                                      </p:cBhvr>
                                      <p:to>
                                        <p:strVal val="visible"/>
                                      </p:to>
                                    </p:set>
                                    <p:animEffect transition="in" filter="box(out)">
                                      <p:cBhvr>
                                        <p:cTn id="16" dur="500"/>
                                        <p:tgtEl>
                                          <p:spTgt spid="7171">
                                            <p:txEl>
                                              <p:pRg st="4" end="4"/>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camera.wav"/>
                                        </p:tgtEl>
                                      </p:cMediaNode>
                                    </p:audio>
                                  </p:subTnLst>
                                </p:cTn>
                              </p:par>
                              <p:par>
                                <p:cTn id="17" presetID="4" presetClass="entr" presetSubtype="32" fill="hold" grpId="0" nodeType="with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animEffect transition="in" filter="box(out)">
                                      <p:cBhvr>
                                        <p:cTn id="19" dur="500"/>
                                        <p:tgtEl>
                                          <p:spTgt spid="7171">
                                            <p:txEl>
                                              <p:pRg st="5" end="5"/>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Objectives of an Editorial</a:t>
            </a:r>
          </a:p>
        </p:txBody>
      </p:sp>
      <p:sp>
        <p:nvSpPr>
          <p:cNvPr id="12291" name="Rectangle 3"/>
          <p:cNvSpPr>
            <a:spLocks noGrp="1" noChangeArrowheads="1"/>
          </p:cNvSpPr>
          <p:nvPr>
            <p:ph type="body" idx="1"/>
          </p:nvPr>
        </p:nvSpPr>
        <p:spPr/>
        <p:txBody>
          <a:bodyPr/>
          <a:lstStyle/>
          <a:p>
            <a:pPr eaLnBrk="1" hangingPunct="1"/>
            <a:r>
              <a:rPr lang="en-US"/>
              <a:t>To explain and interpret the news, to put it in on its proper perspective, to analyze it, to draw conclusions from that analysis and</a:t>
            </a:r>
          </a:p>
          <a:p>
            <a:pPr eaLnBrk="1" hangingPunct="1"/>
            <a:r>
              <a:rPr lang="en-US"/>
              <a:t>To persuade the readers to follow a course of action that the newspaper believes is for the public good regardless of party interests involved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box(out)">
                                      <p:cBhvr>
                                        <p:cTn id="7" dur="500"/>
                                        <p:tgtEl>
                                          <p:spTgt spid="1229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calcmode="lin" valueType="num">
                                      <p:cBhvr additive="base">
                                        <p:cTn id="12"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2291">
                                            <p:txEl>
                                              <p:pRg st="1" end="1"/>
                                            </p:txEl>
                                          </p:spTgt>
                                        </p:tgtEl>
                                        <p:attrNameLst>
                                          <p:attrName>style.visibility</p:attrName>
                                        </p:attrNameLst>
                                      </p:cBhvr>
                                      <p:to>
                                        <p:strVal val="visible"/>
                                      </p:to>
                                    </p:set>
                                    <p:anim calcmode="lin" valueType="num">
                                      <p:cBhvr additive="base">
                                        <p:cTn id="18"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autoUpdateAnimBg="0"/>
      <p:bldP spid="1229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57200"/>
            <a:ext cx="8229600" cy="685800"/>
          </a:xfrm>
        </p:spPr>
        <p:txBody>
          <a:bodyPr/>
          <a:lstStyle/>
          <a:p>
            <a:pPr eaLnBrk="1" hangingPunct="1"/>
            <a:r>
              <a:rPr lang="en-US" sz="3200" b="1"/>
              <a:t> </a:t>
            </a:r>
            <a:r>
              <a:rPr lang="en-US" sz="3200" b="1" i="1"/>
              <a:t>Prewriting</a:t>
            </a:r>
            <a:r>
              <a:rPr lang="en-US" sz="3200" b="1"/>
              <a:t>: Planning what to write</a:t>
            </a:r>
          </a:p>
        </p:txBody>
      </p:sp>
      <p:sp>
        <p:nvSpPr>
          <p:cNvPr id="32771" name="Rectangle 3"/>
          <p:cNvSpPr>
            <a:spLocks noGrp="1" noChangeArrowheads="1"/>
          </p:cNvSpPr>
          <p:nvPr>
            <p:ph type="body" idx="1"/>
          </p:nvPr>
        </p:nvSpPr>
        <p:spPr>
          <a:xfrm>
            <a:off x="304800" y="1371600"/>
            <a:ext cx="8534400" cy="5257800"/>
          </a:xfrm>
        </p:spPr>
        <p:txBody>
          <a:bodyPr/>
          <a:lstStyle/>
          <a:p>
            <a:pPr eaLnBrk="1" hangingPunct="1">
              <a:buClr>
                <a:srgbClr val="FF3300"/>
              </a:buClr>
            </a:pPr>
            <a:r>
              <a:rPr lang="en-US" sz="2400" b="1"/>
              <a:t>Obtain background material and information</a:t>
            </a:r>
            <a:r>
              <a:rPr lang="en-US" sz="2400"/>
              <a:t> about your topic. Observe, read, interview.</a:t>
            </a:r>
          </a:p>
          <a:p>
            <a:pPr eaLnBrk="1" hangingPunct="1">
              <a:buClr>
                <a:srgbClr val="FF3300"/>
              </a:buClr>
            </a:pPr>
            <a:r>
              <a:rPr lang="en-US" sz="2400" b="1"/>
              <a:t>Identify your purpose and audience</a:t>
            </a:r>
            <a:r>
              <a:rPr lang="en-US" sz="2400"/>
              <a:t> – will it merely inform? Or do you want to interpret, criticize, suggest reforms, urge readers to action?</a:t>
            </a:r>
          </a:p>
          <a:p>
            <a:pPr lvl="1" eaLnBrk="1" hangingPunct="1"/>
            <a:r>
              <a:rPr lang="en-US" sz="2400" b="1"/>
              <a:t>Explain or interpret</a:t>
            </a:r>
            <a:r>
              <a:rPr lang="en-US" sz="2400"/>
              <a:t> the way the newspaper covered a sensitive or controversial subject</a:t>
            </a:r>
          </a:p>
          <a:p>
            <a:pPr lvl="1" eaLnBrk="1" hangingPunct="1"/>
            <a:r>
              <a:rPr lang="en-US" sz="2400" b="1"/>
              <a:t>Criticize</a:t>
            </a:r>
            <a:r>
              <a:rPr lang="en-US" sz="2400"/>
              <a:t> constructively actions, decisions or situations</a:t>
            </a:r>
          </a:p>
          <a:p>
            <a:pPr lvl="1" eaLnBrk="1" hangingPunct="1"/>
            <a:r>
              <a:rPr lang="en-US" sz="2400" b="1"/>
              <a:t>Praise</a:t>
            </a:r>
            <a:r>
              <a:rPr lang="en-US" sz="2400"/>
              <a:t> to commend people or organizations for a job well done</a:t>
            </a:r>
          </a:p>
          <a:p>
            <a:pPr lvl="1" eaLnBrk="1" hangingPunct="1"/>
            <a:r>
              <a:rPr lang="en-US" sz="2400" b="1"/>
              <a:t>Persuade</a:t>
            </a:r>
            <a:r>
              <a:rPr lang="en-US" sz="2400"/>
              <a:t> to get readers immediately see the solution and not the problem</a:t>
            </a:r>
          </a:p>
          <a:p>
            <a:pPr eaLnBrk="1" hangingPunct="1">
              <a:buClr>
                <a:schemeClr val="tx1"/>
              </a:buClr>
              <a:buFont typeface="Wingdings" pitchFamily="2" charset="2"/>
              <a:buNone/>
            </a:pP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 calcmode="lin" valueType="num">
                                      <p:cBhvr additive="base">
                                        <p:cTn id="17"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27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32771">
                                            <p:txEl>
                                              <p:pRg st="3" end="3"/>
                                            </p:txEl>
                                          </p:spTgt>
                                        </p:tgtEl>
                                        <p:attrNameLst>
                                          <p:attrName>style.visibility</p:attrName>
                                        </p:attrNameLst>
                                      </p:cBhvr>
                                      <p:to>
                                        <p:strVal val="visible"/>
                                      </p:to>
                                    </p:set>
                                    <p:anim calcmode="lin" valueType="num">
                                      <p:cBhvr additive="base">
                                        <p:cTn id="21"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277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2" name="whoosh.wav"/>
                                        </p:tgtEl>
                                      </p:cMediaNode>
                                    </p:audio>
                                  </p:subTnLst>
                                </p:cTn>
                              </p:par>
                              <p:par>
                                <p:cTn id="23" presetID="2" presetClass="entr" presetSubtype="8" fill="hold" grpId="0" nodeType="withEffect">
                                  <p:stCondLst>
                                    <p:cond delay="0"/>
                                  </p:stCondLst>
                                  <p:childTnLst>
                                    <p:set>
                                      <p:cBhvr>
                                        <p:cTn id="24" dur="1" fill="hold">
                                          <p:stCondLst>
                                            <p:cond delay="0"/>
                                          </p:stCondLst>
                                        </p:cTn>
                                        <p:tgtEl>
                                          <p:spTgt spid="32771">
                                            <p:txEl>
                                              <p:pRg st="4" end="4"/>
                                            </p:txEl>
                                          </p:spTgt>
                                        </p:tgtEl>
                                        <p:attrNameLst>
                                          <p:attrName>style.visibility</p:attrName>
                                        </p:attrNameLst>
                                      </p:cBhvr>
                                      <p:to>
                                        <p:strVal val="visible"/>
                                      </p:to>
                                    </p:set>
                                    <p:anim calcmode="lin" valueType="num">
                                      <p:cBhvr additive="base">
                                        <p:cTn id="25"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32771">
                                            <p:txEl>
                                              <p:pRg st="5" end="5"/>
                                            </p:txEl>
                                          </p:spTgt>
                                        </p:tgtEl>
                                        <p:attrNameLst>
                                          <p:attrName>style.visibility</p:attrName>
                                        </p:attrNameLst>
                                      </p:cBhvr>
                                      <p:to>
                                        <p:strVal val="visible"/>
                                      </p:to>
                                    </p:set>
                                    <p:anim calcmode="lin" valueType="num">
                                      <p:cBhvr additive="base">
                                        <p:cTn id="29"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277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762000"/>
            <a:ext cx="8229600" cy="762000"/>
          </a:xfrm>
        </p:spPr>
        <p:txBody>
          <a:bodyPr/>
          <a:lstStyle/>
          <a:p>
            <a:pPr eaLnBrk="1" hangingPunct="1"/>
            <a:r>
              <a:rPr lang="en-US" sz="3200" b="1" i="1"/>
              <a:t>Prewriting</a:t>
            </a:r>
            <a:r>
              <a:rPr lang="en-US" sz="3200" b="1"/>
              <a:t>: Planning what to write</a:t>
            </a:r>
          </a:p>
        </p:txBody>
      </p:sp>
      <p:sp>
        <p:nvSpPr>
          <p:cNvPr id="112643" name="Rectangle 3"/>
          <p:cNvSpPr>
            <a:spLocks noGrp="1" noChangeArrowheads="1"/>
          </p:cNvSpPr>
          <p:nvPr>
            <p:ph type="body" idx="1"/>
          </p:nvPr>
        </p:nvSpPr>
        <p:spPr>
          <a:xfrm>
            <a:off x="304800" y="2057400"/>
            <a:ext cx="7924800" cy="3352800"/>
          </a:xfrm>
        </p:spPr>
        <p:txBody>
          <a:bodyPr/>
          <a:lstStyle/>
          <a:p>
            <a:pPr eaLnBrk="1" hangingPunct="1">
              <a:buClr>
                <a:srgbClr val="FF3300"/>
              </a:buClr>
            </a:pPr>
            <a:r>
              <a:rPr lang="en-US" sz="2600" b="1"/>
              <a:t>Brainstorm Ideas</a:t>
            </a:r>
            <a:r>
              <a:rPr lang="en-US" sz="2600"/>
              <a:t> </a:t>
            </a:r>
          </a:p>
          <a:p>
            <a:pPr lvl="1" eaLnBrk="1" hangingPunct="1"/>
            <a:r>
              <a:rPr lang="en-US" sz="2600" b="1"/>
              <a:t>Finding ideas</a:t>
            </a:r>
            <a:r>
              <a:rPr lang="en-US" sz="2600"/>
              <a:t>: free writing, clustering</a:t>
            </a:r>
          </a:p>
          <a:p>
            <a:pPr lvl="1" eaLnBrk="1" hangingPunct="1"/>
            <a:r>
              <a:rPr lang="en-US" sz="2600"/>
              <a:t>Reading, journal writing</a:t>
            </a:r>
          </a:p>
          <a:p>
            <a:pPr eaLnBrk="1" hangingPunct="1">
              <a:buClr>
                <a:srgbClr val="FF3300"/>
              </a:buClr>
            </a:pPr>
            <a:r>
              <a:rPr lang="en-US" sz="2600" b="1"/>
              <a:t>Organize Information</a:t>
            </a:r>
            <a:r>
              <a:rPr lang="en-US" sz="2600"/>
              <a:t> – briefly outline your facts logically before writing the piece.</a:t>
            </a:r>
          </a:p>
          <a:p>
            <a:pPr lvl="1" eaLnBrk="1" hangingPunct="1"/>
            <a:r>
              <a:rPr lang="en-US" sz="2600" b="1"/>
              <a:t>Choosing</a:t>
            </a:r>
            <a:r>
              <a:rPr lang="en-US" sz="2600"/>
              <a:t> details </a:t>
            </a:r>
          </a:p>
          <a:p>
            <a:pPr lvl="1" eaLnBrk="1" hangingPunct="1"/>
            <a:r>
              <a:rPr lang="en-US" sz="2600" b="1"/>
              <a:t>Ordering</a:t>
            </a:r>
            <a:r>
              <a:rPr lang="en-US" sz="2600"/>
              <a:t> details</a:t>
            </a:r>
          </a:p>
          <a:p>
            <a:pPr lvl="1" eaLnBrk="1" hangingPunct="1"/>
            <a:endParaRPr lang="en-US" sz="2600"/>
          </a:p>
          <a:p>
            <a:pPr eaLnBrk="1" hangingPunct="1">
              <a:buFont typeface="Wingdings" pitchFamily="2" charset="2"/>
              <a:buNone/>
            </a:pPr>
            <a:endParaRPr lang="en-US" sz="2600"/>
          </a:p>
        </p:txBody>
      </p:sp>
      <p:pic>
        <p:nvPicPr>
          <p:cNvPr id="28676" name="Picture 7" descr="C:\Program Files\Common Files\Microsoft Shared\Clipart\cagcat50\BD06639_.WMF"/>
          <p:cNvPicPr>
            <a:picLocks noChangeAspect="1" noChangeArrowheads="1"/>
          </p:cNvPicPr>
          <p:nvPr/>
        </p:nvPicPr>
        <p:blipFill>
          <a:blip r:embed="rId2"/>
          <a:srcRect/>
          <a:stretch>
            <a:fillRect/>
          </a:stretch>
        </p:blipFill>
        <p:spPr bwMode="auto">
          <a:xfrm>
            <a:off x="5943600" y="4267200"/>
            <a:ext cx="2743200" cy="2193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 calcmode="lin" valueType="num">
                                      <p:cBhvr additive="base">
                                        <p:cTn id="7" dur="500" fill="hold"/>
                                        <p:tgtEl>
                                          <p:spTgt spid="1126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4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2643">
                                            <p:txEl>
                                              <p:pRg st="1" end="1"/>
                                            </p:txEl>
                                          </p:spTgt>
                                        </p:tgtEl>
                                        <p:attrNameLst>
                                          <p:attrName>style.visibility</p:attrName>
                                        </p:attrNameLst>
                                      </p:cBhvr>
                                      <p:to>
                                        <p:strVal val="visible"/>
                                      </p:to>
                                    </p:set>
                                    <p:anim calcmode="lin" valueType="num">
                                      <p:cBhvr additive="base">
                                        <p:cTn id="11" dur="500" fill="hold"/>
                                        <p:tgtEl>
                                          <p:spTgt spid="11264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4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2643">
                                            <p:txEl>
                                              <p:pRg st="2" end="2"/>
                                            </p:txEl>
                                          </p:spTgt>
                                        </p:tgtEl>
                                        <p:attrNameLst>
                                          <p:attrName>style.visibility</p:attrName>
                                        </p:attrNameLst>
                                      </p:cBhvr>
                                      <p:to>
                                        <p:strVal val="visible"/>
                                      </p:to>
                                    </p:set>
                                    <p:anim calcmode="lin" valueType="num">
                                      <p:cBhvr additive="base">
                                        <p:cTn id="15" dur="500" fill="hold"/>
                                        <p:tgtEl>
                                          <p:spTgt spid="11264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26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12643">
                                            <p:txEl>
                                              <p:pRg st="3" end="3"/>
                                            </p:txEl>
                                          </p:spTgt>
                                        </p:tgtEl>
                                        <p:attrNameLst>
                                          <p:attrName>style.visibility</p:attrName>
                                        </p:attrNameLst>
                                      </p:cBhvr>
                                      <p:to>
                                        <p:strVal val="visible"/>
                                      </p:to>
                                    </p:set>
                                    <p:anim calcmode="lin" valueType="num">
                                      <p:cBhvr additive="base">
                                        <p:cTn id="21" dur="500" fill="hold"/>
                                        <p:tgtEl>
                                          <p:spTgt spid="11264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1264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12643">
                                            <p:txEl>
                                              <p:pRg st="4" end="4"/>
                                            </p:txEl>
                                          </p:spTgt>
                                        </p:tgtEl>
                                        <p:attrNameLst>
                                          <p:attrName>style.visibility</p:attrName>
                                        </p:attrNameLst>
                                      </p:cBhvr>
                                      <p:to>
                                        <p:strVal val="visible"/>
                                      </p:to>
                                    </p:set>
                                    <p:anim calcmode="lin" valueType="num">
                                      <p:cBhvr additive="base">
                                        <p:cTn id="25" dur="500" fill="hold"/>
                                        <p:tgtEl>
                                          <p:spTgt spid="1126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4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12643">
                                            <p:txEl>
                                              <p:pRg st="5" end="5"/>
                                            </p:txEl>
                                          </p:spTgt>
                                        </p:tgtEl>
                                        <p:attrNameLst>
                                          <p:attrName>style.visibility</p:attrName>
                                        </p:attrNameLst>
                                      </p:cBhvr>
                                      <p:to>
                                        <p:strVal val="visible"/>
                                      </p:to>
                                    </p:set>
                                    <p:anim calcmode="lin" valueType="num">
                                      <p:cBhvr additive="base">
                                        <p:cTn id="29" dur="500" fill="hold"/>
                                        <p:tgtEl>
                                          <p:spTgt spid="11264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600" b="1" i="1"/>
              <a:t>Drafting</a:t>
            </a:r>
            <a:r>
              <a:rPr lang="en-US" sz="3600" b="1"/>
              <a:t>: Writing the first draft</a:t>
            </a:r>
          </a:p>
        </p:txBody>
      </p:sp>
      <p:sp>
        <p:nvSpPr>
          <p:cNvPr id="9219" name="Rectangle 3"/>
          <p:cNvSpPr>
            <a:spLocks noGrp="1" noChangeArrowheads="1"/>
          </p:cNvSpPr>
          <p:nvPr>
            <p:ph type="body" idx="4294967295"/>
          </p:nvPr>
        </p:nvSpPr>
        <p:spPr>
          <a:xfrm>
            <a:off x="4419600" y="1676400"/>
            <a:ext cx="4495800" cy="4495800"/>
          </a:xfrm>
        </p:spPr>
        <p:txBody>
          <a:bodyPr/>
          <a:lstStyle/>
          <a:p>
            <a:pPr eaLnBrk="1" hangingPunct="1">
              <a:buFont typeface="Wingdings" pitchFamily="2" charset="2"/>
              <a:buNone/>
            </a:pPr>
            <a:endParaRPr lang="en-US"/>
          </a:p>
          <a:p>
            <a:pPr eaLnBrk="1" hangingPunct="1">
              <a:buFont typeface="Wingdings" pitchFamily="2" charset="2"/>
              <a:buNone/>
            </a:pPr>
            <a:r>
              <a:rPr lang="en-US">
                <a:latin typeface="Arial Black" pitchFamily="34" charset="0"/>
              </a:rPr>
              <a:t>Editorials usually have three parts:</a:t>
            </a:r>
          </a:p>
          <a:p>
            <a:pPr eaLnBrk="1" hangingPunct="1">
              <a:buFont typeface="Wingdings" pitchFamily="2" charset="2"/>
              <a:buNone/>
            </a:pPr>
            <a:endParaRPr lang="en-US">
              <a:latin typeface="Arial Black" pitchFamily="34" charset="0"/>
            </a:endParaRPr>
          </a:p>
          <a:p>
            <a:pPr lvl="1" eaLnBrk="1" hangingPunct="1">
              <a:buFont typeface="Wingdings" pitchFamily="2" charset="2"/>
              <a:buBlip>
                <a:blip r:embed="rId3"/>
              </a:buBlip>
            </a:pPr>
            <a:r>
              <a:rPr lang="en-US" sz="3200" b="1">
                <a:latin typeface="Comic Sans MS" pitchFamily="66" charset="0"/>
              </a:rPr>
              <a:t>The beginning</a:t>
            </a:r>
          </a:p>
          <a:p>
            <a:pPr lvl="1" eaLnBrk="1" hangingPunct="1">
              <a:buFont typeface="Wingdings" pitchFamily="2" charset="2"/>
              <a:buBlip>
                <a:blip r:embed="rId3"/>
              </a:buBlip>
            </a:pPr>
            <a:r>
              <a:rPr lang="en-US" sz="3200" b="1">
                <a:latin typeface="Comic Sans MS" pitchFamily="66" charset="0"/>
              </a:rPr>
              <a:t>The body and </a:t>
            </a:r>
          </a:p>
          <a:p>
            <a:pPr lvl="1" eaLnBrk="1" hangingPunct="1">
              <a:buFont typeface="Wingdings" pitchFamily="2" charset="2"/>
              <a:buBlip>
                <a:blip r:embed="rId3"/>
              </a:buBlip>
            </a:pPr>
            <a:r>
              <a:rPr lang="en-US" sz="3200" b="1">
                <a:latin typeface="Comic Sans MS" pitchFamily="66" charset="0"/>
              </a:rPr>
              <a:t>The conclusion</a:t>
            </a:r>
          </a:p>
        </p:txBody>
      </p:sp>
      <p:graphicFrame>
        <p:nvGraphicFramePr>
          <p:cNvPr id="1026" name="Object 6"/>
          <p:cNvGraphicFramePr>
            <a:graphicFrameLocks noGrp="1" noChangeAspect="1"/>
          </p:cNvGraphicFramePr>
          <p:nvPr>
            <p:ph idx="1"/>
          </p:nvPr>
        </p:nvGraphicFramePr>
        <p:xfrm>
          <a:off x="609600" y="2667000"/>
          <a:ext cx="3810000" cy="2884488"/>
        </p:xfrm>
        <a:graphic>
          <a:graphicData uri="http://schemas.openxmlformats.org/presentationml/2006/ole">
            <mc:AlternateContent xmlns:mc="http://schemas.openxmlformats.org/markup-compatibility/2006">
              <mc:Choice xmlns:v="urn:schemas-microsoft-com:vml" Requires="v">
                <p:oleObj spid="_x0000_s1028" name="Clip" r:id="rId4" imgW="4583880" imgH="2828880" progId="MS_ClipArt_Gallery.2">
                  <p:embed/>
                </p:oleObj>
              </mc:Choice>
              <mc:Fallback>
                <p:oleObj name="Clip" r:id="rId4" imgW="4583880" imgH="2828880" progId="MS_ClipArt_Gallery.2">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667000"/>
                        <a:ext cx="3810000" cy="288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9219"/>
                                        </p:tgtEl>
                                        <p:attrNameLst>
                                          <p:attrName>style.visibility</p:attrName>
                                        </p:attrNameLst>
                                      </p:cBhvr>
                                      <p:to>
                                        <p:strVal val="visible"/>
                                      </p:to>
                                    </p:set>
                                    <p:animEffect transition="in" filter="wipe(left)">
                                      <p:cBhvr>
                                        <p:cTn id="13"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rev="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685800"/>
            <a:ext cx="8229600" cy="990600"/>
          </a:xfrm>
        </p:spPr>
        <p:txBody>
          <a:bodyPr/>
          <a:lstStyle/>
          <a:p>
            <a:pPr eaLnBrk="1" hangingPunct="1"/>
            <a:r>
              <a:rPr lang="en-US"/>
              <a:t>Functions of an Editorial Writer</a:t>
            </a:r>
          </a:p>
        </p:txBody>
      </p:sp>
      <p:sp>
        <p:nvSpPr>
          <p:cNvPr id="107523" name="Rectangle 3"/>
          <p:cNvSpPr>
            <a:spLocks noGrp="1" noChangeArrowheads="1"/>
          </p:cNvSpPr>
          <p:nvPr>
            <p:ph type="body" idx="1"/>
          </p:nvPr>
        </p:nvSpPr>
        <p:spPr>
          <a:xfrm>
            <a:off x="3886200" y="2133600"/>
            <a:ext cx="5257800" cy="3124200"/>
          </a:xfrm>
        </p:spPr>
        <p:txBody>
          <a:bodyPr/>
          <a:lstStyle/>
          <a:p>
            <a:pPr eaLnBrk="1" hangingPunct="1">
              <a:buFont typeface="Wingdings" pitchFamily="2" charset="2"/>
              <a:buNone/>
            </a:pPr>
            <a:endParaRPr lang="en-US"/>
          </a:p>
          <a:p>
            <a:pPr eaLnBrk="1" hangingPunct="1"/>
            <a:r>
              <a:rPr lang="en-US"/>
              <a:t>Explaining the news </a:t>
            </a:r>
          </a:p>
          <a:p>
            <a:pPr eaLnBrk="1" hangingPunct="1"/>
            <a:r>
              <a:rPr lang="en-US"/>
              <a:t>Filling the background</a:t>
            </a:r>
          </a:p>
          <a:p>
            <a:pPr eaLnBrk="1" hangingPunct="1"/>
            <a:r>
              <a:rPr lang="en-US"/>
              <a:t>Forecasting the future</a:t>
            </a:r>
          </a:p>
          <a:p>
            <a:pPr eaLnBrk="1" hangingPunct="1"/>
            <a:r>
              <a:rPr lang="en-US"/>
              <a:t>Passing moral judgment</a:t>
            </a:r>
          </a:p>
        </p:txBody>
      </p:sp>
      <p:pic>
        <p:nvPicPr>
          <p:cNvPr id="10244" name="Picture 4" descr="C:\Program Files\Common Files\Microsoft Shared\Clipart\cagcat50\PE07677_.WMF"/>
          <p:cNvPicPr>
            <a:picLocks noChangeAspect="1" noChangeArrowheads="1"/>
          </p:cNvPicPr>
          <p:nvPr/>
        </p:nvPicPr>
        <p:blipFill>
          <a:blip r:embed="rId2"/>
          <a:srcRect/>
          <a:stretch>
            <a:fillRect/>
          </a:stretch>
        </p:blipFill>
        <p:spPr bwMode="auto">
          <a:xfrm>
            <a:off x="228600" y="2286000"/>
            <a:ext cx="3419475" cy="3429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additive="base">
                                        <p:cTn id="7" dur="500" fill="hold"/>
                                        <p:tgtEl>
                                          <p:spTgt spid="107522"/>
                                        </p:tgtEl>
                                        <p:attrNameLst>
                                          <p:attrName>ppt_x</p:attrName>
                                        </p:attrNameLst>
                                      </p:cBhvr>
                                      <p:tavLst>
                                        <p:tav tm="0">
                                          <p:val>
                                            <p:strVal val="#ppt_x"/>
                                          </p:val>
                                        </p:tav>
                                        <p:tav tm="100000">
                                          <p:val>
                                            <p:strVal val="#ppt_x"/>
                                          </p:val>
                                        </p:tav>
                                      </p:tavLst>
                                    </p:anim>
                                    <p:anim calcmode="lin" valueType="num">
                                      <p:cBhvr additive="base">
                                        <p:cTn id="8" dur="500" fill="hold"/>
                                        <p:tgtEl>
                                          <p:spTgt spid="1075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07523">
                                            <p:txEl>
                                              <p:pRg st="1" end="1"/>
                                            </p:txEl>
                                          </p:spTgt>
                                        </p:tgtEl>
                                        <p:attrNameLst>
                                          <p:attrName>style.visibility</p:attrName>
                                        </p:attrNameLst>
                                      </p:cBhvr>
                                      <p:to>
                                        <p:strVal val="visible"/>
                                      </p:to>
                                    </p:set>
                                    <p:animEffect transition="in" filter="dissolve">
                                      <p:cBhvr>
                                        <p:cTn id="13" dur="500"/>
                                        <p:tgtEl>
                                          <p:spTgt spid="10752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07523">
                                            <p:txEl>
                                              <p:pRg st="2" end="2"/>
                                            </p:txEl>
                                          </p:spTgt>
                                        </p:tgtEl>
                                        <p:attrNameLst>
                                          <p:attrName>style.visibility</p:attrName>
                                        </p:attrNameLst>
                                      </p:cBhvr>
                                      <p:to>
                                        <p:strVal val="visible"/>
                                      </p:to>
                                    </p:set>
                                    <p:animEffect transition="in" filter="dissolve">
                                      <p:cBhvr>
                                        <p:cTn id="18" dur="500"/>
                                        <p:tgtEl>
                                          <p:spTgt spid="10752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07523">
                                            <p:txEl>
                                              <p:pRg st="3" end="3"/>
                                            </p:txEl>
                                          </p:spTgt>
                                        </p:tgtEl>
                                        <p:attrNameLst>
                                          <p:attrName>style.visibility</p:attrName>
                                        </p:attrNameLst>
                                      </p:cBhvr>
                                      <p:to>
                                        <p:strVal val="visible"/>
                                      </p:to>
                                    </p:set>
                                    <p:animEffect transition="in" filter="dissolve">
                                      <p:cBhvr>
                                        <p:cTn id="23" dur="500"/>
                                        <p:tgtEl>
                                          <p:spTgt spid="10752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07523">
                                            <p:txEl>
                                              <p:pRg st="4" end="4"/>
                                            </p:txEl>
                                          </p:spTgt>
                                        </p:tgtEl>
                                        <p:attrNameLst>
                                          <p:attrName>style.visibility</p:attrName>
                                        </p:attrNameLst>
                                      </p:cBhvr>
                                      <p:to>
                                        <p:strVal val="visible"/>
                                      </p:to>
                                    </p:set>
                                    <p:animEffect transition="in" filter="dissolve">
                                      <p:cBhvr>
                                        <p:cTn id="28" dur="500"/>
                                        <p:tgtEl>
                                          <p:spTgt spid="1075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P spid="1075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92500" lnSpcReduction="20000"/>
          </a:bodyPr>
          <a:lstStyle/>
          <a:p>
            <a:r>
              <a:rPr lang="en-US" sz="3000" dirty="0">
                <a:latin typeface="Times New Roman" pitchFamily="18" charset="0"/>
                <a:cs typeface="Times New Roman" pitchFamily="18" charset="0"/>
              </a:rPr>
              <a:t>An editorial is an article in a newspaper or magazine (or television or radio) that expresses the editor's personal bias.</a:t>
            </a:r>
          </a:p>
          <a:p>
            <a:endParaRPr lang="en-US" sz="3000" dirty="0">
              <a:latin typeface="Times New Roman" pitchFamily="18" charset="0"/>
              <a:cs typeface="Times New Roman" pitchFamily="18" charset="0"/>
            </a:endParaRPr>
          </a:p>
          <a:p>
            <a:r>
              <a:rPr lang="en-US" sz="3000" dirty="0">
                <a:latin typeface="Times New Roman" pitchFamily="18" charset="0"/>
                <a:cs typeface="Times New Roman" pitchFamily="18" charset="0"/>
              </a:rPr>
              <a:t>An </a:t>
            </a:r>
            <a:r>
              <a:rPr lang="en-US" sz="3000" b="1" dirty="0">
                <a:latin typeface="Times New Roman" pitchFamily="18" charset="0"/>
                <a:cs typeface="Times New Roman" pitchFamily="18" charset="0"/>
              </a:rPr>
              <a:t>editorial</a:t>
            </a:r>
            <a:r>
              <a:rPr lang="en-US" sz="3000" dirty="0">
                <a:latin typeface="Times New Roman" pitchFamily="18" charset="0"/>
                <a:cs typeface="Times New Roman" pitchFamily="18" charset="0"/>
              </a:rPr>
              <a:t> is an opinion piece written by the senior editorial staff or publisher of a newspaper or magazine.</a:t>
            </a:r>
          </a:p>
          <a:p>
            <a:endParaRPr lang="en-US" sz="3000" dirty="0">
              <a:latin typeface="Times New Roman" pitchFamily="18" charset="0"/>
              <a:cs typeface="Times New Roman" pitchFamily="18" charset="0"/>
            </a:endParaRPr>
          </a:p>
          <a:p>
            <a:r>
              <a:rPr lang="en-US" sz="3000" dirty="0">
                <a:latin typeface="Times New Roman" pitchFamily="18" charset="0"/>
                <a:cs typeface="Times New Roman" pitchFamily="18" charset="0"/>
              </a:rPr>
              <a:t>Editorials are typically published on a special page dedicated to them, called the editorial page, which often also features letters to the editor from members of the public</a:t>
            </a:r>
            <a:br>
              <a:rPr lang="en-US" sz="3000" dirty="0">
                <a:latin typeface="Times New Roman" pitchFamily="18" charset="0"/>
                <a:cs typeface="Times New Roman" pitchFamily="18" charset="0"/>
              </a:rPr>
            </a:b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106362"/>
          </a:xfrm>
        </p:spPr>
        <p:txBody>
          <a:bodyPr>
            <a:normAutofit fontScale="90000"/>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lnSpcReduction="10000"/>
          </a:bodyPr>
          <a:lstStyle/>
          <a:p>
            <a:r>
              <a:rPr lang="en-US" sz="2800" dirty="0">
                <a:latin typeface="Times New Roman" pitchFamily="18" charset="0"/>
                <a:cs typeface="Times New Roman" pitchFamily="18" charset="0"/>
              </a:rPr>
              <a:t>The page opposite this page is called the </a:t>
            </a:r>
          </a:p>
          <a:p>
            <a:pPr>
              <a:buNone/>
            </a:pPr>
            <a:r>
              <a:rPr lang="en-US" sz="2800" dirty="0">
                <a:latin typeface="Times New Roman" pitchFamily="18" charset="0"/>
                <a:cs typeface="Times New Roman" pitchFamily="18" charset="0"/>
              </a:rPr>
              <a:t>  op-ed page and frequently contains opinion pieces by writers not directly affiliated with the publication in magazines.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In most English language press, this is done only rarely and on topics considered especially important.</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An Editorial give the reader some impression of the political affiliation of the writer.</a:t>
            </a:r>
            <a:br>
              <a:rPr lang="en-US" sz="2800" dirty="0"/>
            </a:br>
            <a:br>
              <a:rPr lang="en-US" sz="2800" dirty="0"/>
            </a:br>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182562"/>
          </a:xfrm>
        </p:spPr>
        <p:txBody>
          <a:bodyPr>
            <a:normAutofit fontScale="90000"/>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410200"/>
          </a:xfrm>
        </p:spPr>
        <p:txBody>
          <a:bodyPr>
            <a:normAutofit/>
          </a:bodyPr>
          <a:lstStyle/>
          <a:p>
            <a:r>
              <a:rPr lang="en-US" sz="2400" dirty="0">
                <a:latin typeface="Times New Roman" pitchFamily="18" charset="0"/>
                <a:cs typeface="Times New Roman" pitchFamily="18" charset="0"/>
              </a:rPr>
              <a:t> The editorial page usually includes editorials, letters to the editor and an editorial cartoon or a </a:t>
            </a:r>
            <a:r>
              <a:rPr lang="en-US" sz="2400" dirty="0" err="1">
                <a:latin typeface="Times New Roman" pitchFamily="18" charset="0"/>
                <a:cs typeface="Times New Roman" pitchFamily="18" charset="0"/>
              </a:rPr>
              <a:t>lite</a:t>
            </a:r>
            <a:r>
              <a:rPr lang="en-US" sz="2400" dirty="0">
                <a:latin typeface="Times New Roman" pitchFamily="18" charset="0"/>
                <a:cs typeface="Times New Roman" pitchFamily="18" charset="0"/>
              </a:rPr>
              <a:t> hearted story.</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Editorials are unsigned because they do not represent the sole opinion of the writer, but the board's, and thus the newspaper's, position on an issue of public import. </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Tribune publishes two editorials a day in the left hand column of the editorial page under the heading of “Our View” in the print edition. Online, they appear in the Editorials sub-section of the Opinion page.</a:t>
            </a:r>
          </a:p>
        </p:txBody>
      </p:sp>
      <p:sp>
        <p:nvSpPr>
          <p:cNvPr id="3" name="Title 2"/>
          <p:cNvSpPr>
            <a:spLocks noGrp="1"/>
          </p:cNvSpPr>
          <p:nvPr>
            <p:ph type="title"/>
          </p:nvPr>
        </p:nvSpPr>
        <p:spPr>
          <a:xfrm>
            <a:off x="457200" y="274638"/>
            <a:ext cx="8229600" cy="639762"/>
          </a:xfrm>
        </p:spPr>
        <p:txBody>
          <a:bodyPr>
            <a:normAutofit/>
          </a:bodyPr>
          <a:lstStyle/>
          <a:p>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029200"/>
          </a:xfrm>
        </p:spPr>
        <p:txBody>
          <a:bodyPr>
            <a:normAutofit lnSpcReduction="10000"/>
          </a:bodyPr>
          <a:lstStyle/>
          <a:p>
            <a:r>
              <a:rPr lang="en-US" sz="2800">
                <a:latin typeface="Times New Roman" pitchFamily="18" charset="0"/>
                <a:cs typeface="Times New Roman" pitchFamily="18" charset="0"/>
              </a:rPr>
              <a:t>The seven-eight member </a:t>
            </a:r>
            <a:r>
              <a:rPr lang="en-US" sz="2800" dirty="0">
                <a:latin typeface="Times New Roman" pitchFamily="18" charset="0"/>
                <a:cs typeface="Times New Roman" pitchFamily="18" charset="0"/>
              </a:rPr>
              <a:t>board, headed by the publisher and the leader writer, which decides what issues the newspaper will offer an opinion on and what that opinion will be.</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 publisher is the chief executive officer of a newspaper responsible for all of its operations, including the news and editorial sections.</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editorial board's day-to-day operation is supervised by the editorial and opinion editor on behalf of the publisher.</a:t>
            </a:r>
          </a:p>
        </p:txBody>
      </p:sp>
      <p:sp>
        <p:nvSpPr>
          <p:cNvPr id="3" name="Title 2"/>
          <p:cNvSpPr>
            <a:spLocks noGrp="1"/>
          </p:cNvSpPr>
          <p:nvPr>
            <p:ph type="title"/>
          </p:nvPr>
        </p:nvSpPr>
        <p:spPr>
          <a:xfrm>
            <a:off x="457200" y="274638"/>
            <a:ext cx="8229600" cy="715962"/>
          </a:xfrm>
        </p:spPr>
        <p:txBody>
          <a:bodyPr>
            <a:normAutofit/>
          </a:bodyPr>
          <a:lstStyle/>
          <a:p>
            <a:r>
              <a:rPr lang="en-US" sz="4000" dirty="0">
                <a:latin typeface="Times New Roman" pitchFamily="18" charset="0"/>
                <a:cs typeface="Times New Roman" pitchFamily="18" charset="0"/>
              </a:rPr>
              <a:t>EDITORIAL BOARD: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 </a:t>
            </a:r>
            <a:r>
              <a:rPr lang="en-US" sz="2800" dirty="0">
                <a:latin typeface="Times New Roman" pitchFamily="18" charset="0"/>
                <a:cs typeface="Times New Roman" pitchFamily="18" charset="0"/>
              </a:rPr>
              <a:t>The board also includes three editorial writers, the Public Forum editor and the editorial cartoonist.</a:t>
            </a:r>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85</TotalTime>
  <Words>804</Words>
  <Application>Microsoft Office PowerPoint</Application>
  <PresentationFormat>On-screen Show (4:3)</PresentationFormat>
  <Paragraphs>159</Paragraphs>
  <Slides>32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Arial Black</vt:lpstr>
      <vt:lpstr>Comic Sans MS</vt:lpstr>
      <vt:lpstr>Lucida Sans Unicode</vt:lpstr>
      <vt:lpstr>Times New Roman</vt:lpstr>
      <vt:lpstr>Verdana</vt:lpstr>
      <vt:lpstr>Wingdings</vt:lpstr>
      <vt:lpstr>Wingdings 2</vt:lpstr>
      <vt:lpstr>Wingdings 3</vt:lpstr>
      <vt:lpstr>Concourse</vt:lpstr>
      <vt:lpstr>Clip</vt:lpstr>
      <vt:lpstr>Editorial </vt:lpstr>
      <vt:lpstr>The Editorial Page</vt:lpstr>
      <vt:lpstr>Objectives of an Editorial</vt:lpstr>
      <vt:lpstr>Functions of an Editorial Writer</vt:lpstr>
      <vt:lpstr>PowerPoint Presentation</vt:lpstr>
      <vt:lpstr>PowerPoint Presentation</vt:lpstr>
      <vt:lpstr>PowerPoint Presentation</vt:lpstr>
      <vt:lpstr>EDITORIAL BOARD:</vt:lpstr>
      <vt:lpstr>PowerPoint Presentation</vt:lpstr>
      <vt:lpstr>EDITORIAL WRITER: </vt:lpstr>
      <vt:lpstr>EDITORIAL-PAGE EDITOR:</vt:lpstr>
      <vt:lpstr>OP-ED PAGE:</vt:lpstr>
      <vt:lpstr>LETTER TO THE EDITOR:</vt:lpstr>
      <vt:lpstr>PowerPoint Presentation</vt:lpstr>
      <vt:lpstr>EDITORIAL CARTOON:</vt:lpstr>
      <vt:lpstr>COLUMN:</vt:lpstr>
      <vt:lpstr>PowerPoint Presentation</vt:lpstr>
      <vt:lpstr>OP-ED ARTICLE:</vt:lpstr>
      <vt:lpstr>Types of Editorial</vt:lpstr>
      <vt:lpstr>PowerPoint Presentation</vt:lpstr>
      <vt:lpstr>PowerPoint Presentation</vt:lpstr>
      <vt:lpstr>Editorials of crusade and reform – those which criticize  certain conditions, then suggest a solution or change;  or which just give a message of reform without  necessarily pointing out a problem or a bad condition</vt:lpstr>
      <vt:lpstr>Editorials on special occasions – those which are written  to give meaning to occasions such as Christmas,  labor day, heroes’ birthday, and other significant  events. </vt:lpstr>
      <vt:lpstr>Editorials that praise or commend – those that express     appreciation for a worthy action</vt:lpstr>
      <vt:lpstr>Editorials that offer entertainment – those which are  written to give in a light vein, primarily to entertain  readers.</vt:lpstr>
      <vt:lpstr>Editorials of tribute</vt:lpstr>
      <vt:lpstr>Editorial liners – short, witty paragraphs, either serious    or light.</vt:lpstr>
      <vt:lpstr>How to write?</vt:lpstr>
      <vt:lpstr>Prewriting: Planning what to write</vt:lpstr>
      <vt:lpstr> Prewriting: Planning what to write</vt:lpstr>
      <vt:lpstr>Prewriting: Planning what to write</vt:lpstr>
      <vt:lpstr>Drafting: Writing the first draft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Editorial </dc:title>
  <dc:creator>AKASH BABU</dc:creator>
  <cp:lastModifiedBy>Geeta Kashyap</cp:lastModifiedBy>
  <cp:revision>30</cp:revision>
  <dcterms:created xsi:type="dcterms:W3CDTF">2011-11-01T06:05:16Z</dcterms:created>
  <dcterms:modified xsi:type="dcterms:W3CDTF">2019-01-23T03:21:40Z</dcterms:modified>
</cp:coreProperties>
</file>